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59" r:id="rId5"/>
    <p:sldId id="260" r:id="rId6"/>
    <p:sldId id="264" r:id="rId7"/>
    <p:sldId id="282" r:id="rId8"/>
    <p:sldId id="273" r:id="rId9"/>
    <p:sldId id="283" r:id="rId10"/>
    <p:sldId id="274" r:id="rId11"/>
    <p:sldId id="277" r:id="rId12"/>
    <p:sldId id="278" r:id="rId13"/>
    <p:sldId id="279" r:id="rId14"/>
    <p:sldId id="280" r:id="rId15"/>
    <p:sldId id="281" r:id="rId16"/>
    <p:sldId id="270" r:id="rId17"/>
    <p:sldId id="266" r:id="rId18"/>
    <p:sldId id="267" r:id="rId19"/>
    <p:sldId id="271" r:id="rId20"/>
    <p:sldId id="268" r:id="rId21"/>
    <p:sldId id="317" r:id="rId22"/>
    <p:sldId id="272" r:id="rId23"/>
    <p:sldId id="285" r:id="rId24"/>
    <p:sldId id="284" r:id="rId25"/>
    <p:sldId id="286" r:id="rId26"/>
    <p:sldId id="265" r:id="rId27"/>
    <p:sldId id="287" r:id="rId28"/>
    <p:sldId id="293" r:id="rId29"/>
    <p:sldId id="276" r:id="rId30"/>
    <p:sldId id="261" r:id="rId31"/>
    <p:sldId id="288" r:id="rId32"/>
    <p:sldId id="289" r:id="rId33"/>
    <p:sldId id="290" r:id="rId34"/>
    <p:sldId id="291" r:id="rId35"/>
    <p:sldId id="292" r:id="rId36"/>
    <p:sldId id="294" r:id="rId37"/>
    <p:sldId id="295" r:id="rId38"/>
    <p:sldId id="296" r:id="rId39"/>
    <p:sldId id="297" r:id="rId40"/>
    <p:sldId id="298" r:id="rId41"/>
    <p:sldId id="299" r:id="rId42"/>
    <p:sldId id="301" r:id="rId43"/>
    <p:sldId id="302" r:id="rId44"/>
    <p:sldId id="303" r:id="rId45"/>
    <p:sldId id="304" r:id="rId46"/>
    <p:sldId id="300" r:id="rId47"/>
    <p:sldId id="305" r:id="rId48"/>
    <p:sldId id="309" r:id="rId49"/>
    <p:sldId id="318" r:id="rId50"/>
    <p:sldId id="319" r:id="rId51"/>
    <p:sldId id="320" r:id="rId52"/>
    <p:sldId id="321" r:id="rId53"/>
    <p:sldId id="322" r:id="rId54"/>
    <p:sldId id="324" r:id="rId55"/>
    <p:sldId id="323" r:id="rId56"/>
    <p:sldId id="325" r:id="rId57"/>
    <p:sldId id="326" r:id="rId58"/>
    <p:sldId id="328" r:id="rId59"/>
    <p:sldId id="329" r:id="rId60"/>
    <p:sldId id="327" r:id="rId61"/>
    <p:sldId id="314" r:id="rId62"/>
    <p:sldId id="330" r:id="rId63"/>
    <p:sldId id="311" r:id="rId64"/>
    <p:sldId id="331" r:id="rId65"/>
    <p:sldId id="312" r:id="rId66"/>
    <p:sldId id="310" r:id="rId67"/>
    <p:sldId id="313" r:id="rId68"/>
    <p:sldId id="332" r:id="rId69"/>
    <p:sldId id="316" r:id="rId70"/>
    <p:sldId id="333" r:id="rId71"/>
    <p:sldId id="315" r:id="rId72"/>
    <p:sldId id="334" r:id="rId73"/>
    <p:sldId id="335" r:id="rId7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5332" autoAdjust="0"/>
  </p:normalViewPr>
  <p:slideViewPr>
    <p:cSldViewPr snapToGrid="0">
      <p:cViewPr varScale="1">
        <p:scale>
          <a:sx n="88" d="100"/>
          <a:sy n="88" d="100"/>
        </p:scale>
        <p:origin x="4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AF4DE-0DFF-4BFE-8A63-109E784037C9}" type="datetimeFigureOut">
              <a:rPr lang="tr-TR" smtClean="0"/>
              <a:t>4.10.2021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B6FBD-EA4E-4241-889A-D720F174FC55}" type="slidenum">
              <a:rPr lang="tr-TR" smtClean="0"/>
              <a:t>‹#›</a:t>
            </a:fld>
            <a:endParaRPr lang="tr-TR"/>
          </a:p>
        </p:txBody>
      </p:sp>
    </p:spTree>
    <p:extLst>
      <p:ext uri="{BB962C8B-B14F-4D97-AF65-F5344CB8AC3E}">
        <p14:creationId xmlns:p14="http://schemas.microsoft.com/office/powerpoint/2010/main" val="134522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Hiç kuşku yok ki dünyada her gün 12 bin insanı öldüren bu sorunun nedeni; tütünü alıp fabrikalarda bir meta haline getiren ve ürettiği bu meta ile önündeki her sınırı ortadan kaldırıp dünya</a:t>
            </a:r>
          </a:p>
          <a:p>
            <a:r>
              <a:rPr lang="tr-TR" sz="1200" b="0" i="0" u="none" strike="noStrike" kern="1200" baseline="0" dirty="0" smtClean="0">
                <a:solidFill>
                  <a:schemeClr val="tx1"/>
                </a:solidFill>
                <a:latin typeface="+mn-lt"/>
                <a:ea typeface="+mn-ea"/>
                <a:cs typeface="+mn-cs"/>
              </a:rPr>
              <a:t>genelinde kazanç ve kâr peşinde koşmaya başlayan tütün endüstrisidir. Bu nedenle tütün kontrolünde amaç tütün endüstrisinin ölümlere yol açan para kazanma hırsının kontrol altına alınmasıdır.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a:t>
            </a:fld>
            <a:endParaRPr lang="tr-TR"/>
          </a:p>
        </p:txBody>
      </p:sp>
    </p:spTree>
    <p:extLst>
      <p:ext uri="{BB962C8B-B14F-4D97-AF65-F5344CB8AC3E}">
        <p14:creationId xmlns:p14="http://schemas.microsoft.com/office/powerpoint/2010/main" val="350016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“Tütün Mamullerinin Zararlarının Önlenmesine Dair Kanun”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 Bazı kamusal alanlarda tütün kullanım yasağı</a:t>
            </a:r>
          </a:p>
          <a:p>
            <a:r>
              <a:rPr lang="tr-TR" sz="1200" b="0" i="0" u="none" strike="noStrike" kern="1200" baseline="0" dirty="0" smtClean="0">
                <a:solidFill>
                  <a:schemeClr val="tx1"/>
                </a:solidFill>
                <a:latin typeface="+mn-lt"/>
                <a:ea typeface="+mn-ea"/>
                <a:cs typeface="+mn-cs"/>
              </a:rPr>
              <a:t>(eğitim ve sağlık kuruluşları, spor ve eğlence yerleri ile</a:t>
            </a:r>
          </a:p>
          <a:p>
            <a:r>
              <a:rPr lang="tr-TR" sz="1200" b="0" i="0" u="none" strike="noStrike" kern="1200" baseline="0" dirty="0" smtClean="0">
                <a:solidFill>
                  <a:schemeClr val="tx1"/>
                </a:solidFill>
                <a:latin typeface="+mn-lt"/>
                <a:ea typeface="+mn-ea"/>
                <a:cs typeface="+mn-cs"/>
              </a:rPr>
              <a:t>toplu taşıma araçları ve işyerleri)</a:t>
            </a:r>
          </a:p>
          <a:p>
            <a:r>
              <a:rPr lang="tr-TR" sz="1200" b="0" i="0" u="none" strike="noStrike" kern="1200" baseline="0" dirty="0" smtClean="0">
                <a:solidFill>
                  <a:schemeClr val="tx1"/>
                </a:solidFill>
                <a:latin typeface="+mn-lt"/>
                <a:ea typeface="+mn-ea"/>
                <a:cs typeface="+mn-cs"/>
              </a:rPr>
              <a:t>• Tütün ürünlerinin reklâm ve tanıtımı yasağı</a:t>
            </a:r>
          </a:p>
          <a:p>
            <a:r>
              <a:rPr lang="tr-TR" sz="1200" b="0" i="0" u="none" strike="noStrike" kern="1200" baseline="0" dirty="0" smtClean="0">
                <a:solidFill>
                  <a:schemeClr val="tx1"/>
                </a:solidFill>
                <a:latin typeface="+mn-lt"/>
                <a:ea typeface="+mn-ea"/>
                <a:cs typeface="+mn-cs"/>
              </a:rPr>
              <a:t>• 18 yaşından küçük çocuklara tütün ürünü satışı</a:t>
            </a:r>
          </a:p>
          <a:p>
            <a:r>
              <a:rPr lang="tr-TR" sz="1200" b="0" i="0" u="none" strike="noStrike" kern="1200" baseline="0" dirty="0" smtClean="0">
                <a:solidFill>
                  <a:schemeClr val="tx1"/>
                </a:solidFill>
                <a:latin typeface="+mn-lt"/>
                <a:ea typeface="+mn-ea"/>
                <a:cs typeface="+mn-cs"/>
              </a:rPr>
              <a:t>yasağı</a:t>
            </a:r>
          </a:p>
          <a:p>
            <a:r>
              <a:rPr lang="tr-TR" sz="1200" b="0" i="0" u="none" strike="noStrike" kern="1200" baseline="0" dirty="0" smtClean="0">
                <a:solidFill>
                  <a:schemeClr val="tx1"/>
                </a:solidFill>
                <a:latin typeface="+mn-lt"/>
                <a:ea typeface="+mn-ea"/>
                <a:cs typeface="+mn-cs"/>
              </a:rPr>
              <a:t>• Sigara paketleri üzerine sağlık uyarısı yazılması</a:t>
            </a:r>
          </a:p>
          <a:p>
            <a:r>
              <a:rPr lang="tr-TR" sz="1200" b="0" i="0" u="none" strike="noStrike" kern="1200" baseline="0" dirty="0" smtClean="0">
                <a:solidFill>
                  <a:schemeClr val="tx1"/>
                </a:solidFill>
                <a:latin typeface="+mn-lt"/>
                <a:ea typeface="+mn-ea"/>
                <a:cs typeface="+mn-cs"/>
              </a:rPr>
              <a:t>• Radyo ve TV kanallarına ayda 90 dakika eğitici</a:t>
            </a:r>
          </a:p>
          <a:p>
            <a:r>
              <a:rPr lang="tr-TR" sz="1200" b="0" i="0" u="none" strike="noStrike" kern="1200" baseline="0" dirty="0" smtClean="0">
                <a:solidFill>
                  <a:schemeClr val="tx1"/>
                </a:solidFill>
                <a:latin typeface="+mn-lt"/>
                <a:ea typeface="+mn-ea"/>
                <a:cs typeface="+mn-cs"/>
              </a:rPr>
              <a:t>yayın yapma ödevi</a:t>
            </a:r>
          </a:p>
          <a:p>
            <a:r>
              <a:rPr lang="tr-TR" sz="1200" b="0" i="0" u="none" strike="noStrike" kern="1200" baseline="0" dirty="0" smtClean="0">
                <a:solidFill>
                  <a:schemeClr val="tx1"/>
                </a:solidFill>
                <a:latin typeface="+mn-lt"/>
                <a:ea typeface="+mn-ea"/>
                <a:cs typeface="+mn-cs"/>
              </a:rPr>
              <a:t>• Ceza hükümleri</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20</a:t>
            </a:fld>
            <a:endParaRPr lang="tr-TR"/>
          </a:p>
        </p:txBody>
      </p:sp>
    </p:spTree>
    <p:extLst>
      <p:ext uri="{BB962C8B-B14F-4D97-AF65-F5344CB8AC3E}">
        <p14:creationId xmlns:p14="http://schemas.microsoft.com/office/powerpoint/2010/main" val="41109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smtClean="0">
                <a:solidFill>
                  <a:schemeClr val="tx1"/>
                </a:solidFill>
                <a:latin typeface="+mn-lt"/>
                <a:ea typeface="+mn-ea"/>
                <a:cs typeface="+mn-cs"/>
              </a:rPr>
              <a:t>Nikotinin bağımlılık yapan mekanizması acı ve ödül üzerine pekişen bir döngü oluşturur. Nikotin, merkezi ve </a:t>
            </a:r>
            <a:r>
              <a:rPr lang="tr-TR" sz="1200" b="0" i="0" u="none" strike="noStrike" kern="1200" baseline="0" dirty="0" err="1" smtClean="0">
                <a:solidFill>
                  <a:schemeClr val="tx1"/>
                </a:solidFill>
                <a:latin typeface="+mn-lt"/>
                <a:ea typeface="+mn-ea"/>
                <a:cs typeface="+mn-cs"/>
              </a:rPr>
              <a:t>periferik</a:t>
            </a:r>
            <a:r>
              <a:rPr lang="tr-TR" sz="1200" b="0" i="0" u="none" strike="noStrike" kern="1200" baseline="0" dirty="0" smtClean="0">
                <a:solidFill>
                  <a:schemeClr val="tx1"/>
                </a:solidFill>
                <a:latin typeface="+mn-lt"/>
                <a:ea typeface="+mn-ea"/>
                <a:cs typeface="+mn-cs"/>
              </a:rPr>
              <a:t> sinir sisteminde bir kimyasal </a:t>
            </a:r>
            <a:r>
              <a:rPr lang="tr-TR" sz="1200" b="0" i="0" u="none" strike="noStrike" kern="1200" baseline="0" dirty="0" err="1" smtClean="0">
                <a:solidFill>
                  <a:schemeClr val="tx1"/>
                </a:solidFill>
                <a:latin typeface="+mn-lt"/>
                <a:ea typeface="+mn-ea"/>
                <a:cs typeface="+mn-cs"/>
              </a:rPr>
              <a:t>nörotransmitter</a:t>
            </a:r>
            <a:r>
              <a:rPr lang="tr-TR" sz="1200" b="0" i="0" u="none" strike="noStrike" kern="1200" baseline="0" dirty="0" smtClean="0">
                <a:solidFill>
                  <a:schemeClr val="tx1"/>
                </a:solidFill>
                <a:latin typeface="+mn-lt"/>
                <a:ea typeface="+mn-ea"/>
                <a:cs typeface="+mn-cs"/>
              </a:rPr>
              <a:t> olan </a:t>
            </a:r>
            <a:r>
              <a:rPr lang="tr-TR" sz="1200" b="0" i="0" u="none" strike="noStrike" kern="1200" baseline="0" dirty="0" err="1" smtClean="0">
                <a:solidFill>
                  <a:schemeClr val="tx1"/>
                </a:solidFill>
                <a:latin typeface="+mn-lt"/>
                <a:ea typeface="+mn-ea"/>
                <a:cs typeface="+mn-cs"/>
              </a:rPr>
              <a:t>asetilkolini</a:t>
            </a:r>
            <a:r>
              <a:rPr lang="tr-TR" sz="1200" b="0" i="0" u="none" strike="noStrike" kern="1200" baseline="0" dirty="0" smtClean="0">
                <a:solidFill>
                  <a:schemeClr val="tx1"/>
                </a:solidFill>
                <a:latin typeface="+mn-lt"/>
                <a:ea typeface="+mn-ea"/>
                <a:cs typeface="+mn-cs"/>
              </a:rPr>
              <a:t> taklit ederek etki etmektedir. </a:t>
            </a:r>
            <a:r>
              <a:rPr lang="tr-TR" sz="1200" b="0" i="0" u="none" strike="noStrike" kern="1200" baseline="0" dirty="0" err="1" smtClean="0">
                <a:solidFill>
                  <a:schemeClr val="tx1"/>
                </a:solidFill>
                <a:latin typeface="+mn-lt"/>
                <a:ea typeface="+mn-ea"/>
                <a:cs typeface="+mn-cs"/>
              </a:rPr>
              <a:t>Alkaloid</a:t>
            </a:r>
            <a:r>
              <a:rPr lang="tr-TR" sz="1200" b="0" i="0" u="none" strike="noStrike" kern="1200" baseline="0" dirty="0" smtClean="0">
                <a:solidFill>
                  <a:schemeClr val="tx1"/>
                </a:solidFill>
                <a:latin typeface="+mn-lt"/>
                <a:ea typeface="+mn-ea"/>
                <a:cs typeface="+mn-cs"/>
              </a:rPr>
              <a:t> bir madde olan nikotin, </a:t>
            </a:r>
            <a:r>
              <a:rPr lang="tr-TR" sz="1200" b="0" i="0" u="none" strike="noStrike" kern="1200" baseline="0" dirty="0" err="1" smtClean="0">
                <a:solidFill>
                  <a:schemeClr val="tx1"/>
                </a:solidFill>
                <a:latin typeface="+mn-lt"/>
                <a:ea typeface="+mn-ea"/>
                <a:cs typeface="+mn-cs"/>
              </a:rPr>
              <a:t>lipofilik</a:t>
            </a:r>
            <a:r>
              <a:rPr lang="tr-TR" sz="1200" b="0" i="0" u="none" strike="noStrike" kern="1200" baseline="0" dirty="0" smtClean="0">
                <a:solidFill>
                  <a:schemeClr val="tx1"/>
                </a:solidFill>
                <a:latin typeface="+mn-lt"/>
                <a:ea typeface="+mn-ea"/>
                <a:cs typeface="+mn-cs"/>
              </a:rPr>
              <a:t> özelliği ile kan beyin bariyerini kolaylıkla geçmekte; beyne ulaştıktan sonra sinir hücreleri arasındaki boşluklara yerleşerek </a:t>
            </a:r>
            <a:r>
              <a:rPr lang="tr-TR" sz="1200" b="0" i="0" u="none" strike="noStrike" kern="1200" baseline="0" dirty="0" err="1" smtClean="0">
                <a:solidFill>
                  <a:schemeClr val="tx1"/>
                </a:solidFill>
                <a:latin typeface="+mn-lt"/>
                <a:ea typeface="+mn-ea"/>
                <a:cs typeface="+mn-cs"/>
              </a:rPr>
              <a:t>Ventral</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Tegmental</a:t>
            </a:r>
            <a:r>
              <a:rPr lang="tr-TR" sz="1200" b="0" i="0" u="none" strike="noStrike" kern="1200" baseline="0" dirty="0" smtClean="0">
                <a:solidFill>
                  <a:schemeClr val="tx1"/>
                </a:solidFill>
                <a:latin typeface="+mn-lt"/>
                <a:ea typeface="+mn-ea"/>
                <a:cs typeface="+mn-cs"/>
              </a:rPr>
              <a:t> Alan (VTA)'</a:t>
            </a:r>
            <a:r>
              <a:rPr lang="tr-TR" sz="1200" b="0" i="0" u="none" strike="noStrike" kern="1200" baseline="0" dirty="0" err="1" smtClean="0">
                <a:solidFill>
                  <a:schemeClr val="tx1"/>
                </a:solidFill>
                <a:latin typeface="+mn-lt"/>
                <a:ea typeface="+mn-ea"/>
                <a:cs typeface="+mn-cs"/>
              </a:rPr>
              <a:t>daki</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nikotinik</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asetilkolin</a:t>
            </a:r>
            <a:r>
              <a:rPr lang="tr-TR" sz="1200" b="0" i="0" u="none" strike="noStrike" kern="1200" baseline="0" dirty="0" smtClean="0">
                <a:solidFill>
                  <a:schemeClr val="tx1"/>
                </a:solidFill>
                <a:latin typeface="+mn-lt"/>
                <a:ea typeface="+mn-ea"/>
                <a:cs typeface="+mn-cs"/>
              </a:rPr>
              <a:t> reseptörlerine tutunup </a:t>
            </a:r>
            <a:r>
              <a:rPr lang="tr-TR" sz="1200" b="0" i="0" u="none" strike="noStrike" kern="1200" baseline="0" dirty="0" err="1" smtClean="0">
                <a:solidFill>
                  <a:schemeClr val="tx1"/>
                </a:solidFill>
                <a:latin typeface="+mn-lt"/>
                <a:ea typeface="+mn-ea"/>
                <a:cs typeface="+mn-cs"/>
              </a:rPr>
              <a:t>Nükleus</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Akumbens</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NAc</a:t>
            </a:r>
            <a:r>
              <a:rPr lang="tr-TR" sz="1200" b="0" i="0" u="none" strike="noStrike" kern="1200" baseline="0" dirty="0" smtClean="0">
                <a:solidFill>
                  <a:schemeClr val="tx1"/>
                </a:solidFill>
                <a:latin typeface="+mn-lt"/>
                <a:ea typeface="+mn-ea"/>
                <a:cs typeface="+mn-cs"/>
              </a:rPr>
              <a:t>)’ten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salınımına sebep olarak ödül etkisi oluşturmaktadır. Bu ödül etkisi, bu etkiyi oluşturanı bulmasını ve etkinin tekrarlamasını söyleyen bir sinyal oluşturur ki bu sinyal bağımlılığın temel etki mekanizmasını ve pozitif pekiştirici etkisini meydana getirmektedir. Sigara içiminden bir süre sonra azalan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irritabilite</a:t>
            </a:r>
            <a:r>
              <a:rPr lang="tr-TR" sz="1200" b="0" i="0" u="none" strike="noStrike" kern="1200" baseline="0" dirty="0" smtClean="0">
                <a:solidFill>
                  <a:schemeClr val="tx1"/>
                </a:solidFill>
                <a:latin typeface="+mn-lt"/>
                <a:ea typeface="+mn-ea"/>
                <a:cs typeface="+mn-cs"/>
              </a:rPr>
              <a:t> ve strese yol açtığından sigara içicisi, </a:t>
            </a:r>
            <a:r>
              <a:rPr lang="tr-TR" sz="1200" b="0" i="0" u="none" strike="noStrike" kern="1200" baseline="0" dirty="0" err="1" smtClean="0">
                <a:solidFill>
                  <a:schemeClr val="tx1"/>
                </a:solidFill>
                <a:latin typeface="+mn-lt"/>
                <a:ea typeface="+mn-ea"/>
                <a:cs typeface="+mn-cs"/>
              </a:rPr>
              <a:t>dopamin</a:t>
            </a:r>
            <a:r>
              <a:rPr lang="tr-TR" sz="1200" b="0" i="0" u="none" strike="noStrike" kern="1200" baseline="0" dirty="0" smtClean="0">
                <a:solidFill>
                  <a:schemeClr val="tx1"/>
                </a:solidFill>
                <a:latin typeface="+mn-lt"/>
                <a:ea typeface="+mn-ea"/>
                <a:cs typeface="+mn-cs"/>
              </a:rPr>
              <a:t> salınması için nikotin açlığı çekmeye başlamaktadır. Nikotinin </a:t>
            </a:r>
            <a:r>
              <a:rPr lang="tr-TR" sz="1200" b="0" i="0" u="none" strike="noStrike" kern="1200" baseline="0" dirty="0" err="1" smtClean="0">
                <a:solidFill>
                  <a:schemeClr val="tx1"/>
                </a:solidFill>
                <a:latin typeface="+mn-lt"/>
                <a:ea typeface="+mn-ea"/>
                <a:cs typeface="+mn-cs"/>
              </a:rPr>
              <a:t>asetilkolinerjik</a:t>
            </a:r>
            <a:r>
              <a:rPr lang="tr-TR" sz="1200" b="0" i="0" u="none" strike="noStrike" kern="1200" baseline="0" dirty="0" smtClean="0">
                <a:solidFill>
                  <a:schemeClr val="tx1"/>
                </a:solidFill>
                <a:latin typeface="+mn-lt"/>
                <a:ea typeface="+mn-ea"/>
                <a:cs typeface="+mn-cs"/>
              </a:rPr>
              <a:t> reseptörlere sürekli bağlanması da etkide gecikme, </a:t>
            </a:r>
            <a:r>
              <a:rPr lang="tr-TR" sz="1200" b="0" i="0" u="none" strike="noStrike" kern="1200" baseline="0" dirty="0" err="1" smtClean="0">
                <a:solidFill>
                  <a:schemeClr val="tx1"/>
                </a:solidFill>
                <a:latin typeface="+mn-lt"/>
                <a:ea typeface="+mn-ea"/>
                <a:cs typeface="+mn-cs"/>
              </a:rPr>
              <a:t>desensitizasyon</a:t>
            </a:r>
            <a:r>
              <a:rPr lang="tr-TR" sz="1200" b="0" i="0" u="none" strike="noStrike" kern="1200" baseline="0" dirty="0" smtClean="0">
                <a:solidFill>
                  <a:schemeClr val="tx1"/>
                </a:solidFill>
                <a:latin typeface="+mn-lt"/>
                <a:ea typeface="+mn-ea"/>
                <a:cs typeface="+mn-cs"/>
              </a:rPr>
              <a:t> ve </a:t>
            </a:r>
            <a:r>
              <a:rPr lang="tr-TR" sz="1200" b="0" i="0" u="none" strike="noStrike" kern="1200" baseline="0" dirty="0" err="1" smtClean="0">
                <a:solidFill>
                  <a:schemeClr val="tx1"/>
                </a:solidFill>
                <a:latin typeface="+mn-lt"/>
                <a:ea typeface="+mn-ea"/>
                <a:cs typeface="+mn-cs"/>
              </a:rPr>
              <a:t>up</a:t>
            </a:r>
            <a:r>
              <a:rPr lang="tr-TR" sz="1200" b="0" i="0" u="none" strike="noStrike" kern="1200" baseline="0" dirty="0" smtClean="0">
                <a:solidFill>
                  <a:schemeClr val="tx1"/>
                </a:solidFill>
                <a:latin typeface="+mn-lt"/>
                <a:ea typeface="+mn-ea"/>
                <a:cs typeface="+mn-cs"/>
              </a:rPr>
              <a:t>-regülasyona yol açmakta; nikotin miktarı azaldıkça, reseptörlerdeki </a:t>
            </a:r>
            <a:r>
              <a:rPr lang="tr-TR" sz="1200" b="0" i="0" u="none" strike="noStrike" kern="1200" baseline="0" dirty="0" err="1" smtClean="0">
                <a:solidFill>
                  <a:schemeClr val="tx1"/>
                </a:solidFill>
                <a:latin typeface="+mn-lt"/>
                <a:ea typeface="+mn-ea"/>
                <a:cs typeface="+mn-cs"/>
              </a:rPr>
              <a:t>hipereksitabilite</a:t>
            </a:r>
            <a:r>
              <a:rPr lang="tr-TR" sz="1200" b="0" i="0" u="none" strike="noStrike" kern="1200" baseline="0" dirty="0" smtClean="0">
                <a:solidFill>
                  <a:schemeClr val="tx1"/>
                </a:solidFill>
                <a:latin typeface="+mn-lt"/>
                <a:ea typeface="+mn-ea"/>
                <a:cs typeface="+mn-cs"/>
              </a:rPr>
              <a:t> nikotin isteğine neden olmaktadır. Sigara içenlerin bu davranışta ısrar etmesinin, çoğunlukla huzursuzluk, rahatsızlık, üzgün hissetme, bozulmuş konsantrasyon, iştah artışı gibi yoksunluk belirtilerinden kaynaklandığı düşünülmektedir. Bu sıkıntıları gidermek için sigara kullanımının sıklaştırılması da nikotinin negatif pekiştirici etkisini oluşturmaktadır. Yoksunluk belirtileri, son sigaranın içiminden birkaç saat sonra ortaya çıkmakta ve takip eden hafta boyunca çok yoğun olarak seyretmektedir. Etkili semptomların çoğu 3-4 hafta içinde çözülmekte ancak iştah artışı birkaç ay sürebilmektedir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23</a:t>
            </a:fld>
            <a:endParaRPr lang="tr-TR"/>
          </a:p>
        </p:txBody>
      </p:sp>
    </p:spTree>
    <p:extLst>
      <p:ext uri="{BB962C8B-B14F-4D97-AF65-F5344CB8AC3E}">
        <p14:creationId xmlns:p14="http://schemas.microsoft.com/office/powerpoint/2010/main" val="387279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24</a:t>
            </a:fld>
            <a:endParaRPr lang="tr-TR"/>
          </a:p>
        </p:txBody>
      </p:sp>
    </p:spTree>
    <p:extLst>
      <p:ext uri="{BB962C8B-B14F-4D97-AF65-F5344CB8AC3E}">
        <p14:creationId xmlns:p14="http://schemas.microsoft.com/office/powerpoint/2010/main" val="111845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Dsö</a:t>
            </a:r>
            <a:r>
              <a:rPr lang="tr-TR" dirty="0" smtClean="0"/>
              <a:t> ye göre sigara içimi bakımından kişiler bu şekilde sınıflandırılmakta</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30</a:t>
            </a:fld>
            <a:endParaRPr lang="tr-TR"/>
          </a:p>
        </p:txBody>
      </p:sp>
    </p:spTree>
    <p:extLst>
      <p:ext uri="{BB962C8B-B14F-4D97-AF65-F5344CB8AC3E}">
        <p14:creationId xmlns:p14="http://schemas.microsoft.com/office/powerpoint/2010/main" val="352454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32</a:t>
            </a:fld>
            <a:endParaRPr lang="tr-TR"/>
          </a:p>
        </p:txBody>
      </p:sp>
    </p:spTree>
    <p:extLst>
      <p:ext uri="{BB962C8B-B14F-4D97-AF65-F5344CB8AC3E}">
        <p14:creationId xmlns:p14="http://schemas.microsoft.com/office/powerpoint/2010/main" val="280752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5A uygulaması; hastanın sigara ve sigaranın etkileri konusunda bilgilendirilmesi, sigara bırakma planının hazırlanması, bu aşamada karşılaşılabilecek zorluklar hakkında bilgilendirilmesi ve takibi </a:t>
            </a:r>
          </a:p>
          <a:p>
            <a:r>
              <a:rPr lang="tr-TR" sz="1200" b="1" i="0" kern="1200" dirty="0" smtClean="0">
                <a:solidFill>
                  <a:schemeClr val="tx1"/>
                </a:solidFill>
                <a:effectLst/>
                <a:latin typeface="+mn-lt"/>
                <a:ea typeface="+mn-ea"/>
                <a:cs typeface="+mn-cs"/>
              </a:rPr>
              <a:t>Bir paket yılı</a:t>
            </a:r>
            <a:r>
              <a:rPr lang="tr-TR" sz="1200" b="0" i="0" kern="1200" dirty="0" smtClean="0">
                <a:solidFill>
                  <a:schemeClr val="tx1"/>
                </a:solidFill>
                <a:effectLst/>
                <a:latin typeface="+mn-lt"/>
                <a:ea typeface="+mn-ea"/>
                <a:cs typeface="+mn-cs"/>
              </a:rPr>
              <a:t>, bir yıl boyunca günde ortalama 20 sigara (veya bir paket) içmeye eşdeğer olarak tanımlanır. Örneğin, 20 yıl boyunca günde 1 paket sigara içmek, 20 paket-yıl olarak hesaplanırken, 10 yıl boyunca günde 2 paket içmek de 20 paket-yıl olarak hesaplanır.</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36</a:t>
            </a:fld>
            <a:endParaRPr lang="tr-TR"/>
          </a:p>
        </p:txBody>
      </p:sp>
    </p:spTree>
    <p:extLst>
      <p:ext uri="{BB962C8B-B14F-4D97-AF65-F5344CB8AC3E}">
        <p14:creationId xmlns:p14="http://schemas.microsoft.com/office/powerpoint/2010/main" val="318606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42</a:t>
            </a:fld>
            <a:endParaRPr lang="tr-TR"/>
          </a:p>
        </p:txBody>
      </p:sp>
    </p:spTree>
    <p:extLst>
      <p:ext uri="{BB962C8B-B14F-4D97-AF65-F5344CB8AC3E}">
        <p14:creationId xmlns:p14="http://schemas.microsoft.com/office/powerpoint/2010/main" val="318860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İsteksiz hastaların her klinik başvurularında</a:t>
            </a:r>
          </a:p>
          <a:p>
            <a:r>
              <a:rPr lang="tr-TR" sz="1200" b="0" i="0" u="none" strike="noStrike" kern="1200" baseline="0" dirty="0" err="1" smtClean="0">
                <a:solidFill>
                  <a:schemeClr val="tx1"/>
                </a:solidFill>
                <a:latin typeface="+mn-lt"/>
                <a:ea typeface="+mn-ea"/>
                <a:cs typeface="+mn-cs"/>
              </a:rPr>
              <a:t>motivasyonel</a:t>
            </a:r>
            <a:r>
              <a:rPr lang="tr-TR" sz="1200" b="0" i="0" u="none" strike="noStrike" kern="1200" baseline="0" dirty="0" smtClean="0">
                <a:solidFill>
                  <a:schemeClr val="tx1"/>
                </a:solidFill>
                <a:latin typeface="+mn-lt"/>
                <a:ea typeface="+mn-ea"/>
                <a:cs typeface="+mn-cs"/>
              </a:rPr>
              <a:t> desteğin tekrar tekrar verilmesi gerekir.</a:t>
            </a:r>
          </a:p>
          <a:p>
            <a:r>
              <a:rPr lang="tr-TR" sz="1200" b="0" i="0" u="none" strike="noStrike" kern="1200" baseline="0" dirty="0" smtClean="0">
                <a:solidFill>
                  <a:schemeClr val="tx1"/>
                </a:solidFill>
                <a:latin typeface="+mn-lt"/>
                <a:ea typeface="+mn-ea"/>
                <a:cs typeface="+mn-cs"/>
              </a:rPr>
              <a:t>Daha önce defalarca denemiş ve başarılı olamamış</a:t>
            </a:r>
          </a:p>
          <a:p>
            <a:r>
              <a:rPr lang="tr-TR" sz="1200" b="0" i="0" u="none" strike="noStrike" kern="1200" baseline="0" dirty="0" smtClean="0">
                <a:solidFill>
                  <a:schemeClr val="tx1"/>
                </a:solidFill>
                <a:latin typeface="+mn-lt"/>
                <a:ea typeface="+mn-ea"/>
                <a:cs typeface="+mn-cs"/>
              </a:rPr>
              <a:t>hastalara bunun bir sonraki denemesinde başarısız</a:t>
            </a:r>
          </a:p>
          <a:p>
            <a:r>
              <a:rPr lang="tr-TR" sz="1200" b="0" i="0" u="none" strike="noStrike" kern="1200" baseline="0" dirty="0" smtClean="0">
                <a:solidFill>
                  <a:schemeClr val="tx1"/>
                </a:solidFill>
                <a:latin typeface="+mn-lt"/>
                <a:ea typeface="+mn-ea"/>
                <a:cs typeface="+mn-cs"/>
              </a:rPr>
              <a:t>olacağı anlamına gelmediği, bırakmanın birkaç</a:t>
            </a:r>
          </a:p>
          <a:p>
            <a:r>
              <a:rPr lang="tr-TR" sz="1200" b="0" i="0" u="none" strike="noStrike" kern="1200" baseline="0" dirty="0" smtClean="0">
                <a:solidFill>
                  <a:schemeClr val="tx1"/>
                </a:solidFill>
                <a:latin typeface="+mn-lt"/>
                <a:ea typeface="+mn-ea"/>
                <a:cs typeface="+mn-cs"/>
              </a:rPr>
              <a:t>denemeden sonra olabileceği anlatılmalıdır(3).</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47</a:t>
            </a:fld>
            <a:endParaRPr lang="tr-TR"/>
          </a:p>
        </p:txBody>
      </p:sp>
    </p:spTree>
    <p:extLst>
      <p:ext uri="{BB962C8B-B14F-4D97-AF65-F5344CB8AC3E}">
        <p14:creationId xmlns:p14="http://schemas.microsoft.com/office/powerpoint/2010/main" val="2361237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Ülkemizde göğüs hastalıkları, psikiyatri, aile hekimliği ve medikal onkoloji ile pratisyen hekimler içinden sertifikası olanlar tarafından sigara bırakma poliklinik hizmetleri verilmektedir. Bu polikliniklerde kendi isteği ile sigarayı bırakmak isteyen ya da bir hekim tarafından sigarayı bırakması önerilen bağımlı kişilere hizmet verilmekte, hekimler tarafından ilaç tedavisi için uygun görülen kişilere de sigara bırakma tedavisinde kullanılan ilaçlar 2015 tarihi itibarıyla ücretsiz olarak verilmektedir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48</a:t>
            </a:fld>
            <a:endParaRPr lang="tr-TR"/>
          </a:p>
        </p:txBody>
      </p:sp>
    </p:spTree>
    <p:extLst>
      <p:ext uri="{BB962C8B-B14F-4D97-AF65-F5344CB8AC3E}">
        <p14:creationId xmlns:p14="http://schemas.microsoft.com/office/powerpoint/2010/main" val="329427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Bu kişilerde bilişsel tedavinin amacı bu dengeyi bozacak girişimde bulunmaktır(3). Bu dengeyi bozacak en önemli girişim kişinin önemsediği bir</a:t>
            </a:r>
          </a:p>
          <a:p>
            <a:r>
              <a:rPr lang="es-ES" sz="1200" b="0" i="0" u="none" strike="noStrike" kern="1200" baseline="0" dirty="0" smtClean="0">
                <a:solidFill>
                  <a:schemeClr val="tx1"/>
                </a:solidFill>
                <a:latin typeface="+mn-lt"/>
                <a:ea typeface="+mn-ea"/>
                <a:cs typeface="+mn-cs"/>
              </a:rPr>
              <a:t>durum, ya da hekime gelme nedeni olan sebeble</a:t>
            </a:r>
            <a:r>
              <a:rPr lang="tr-TR" sz="1200" b="0" i="0" u="none" strike="noStrike" kern="1200" baseline="0" dirty="0" smtClean="0">
                <a:solidFill>
                  <a:schemeClr val="tx1"/>
                </a:solidFill>
                <a:latin typeface="+mn-lt"/>
                <a:ea typeface="+mn-ea"/>
                <a:cs typeface="+mn-cs"/>
              </a:rPr>
              <a:t> sigaranın ilişkisini kurarak net, güçlü ve kişiye özel bir öneride bulunmak, sigarayı bırakmasının </a:t>
            </a:r>
            <a:r>
              <a:rPr lang="sv-SE" sz="1200" b="0" i="0" u="none" strike="noStrike" kern="1200" baseline="0" dirty="0" smtClean="0">
                <a:solidFill>
                  <a:schemeClr val="tx1"/>
                </a:solidFill>
                <a:latin typeface="+mn-lt"/>
                <a:ea typeface="+mn-ea"/>
                <a:cs typeface="+mn-cs"/>
              </a:rPr>
              <a:t>önünde engel olarak gördüğü ne varsa, dengenin</a:t>
            </a:r>
          </a:p>
          <a:p>
            <a:r>
              <a:rPr lang="tr-TR" sz="1200" b="0" i="0" u="none" strike="noStrike" kern="1200" baseline="0" dirty="0" smtClean="0">
                <a:solidFill>
                  <a:schemeClr val="tx1"/>
                </a:solidFill>
                <a:latin typeface="+mn-lt"/>
                <a:ea typeface="+mn-ea"/>
                <a:cs typeface="+mn-cs"/>
              </a:rPr>
              <a:t>bozulmasından dolayı oluşacak ne kadar sorun varsa çözümünün olduğunu vurgulamak, sigarayı bırakmayı düşündüğünde hekimin kendisine yardımcı olacağını belirtmesi yeterli olacaktır.</a:t>
            </a:r>
          </a:p>
          <a:p>
            <a:r>
              <a:rPr lang="tr-TR" sz="1200" b="0" i="0" u="none" strike="noStrike" kern="1200" baseline="0" dirty="0" smtClean="0">
                <a:solidFill>
                  <a:schemeClr val="tx1"/>
                </a:solidFill>
                <a:latin typeface="+mn-lt"/>
                <a:ea typeface="+mn-ea"/>
                <a:cs typeface="+mn-cs"/>
              </a:rPr>
              <a:t>Bu girişimin tüm hekimlerce, tüm ortamlarda yapılması olasıdır ve ortalama 30-45 </a:t>
            </a:r>
            <a:r>
              <a:rPr lang="tr-TR" sz="1200" b="0" i="0" u="none" strike="noStrike" kern="1200" baseline="0" dirty="0" err="1" smtClean="0">
                <a:solidFill>
                  <a:schemeClr val="tx1"/>
                </a:solidFill>
                <a:latin typeface="+mn-lt"/>
                <a:ea typeface="+mn-ea"/>
                <a:cs typeface="+mn-cs"/>
              </a:rPr>
              <a:t>sn</a:t>
            </a:r>
            <a:r>
              <a:rPr lang="tr-TR" sz="1200" b="0" i="0" u="none" strike="noStrike" kern="1200" baseline="0" dirty="0" smtClean="0">
                <a:solidFill>
                  <a:schemeClr val="tx1"/>
                </a:solidFill>
                <a:latin typeface="+mn-lt"/>
                <a:ea typeface="+mn-ea"/>
                <a:cs typeface="+mn-cs"/>
              </a:rPr>
              <a:t> içinde bu girişim yapılabilmektedir (2, 3). Bu girişim ne kadar sık yapılırsa kişinin bu davranışını değiştirme</a:t>
            </a:r>
          </a:p>
          <a:p>
            <a:r>
              <a:rPr lang="tr-TR" sz="1200" b="0" i="0" u="none" strike="noStrike" kern="1200" baseline="0" dirty="0" smtClean="0">
                <a:solidFill>
                  <a:schemeClr val="tx1"/>
                </a:solidFill>
                <a:latin typeface="+mn-lt"/>
                <a:ea typeface="+mn-ea"/>
                <a:cs typeface="+mn-cs"/>
              </a:rPr>
              <a:t>kararını vermesi o kadar hızlı olmaktadır. Bu süreç tütün kullanan kişinin bu davranışı yüksek riskli bir davranış, kurtulması gereken bir durum olarak algılamasını sağlayacak şekilde kurgulanmalı ve bu amaca yönelik uygun hekim tutumu sergilenmelidir. Bilişsel olarak bu aşama geçirilmeden, sigarayla ilgili olumlu düşünceler, olumsuz düşünceye değiştirilmeden sigara içme davranışı değiştirilmeye çalışılırsa, geçici sigara içmeme dönemleri sağlanabilse de genellikle </a:t>
            </a:r>
            <a:r>
              <a:rPr lang="tr-TR" sz="1200" b="0" i="0" u="none" strike="noStrike" kern="1200" baseline="0" dirty="0" err="1" smtClean="0">
                <a:solidFill>
                  <a:schemeClr val="tx1"/>
                </a:solidFill>
                <a:latin typeface="+mn-lt"/>
                <a:ea typeface="+mn-ea"/>
                <a:cs typeface="+mn-cs"/>
              </a:rPr>
              <a:t>nüksle</a:t>
            </a:r>
            <a:r>
              <a:rPr lang="tr-TR" sz="1200" b="0" i="0" u="none" strike="noStrike" kern="1200" baseline="0" dirty="0" smtClean="0">
                <a:solidFill>
                  <a:schemeClr val="tx1"/>
                </a:solidFill>
                <a:latin typeface="+mn-lt"/>
                <a:ea typeface="+mn-ea"/>
                <a:cs typeface="+mn-cs"/>
              </a:rPr>
              <a:t> sonuçlanır.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49</a:t>
            </a:fld>
            <a:endParaRPr lang="tr-TR"/>
          </a:p>
        </p:txBody>
      </p:sp>
    </p:spTree>
    <p:extLst>
      <p:ext uri="{BB962C8B-B14F-4D97-AF65-F5344CB8AC3E}">
        <p14:creationId xmlns:p14="http://schemas.microsoft.com/office/powerpoint/2010/main" val="33560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Maraş otu-çiğneme</a:t>
            </a:r>
            <a:r>
              <a:rPr lang="tr-TR" baseline="0" dirty="0" smtClean="0"/>
              <a:t> tütünü</a:t>
            </a:r>
          </a:p>
          <a:p>
            <a:r>
              <a:rPr lang="tr-TR" sz="1200" b="0" i="0" u="none" strike="noStrike" kern="1200" baseline="0" dirty="0" smtClean="0">
                <a:solidFill>
                  <a:schemeClr val="tx1"/>
                </a:solidFill>
                <a:latin typeface="+mn-lt"/>
                <a:ea typeface="+mn-ea"/>
                <a:cs typeface="+mn-cs"/>
              </a:rPr>
              <a:t>Bu ürünler arasında en yaygın olarak kullanılan sigaradır ve bu nedenle tütün ve sigara sözcükleri çoğu kez birbirinin yerine kullanılmaktadır. Türkiye’de de </a:t>
            </a:r>
            <a:r>
              <a:rPr lang="sv-SE" sz="1200" b="0" i="0" u="none" strike="noStrike" kern="1200" baseline="0" dirty="0" smtClean="0">
                <a:solidFill>
                  <a:schemeClr val="tx1"/>
                </a:solidFill>
                <a:latin typeface="+mn-lt"/>
                <a:ea typeface="+mn-ea"/>
                <a:cs typeface="+mn-cs"/>
              </a:rPr>
              <a:t>en çok sigara olmak üzere, nargile, az miktarda puro</a:t>
            </a:r>
            <a:r>
              <a:rPr lang="tr-TR" sz="1200" b="0" i="0" u="none" strike="noStrike" kern="1200" baseline="0" dirty="0" smtClean="0">
                <a:solidFill>
                  <a:schemeClr val="tx1"/>
                </a:solidFill>
                <a:latin typeface="+mn-lt"/>
                <a:ea typeface="+mn-ea"/>
                <a:cs typeface="+mn-cs"/>
              </a:rPr>
              <a:t> ve pipo ile yerel olarak sarmalık türün ve Maraş otu tüketilmektedir.</a:t>
            </a:r>
            <a:endParaRPr lang="tr-TR" baseline="0"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a:t>
            </a:fld>
            <a:endParaRPr lang="tr-TR"/>
          </a:p>
        </p:txBody>
      </p:sp>
    </p:spTree>
    <p:extLst>
      <p:ext uri="{BB962C8B-B14F-4D97-AF65-F5344CB8AC3E}">
        <p14:creationId xmlns:p14="http://schemas.microsoft.com/office/powerpoint/2010/main" val="168658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Görsel faktörleri kontrol etmek için sigarayı</a:t>
            </a:r>
            <a:r>
              <a:rPr lang="tr-TR" sz="1200" b="0" i="0" u="none" strike="noStrike" kern="1200" baseline="0" dirty="0" smtClean="0">
                <a:solidFill>
                  <a:schemeClr val="tx1"/>
                </a:solidFill>
                <a:latin typeface="+mn-lt"/>
                <a:ea typeface="+mn-ea"/>
                <a:cs typeface="+mn-cs"/>
              </a:rPr>
              <a:t> hatırlatan objelerin(kül tablası, çakmak, sigara </a:t>
            </a:r>
            <a:r>
              <a:rPr lang="fi-FI" sz="1200" b="0" i="0" u="none" strike="noStrike" kern="1200" baseline="0" dirty="0" smtClean="0">
                <a:solidFill>
                  <a:schemeClr val="tx1"/>
                </a:solidFill>
                <a:latin typeface="+mn-lt"/>
                <a:ea typeface="+mn-ea"/>
                <a:cs typeface="+mn-cs"/>
              </a:rPr>
              <a:t>paketi, kibrit vb) ortadan kaldırılması</a:t>
            </a:r>
          </a:p>
          <a:p>
            <a:r>
              <a:rPr lang="tr-TR" sz="1200" b="0" i="0" u="none" strike="noStrike" kern="1200" baseline="0" dirty="0" smtClean="0">
                <a:solidFill>
                  <a:schemeClr val="tx1"/>
                </a:solidFill>
                <a:latin typeface="+mn-lt"/>
                <a:ea typeface="+mn-ea"/>
                <a:cs typeface="+mn-cs"/>
              </a:rPr>
              <a:t>Duygusal faktörlere maruz kalındığında kısa </a:t>
            </a:r>
            <a:r>
              <a:rPr lang="es-ES" sz="1200" b="0" i="0" u="none" strike="noStrike" kern="1200" baseline="0" dirty="0" smtClean="0">
                <a:solidFill>
                  <a:schemeClr val="tx1"/>
                </a:solidFill>
                <a:latin typeface="+mn-lt"/>
                <a:ea typeface="+mn-ea"/>
                <a:cs typeface="+mn-cs"/>
              </a:rPr>
              <a:t>süreli ortam değiştirme, su içme ve nefes</a:t>
            </a:r>
            <a:r>
              <a:rPr lang="tr-TR" sz="1200" b="0" i="0" u="none" strike="noStrike" kern="1200" baseline="0" dirty="0" smtClean="0">
                <a:solidFill>
                  <a:schemeClr val="tx1"/>
                </a:solidFill>
                <a:latin typeface="+mn-lt"/>
                <a:ea typeface="+mn-ea"/>
                <a:cs typeface="+mn-cs"/>
              </a:rPr>
              <a:t> egzersizleri uygulama</a:t>
            </a:r>
          </a:p>
          <a:p>
            <a:r>
              <a:rPr lang="tr-TR" sz="1200" b="0" i="0" u="none" strike="noStrike" kern="1200" baseline="0" dirty="0" smtClean="0">
                <a:solidFill>
                  <a:schemeClr val="tx1"/>
                </a:solidFill>
                <a:latin typeface="+mn-lt"/>
                <a:ea typeface="+mn-ea"/>
                <a:cs typeface="+mn-cs"/>
              </a:rPr>
              <a:t>Durumsal faktörleri kontrol etmek için sigara içmeyle kodlanmış ortamların yeniden dizaynı (sigara içilen koltuğun ya da masanın yerinin değiştirilmesi, perdelerin yıkanması, arabanın</a:t>
            </a:r>
          </a:p>
          <a:p>
            <a:r>
              <a:rPr lang="tr-TR" sz="1200" b="0" i="0" u="none" strike="noStrike" kern="1200" baseline="0" dirty="0" smtClean="0">
                <a:solidFill>
                  <a:schemeClr val="tx1"/>
                </a:solidFill>
                <a:latin typeface="+mn-lt"/>
                <a:ea typeface="+mn-ea"/>
                <a:cs typeface="+mn-cs"/>
              </a:rPr>
              <a:t>temizletilmesi), önceden </a:t>
            </a:r>
            <a:r>
              <a:rPr lang="tr-TR" sz="1200" b="0" i="0" u="none" strike="noStrike" kern="1200" baseline="0" dirty="0" err="1" smtClean="0">
                <a:solidFill>
                  <a:schemeClr val="tx1"/>
                </a:solidFill>
                <a:latin typeface="+mn-lt"/>
                <a:ea typeface="+mn-ea"/>
                <a:cs typeface="+mn-cs"/>
              </a:rPr>
              <a:t>birikte</a:t>
            </a:r>
            <a:r>
              <a:rPr lang="tr-TR" sz="1200" b="0" i="0" u="none" strike="noStrike" kern="1200" baseline="0" dirty="0" smtClean="0">
                <a:solidFill>
                  <a:schemeClr val="tx1"/>
                </a:solidFill>
                <a:latin typeface="+mn-lt"/>
                <a:ea typeface="+mn-ea"/>
                <a:cs typeface="+mn-cs"/>
              </a:rPr>
              <a:t> sigara içilen kişilere bırakmayı denediğinin açıklanması ve anlayış beklediğinin belirtilmesi, kendisine sigara ikram edilmemesinin istenmesi. Ayrıca sigara içenlerin risklerinin devam ettiği, kendisinin bu risklerinin azaldığı algısının sürekli kişiye vurgulanması ve bu şekilde düşünmeye yönlendirilmesi</a:t>
            </a:r>
          </a:p>
          <a:p>
            <a:r>
              <a:rPr lang="tr-TR" sz="1200" b="0" i="0" u="none" strike="noStrike" kern="1200" baseline="0" dirty="0" smtClean="0">
                <a:solidFill>
                  <a:schemeClr val="tx1"/>
                </a:solidFill>
                <a:latin typeface="+mn-lt"/>
                <a:ea typeface="+mn-ea"/>
                <a:cs typeface="+mn-cs"/>
              </a:rPr>
              <a:t>Davranışsal faktörleri (çay, kahve, alkol, yemek sonrası) kontrol etmek için sigarayla bu maddelerin hazırlık döneminde ayrılması, bırakıldıktan sonra ise ağız </a:t>
            </a:r>
            <a:r>
              <a:rPr lang="tr-TR" sz="1200" b="0" i="0" u="none" strike="noStrike" kern="1200" baseline="0" dirty="0" err="1" smtClean="0">
                <a:solidFill>
                  <a:schemeClr val="tx1"/>
                </a:solidFill>
                <a:latin typeface="+mn-lt"/>
                <a:ea typeface="+mn-ea"/>
                <a:cs typeface="+mn-cs"/>
              </a:rPr>
              <a:t>pH</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sını</a:t>
            </a:r>
            <a:r>
              <a:rPr lang="tr-TR" sz="1200" b="0" i="0" u="none" strike="noStrike" kern="1200" baseline="0" dirty="0" smtClean="0">
                <a:solidFill>
                  <a:schemeClr val="tx1"/>
                </a:solidFill>
                <a:latin typeface="+mn-lt"/>
                <a:ea typeface="+mn-ea"/>
                <a:cs typeface="+mn-cs"/>
              </a:rPr>
              <a:t> nötre çekecek su içme, şekersiz sakız çiğneme gibi yöntemlerin uygulanması.</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50</a:t>
            </a:fld>
            <a:endParaRPr lang="tr-TR"/>
          </a:p>
        </p:txBody>
      </p:sp>
    </p:spTree>
    <p:extLst>
      <p:ext uri="{BB962C8B-B14F-4D97-AF65-F5344CB8AC3E}">
        <p14:creationId xmlns:p14="http://schemas.microsoft.com/office/powerpoint/2010/main" val="212936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Ø"/>
            </a:pPr>
            <a:r>
              <a:rPr lang="tr-TR" dirty="0" smtClean="0"/>
              <a:t>NRT ile yoksunluk semptomları azalmakta, kişi sadece psikolojik ve davranışsal yönüyle mücadele etmekte</a:t>
            </a:r>
          </a:p>
          <a:p>
            <a:pPr>
              <a:buFont typeface="Wingdings" panose="05000000000000000000" pitchFamily="2" charset="2"/>
              <a:buChar char="Ø"/>
            </a:pPr>
            <a:r>
              <a:rPr lang="fi-FI" dirty="0" smtClean="0"/>
              <a:t>NRT ile</a:t>
            </a:r>
            <a:r>
              <a:rPr lang="tr-TR" dirty="0" smtClean="0"/>
              <a:t> vücuda verilen nikotin dozu sigara içimiyle alınan dozdan çok daha düşük</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57</a:t>
            </a:fld>
            <a:endParaRPr lang="tr-TR"/>
          </a:p>
        </p:txBody>
      </p:sp>
    </p:spTree>
    <p:extLst>
      <p:ext uri="{BB962C8B-B14F-4D97-AF65-F5344CB8AC3E}">
        <p14:creationId xmlns:p14="http://schemas.microsoft.com/office/powerpoint/2010/main" val="1707833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Her gün farklı bir bölgeye yapıştırılarak (örneğin sırasıyla; sağ omuz başı, sol omuz başı, sağ üst kol, sol üst kol) ancak dört gün sonra tekrar aynı yere yapıştırılması</a:t>
            </a:r>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58</a:t>
            </a:fld>
            <a:endParaRPr lang="tr-TR"/>
          </a:p>
        </p:txBody>
      </p:sp>
    </p:spTree>
    <p:extLst>
      <p:ext uri="{BB962C8B-B14F-4D97-AF65-F5344CB8AC3E}">
        <p14:creationId xmlns:p14="http://schemas.microsoft.com/office/powerpoint/2010/main" val="3197042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68</a:t>
            </a:fld>
            <a:endParaRPr lang="tr-TR"/>
          </a:p>
        </p:txBody>
      </p:sp>
    </p:spTree>
    <p:extLst>
      <p:ext uri="{BB962C8B-B14F-4D97-AF65-F5344CB8AC3E}">
        <p14:creationId xmlns:p14="http://schemas.microsoft.com/office/powerpoint/2010/main" val="2214534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öğrendiğiniz hastalara öncelikle bu davranışının</a:t>
            </a:r>
          </a:p>
          <a:p>
            <a:r>
              <a:rPr lang="tr-TR" sz="1200" b="0" i="0" u="none" strike="noStrike" kern="1200" baseline="0" dirty="0" smtClean="0">
                <a:solidFill>
                  <a:schemeClr val="tx1"/>
                </a:solidFill>
                <a:latin typeface="+mn-lt"/>
                <a:ea typeface="+mn-ea"/>
                <a:cs typeface="+mn-cs"/>
              </a:rPr>
              <a:t>sağlığı üzerine olan faydalı etkilerinden bahsederek</a:t>
            </a:r>
          </a:p>
          <a:p>
            <a:r>
              <a:rPr lang="tr-TR" sz="1200" b="0" i="0" u="none" strike="noStrike" kern="1200" baseline="0" dirty="0" smtClean="0">
                <a:solidFill>
                  <a:schemeClr val="tx1"/>
                </a:solidFill>
                <a:latin typeface="+mn-lt"/>
                <a:ea typeface="+mn-ea"/>
                <a:cs typeface="+mn-cs"/>
              </a:rPr>
              <a:t>kutlamak gereklidir (6). Daha önceki bırakma</a:t>
            </a:r>
          </a:p>
          <a:p>
            <a:r>
              <a:rPr lang="tr-TR" sz="1200" b="0" i="0" u="none" strike="noStrike" kern="1200" baseline="0" dirty="0" smtClean="0">
                <a:solidFill>
                  <a:schemeClr val="tx1"/>
                </a:solidFill>
                <a:latin typeface="+mn-lt"/>
                <a:ea typeface="+mn-ea"/>
                <a:cs typeface="+mn-cs"/>
              </a:rPr>
              <a:t>girişimleri, süresi, nikotin çekilme semptomları</a:t>
            </a:r>
          </a:p>
          <a:p>
            <a:r>
              <a:rPr lang="tr-TR" sz="1200" b="0" i="0" u="none" strike="noStrike" kern="1200" baseline="0" dirty="0" smtClean="0">
                <a:solidFill>
                  <a:schemeClr val="tx1"/>
                </a:solidFill>
                <a:latin typeface="+mn-lt"/>
                <a:ea typeface="+mn-ea"/>
                <a:cs typeface="+mn-cs"/>
              </a:rPr>
              <a:t>sorgulanmalıdır. Bırakmak için profesyonel bir</a:t>
            </a:r>
          </a:p>
          <a:p>
            <a:r>
              <a:rPr lang="tr-TR" sz="1200" b="0" i="0" u="none" strike="noStrike" kern="1200" baseline="0" dirty="0" smtClean="0">
                <a:solidFill>
                  <a:schemeClr val="tx1"/>
                </a:solidFill>
                <a:latin typeface="+mn-lt"/>
                <a:ea typeface="+mn-ea"/>
                <a:cs typeface="+mn-cs"/>
              </a:rPr>
              <a:t>destek alıp almadığı veya </a:t>
            </a:r>
            <a:r>
              <a:rPr lang="tr-TR" sz="1200" b="0" i="0" u="none" strike="noStrike" kern="1200" baseline="0" dirty="0" err="1" smtClean="0">
                <a:solidFill>
                  <a:schemeClr val="tx1"/>
                </a:solidFill>
                <a:latin typeface="+mn-lt"/>
                <a:ea typeface="+mn-ea"/>
                <a:cs typeface="+mn-cs"/>
              </a:rPr>
              <a:t>farmakoterapi</a:t>
            </a:r>
            <a:r>
              <a:rPr lang="tr-TR" sz="1200" b="0" i="0" u="none" strike="noStrike" kern="1200" baseline="0" dirty="0" smtClean="0">
                <a:solidFill>
                  <a:schemeClr val="tx1"/>
                </a:solidFill>
                <a:latin typeface="+mn-lt"/>
                <a:ea typeface="+mn-ea"/>
                <a:cs typeface="+mn-cs"/>
              </a:rPr>
              <a:t> kullanıp</a:t>
            </a:r>
          </a:p>
          <a:p>
            <a:r>
              <a:rPr lang="tr-TR" sz="1200" b="0" i="0" u="none" strike="noStrike" kern="1200" baseline="0" dirty="0" smtClean="0">
                <a:solidFill>
                  <a:schemeClr val="tx1"/>
                </a:solidFill>
                <a:latin typeface="+mn-lt"/>
                <a:ea typeface="+mn-ea"/>
                <a:cs typeface="+mn-cs"/>
              </a:rPr>
              <a:t>kullanmadığı sorgulanmalıdır. Kendisinin alıp</a:t>
            </a:r>
          </a:p>
          <a:p>
            <a:r>
              <a:rPr lang="tr-TR" sz="1200" b="0" i="0" u="none" strike="noStrike" kern="1200" baseline="0" dirty="0" smtClean="0">
                <a:solidFill>
                  <a:schemeClr val="tx1"/>
                </a:solidFill>
                <a:latin typeface="+mn-lt"/>
                <a:ea typeface="+mn-ea"/>
                <a:cs typeface="+mn-cs"/>
              </a:rPr>
              <a:t>başladığı tedavi uygun olmayabileceği gibi yanlış</a:t>
            </a:r>
          </a:p>
          <a:p>
            <a:r>
              <a:rPr lang="tr-TR" sz="1200" b="0" i="0" u="none" strike="noStrike" kern="1200" baseline="0" dirty="0" smtClean="0">
                <a:solidFill>
                  <a:schemeClr val="tx1"/>
                </a:solidFill>
                <a:latin typeface="+mn-lt"/>
                <a:ea typeface="+mn-ea"/>
                <a:cs typeface="+mn-cs"/>
              </a:rPr>
              <a:t>kullanılması da öngörülmelidir. Bırakma sonrası</a:t>
            </a:r>
          </a:p>
          <a:p>
            <a:r>
              <a:rPr lang="tr-TR" sz="1200" b="0" i="0" u="none" strike="noStrike" kern="1200" baseline="0" dirty="0" smtClean="0">
                <a:solidFill>
                  <a:schemeClr val="tx1"/>
                </a:solidFill>
                <a:latin typeface="+mn-lt"/>
                <a:ea typeface="+mn-ea"/>
                <a:cs typeface="+mn-cs"/>
              </a:rPr>
              <a:t>depresyon, kilo artımı, alkol kullanımında artış gibi</a:t>
            </a:r>
          </a:p>
          <a:p>
            <a:r>
              <a:rPr lang="tr-TR" sz="1200" b="0" i="0" u="none" strike="noStrike" kern="1200" baseline="0" dirty="0" smtClean="0">
                <a:solidFill>
                  <a:schemeClr val="tx1"/>
                </a:solidFill>
                <a:latin typeface="+mn-lt"/>
                <a:ea typeface="+mn-ea"/>
                <a:cs typeface="+mn-cs"/>
              </a:rPr>
              <a:t>problemleri yaşayıp yaşamadığı öğrenilmelidir. Kısa</a:t>
            </a:r>
          </a:p>
          <a:p>
            <a:r>
              <a:rPr lang="tr-TR" sz="1200" b="0" i="0" u="none" strike="noStrike" kern="1200" baseline="0" dirty="0" smtClean="0">
                <a:solidFill>
                  <a:schemeClr val="tx1"/>
                </a:solidFill>
                <a:latin typeface="+mn-lt"/>
                <a:ea typeface="+mn-ea"/>
                <a:cs typeface="+mn-cs"/>
              </a:rPr>
              <a:t>süre önce bırakmış ise tedavisi gözden geçirilmeli</a:t>
            </a:r>
          </a:p>
          <a:p>
            <a:r>
              <a:rPr lang="tr-TR" sz="1200" b="0" i="0" u="none" strike="noStrike" kern="1200" baseline="0" dirty="0" smtClean="0">
                <a:solidFill>
                  <a:schemeClr val="tx1"/>
                </a:solidFill>
                <a:latin typeface="+mn-lt"/>
                <a:ea typeface="+mn-ea"/>
                <a:cs typeface="+mn-cs"/>
              </a:rPr>
              <a:t>ve varsa problemleri hakkında konuşulmalıdır</a:t>
            </a:r>
          </a:p>
          <a:p>
            <a:r>
              <a:rPr lang="tr-TR" sz="1200" b="0" i="0" u="none" strike="noStrike" kern="1200" baseline="0" dirty="0" smtClean="0">
                <a:solidFill>
                  <a:schemeClr val="tx1"/>
                </a:solidFill>
                <a:latin typeface="+mn-lt"/>
                <a:ea typeface="+mn-ea"/>
                <a:cs typeface="+mn-cs"/>
              </a:rPr>
              <a:t>Yeni bırakacak olan hastalarda, plan hekimle</a:t>
            </a:r>
          </a:p>
          <a:p>
            <a:r>
              <a:rPr lang="tr-TR" sz="1200" b="0" i="0" u="none" strike="noStrike" kern="1200" baseline="0" dirty="0" smtClean="0">
                <a:solidFill>
                  <a:schemeClr val="tx1"/>
                </a:solidFill>
                <a:latin typeface="+mn-lt"/>
                <a:ea typeface="+mn-ea"/>
                <a:cs typeface="+mn-cs"/>
              </a:rPr>
              <a:t>birlikte yapıldığından kontroller mümkünse sigarayı</a:t>
            </a:r>
          </a:p>
          <a:p>
            <a:r>
              <a:rPr lang="tr-TR" sz="1200" b="0" i="0" u="none" strike="noStrike" kern="1200" baseline="0" dirty="0" smtClean="0">
                <a:solidFill>
                  <a:schemeClr val="tx1"/>
                </a:solidFill>
                <a:latin typeface="+mn-lt"/>
                <a:ea typeface="+mn-ea"/>
                <a:cs typeface="+mn-cs"/>
              </a:rPr>
              <a:t>bıraktığı gün veya hafta yüz yüze görüşme şeklinde</a:t>
            </a:r>
          </a:p>
          <a:p>
            <a:r>
              <a:rPr lang="tr-TR" sz="1200" b="0" i="0" u="none" strike="noStrike" kern="1200" baseline="0" dirty="0" smtClean="0">
                <a:solidFill>
                  <a:schemeClr val="tx1"/>
                </a:solidFill>
                <a:latin typeface="+mn-lt"/>
                <a:ea typeface="+mn-ea"/>
                <a:cs typeface="+mn-cs"/>
              </a:rPr>
              <a:t>başlatılmalıdır (8). Çalışmalarda ilk iki haftanın</a:t>
            </a:r>
          </a:p>
          <a:p>
            <a:r>
              <a:rPr lang="tr-TR" sz="1200" b="0" i="0" u="none" strike="noStrike" kern="1200" baseline="0" dirty="0" smtClean="0">
                <a:solidFill>
                  <a:schemeClr val="tx1"/>
                </a:solidFill>
                <a:latin typeface="+mn-lt"/>
                <a:ea typeface="+mn-ea"/>
                <a:cs typeface="+mn-cs"/>
              </a:rPr>
              <a:t>yoğun nikotin çekilme semptomlarının yaşandığı</a:t>
            </a:r>
          </a:p>
          <a:p>
            <a:r>
              <a:rPr lang="tr-TR" sz="1200" b="0" i="0" u="none" strike="noStrike" kern="1200" baseline="0" dirty="0" smtClean="0">
                <a:solidFill>
                  <a:schemeClr val="tx1"/>
                </a:solidFill>
                <a:latin typeface="+mn-lt"/>
                <a:ea typeface="+mn-ea"/>
                <a:cs typeface="+mn-cs"/>
              </a:rPr>
              <a:t>dönem olarak görülmesinden dolayı, bırakma</a:t>
            </a:r>
          </a:p>
          <a:p>
            <a:r>
              <a:rPr lang="tr-TR" sz="1200" b="0" i="0" u="none" strike="noStrike" kern="1200" baseline="0" dirty="0" smtClean="0">
                <a:solidFill>
                  <a:schemeClr val="tx1"/>
                </a:solidFill>
                <a:latin typeface="+mn-lt"/>
                <a:ea typeface="+mn-ea"/>
                <a:cs typeface="+mn-cs"/>
              </a:rPr>
              <a:t>sonrası 1. ayda iki hasta görüşmesi önerilmektedir.</a:t>
            </a:r>
          </a:p>
          <a:p>
            <a:r>
              <a:rPr lang="tr-TR" sz="1200" b="0" i="0" u="none" strike="noStrike" kern="1200" baseline="0" dirty="0" smtClean="0">
                <a:solidFill>
                  <a:schemeClr val="tx1"/>
                </a:solidFill>
                <a:latin typeface="+mn-lt"/>
                <a:ea typeface="+mn-ea"/>
                <a:cs typeface="+mn-cs"/>
              </a:rPr>
              <a:t>Eğer hasta gelemiyorsa telefon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yapılmalıdır</a:t>
            </a:r>
          </a:p>
          <a:p>
            <a:r>
              <a:rPr lang="tr-TR" sz="1200" b="0" i="0" u="none" strike="noStrike" kern="1200" baseline="0" dirty="0" smtClean="0">
                <a:solidFill>
                  <a:schemeClr val="tx1"/>
                </a:solidFill>
                <a:latin typeface="+mn-lt"/>
                <a:ea typeface="+mn-ea"/>
                <a:cs typeface="+mn-cs"/>
              </a:rPr>
              <a:t>(7). Bu görüşmede eğer hasta o gün sigarayı bırakmış</a:t>
            </a:r>
          </a:p>
          <a:p>
            <a:r>
              <a:rPr lang="tr-TR" sz="1200" b="0" i="0" u="none" strike="noStrike" kern="1200" baseline="0" dirty="0" smtClean="0">
                <a:solidFill>
                  <a:schemeClr val="tx1"/>
                </a:solidFill>
                <a:latin typeface="+mn-lt"/>
                <a:ea typeface="+mn-ea"/>
                <a:cs typeface="+mn-cs"/>
              </a:rPr>
              <a:t>ise tebrik edilmeli ve cesaretlendirilmelidir (6).</a:t>
            </a:r>
          </a:p>
          <a:p>
            <a:r>
              <a:rPr lang="tr-TR" sz="1200" b="0" i="0" u="none" strike="noStrike" kern="1200" baseline="0" dirty="0" smtClean="0">
                <a:solidFill>
                  <a:schemeClr val="tx1"/>
                </a:solidFill>
                <a:latin typeface="+mn-lt"/>
                <a:ea typeface="+mn-ea"/>
                <a:cs typeface="+mn-cs"/>
              </a:rPr>
              <a:t>Eğer daha önceden belirlenen günde bırakamamış</a:t>
            </a:r>
          </a:p>
          <a:p>
            <a:r>
              <a:rPr lang="tr-TR" sz="1200" b="0" i="0" u="none" strike="noStrike" kern="1200" baseline="0" dirty="0" smtClean="0">
                <a:solidFill>
                  <a:schemeClr val="tx1"/>
                </a:solidFill>
                <a:latin typeface="+mn-lt"/>
                <a:ea typeface="+mn-ea"/>
                <a:cs typeface="+mn-cs"/>
              </a:rPr>
              <a:t>ise sebepleri hakkında konuşarak yeni bir gün</a:t>
            </a:r>
          </a:p>
          <a:p>
            <a:r>
              <a:rPr lang="tr-TR" sz="1200" b="0" i="0" u="none" strike="noStrike" kern="1200" baseline="0" dirty="0" smtClean="0">
                <a:solidFill>
                  <a:schemeClr val="tx1"/>
                </a:solidFill>
                <a:latin typeface="+mn-lt"/>
                <a:ea typeface="+mn-ea"/>
                <a:cs typeface="+mn-cs"/>
              </a:rPr>
              <a:t>belirlenmeye çalışılmalıdır. Takiplerdeki hekim</a:t>
            </a:r>
          </a:p>
          <a:p>
            <a:r>
              <a:rPr lang="tr-TR" sz="1200" b="0" i="0" u="none" strike="noStrike" kern="1200" baseline="0" dirty="0" smtClean="0">
                <a:solidFill>
                  <a:schemeClr val="tx1"/>
                </a:solidFill>
                <a:latin typeface="+mn-lt"/>
                <a:ea typeface="+mn-ea"/>
                <a:cs typeface="+mn-cs"/>
              </a:rPr>
              <a:t>yaklaşımı çok önemlidir. Yargılayıcı ve sabırsız</a:t>
            </a:r>
          </a:p>
          <a:p>
            <a:r>
              <a:rPr lang="tr-TR" sz="1200" b="0" i="0" u="none" strike="noStrike" kern="1200" baseline="0" dirty="0" smtClean="0">
                <a:solidFill>
                  <a:schemeClr val="tx1"/>
                </a:solidFill>
                <a:latin typeface="+mn-lt"/>
                <a:ea typeface="+mn-ea"/>
                <a:cs typeface="+mn-cs"/>
              </a:rPr>
              <a:t>tavır, hastanın tekrar başa dönmesine hatta</a:t>
            </a:r>
          </a:p>
          <a:p>
            <a:r>
              <a:rPr lang="tr-TR" sz="1200" b="0" i="0" u="none" strike="noStrike" kern="1200" baseline="0" dirty="0" smtClean="0">
                <a:solidFill>
                  <a:schemeClr val="tx1"/>
                </a:solidFill>
                <a:latin typeface="+mn-lt"/>
                <a:ea typeface="+mn-ea"/>
                <a:cs typeface="+mn-cs"/>
              </a:rPr>
              <a:t>vazgeçmesine sebep olacaktır. Ayağın kayması</a:t>
            </a:r>
          </a:p>
          <a:p>
            <a:r>
              <a:rPr lang="nn-NO" sz="1200" b="0" i="0" u="none" strike="noStrike" kern="1200" baseline="0" dirty="0" smtClean="0">
                <a:solidFill>
                  <a:schemeClr val="tx1"/>
                </a:solidFill>
                <a:latin typeface="+mn-lt"/>
                <a:ea typeface="+mn-ea"/>
                <a:cs typeface="+mn-cs"/>
              </a:rPr>
              <a:t>(Slip) ve hata (Laps) olmuş ise nedenleri araştırılmalı</a:t>
            </a:r>
          </a:p>
          <a:p>
            <a:r>
              <a:rPr lang="tr-TR" sz="1200" b="0" i="0" u="none" strike="noStrike" kern="1200" baseline="0" dirty="0" smtClean="0">
                <a:solidFill>
                  <a:schemeClr val="tx1"/>
                </a:solidFill>
                <a:latin typeface="+mn-lt"/>
                <a:ea typeface="+mn-ea"/>
                <a:cs typeface="+mn-cs"/>
              </a:rPr>
              <a:t>ve hastanın hatasından ders alması sağlanmalıdır</a:t>
            </a:r>
          </a:p>
          <a:p>
            <a:r>
              <a:rPr lang="tr-TR" sz="1200" b="0" i="0" u="none" strike="noStrike" kern="1200" baseline="0" dirty="0" smtClean="0">
                <a:solidFill>
                  <a:schemeClr val="tx1"/>
                </a:solidFill>
                <a:latin typeface="+mn-lt"/>
                <a:ea typeface="+mn-ea"/>
                <a:cs typeface="+mn-cs"/>
              </a:rPr>
              <a:t>(7). Eğer bunlara engel olunamaz ise </a:t>
            </a:r>
            <a:r>
              <a:rPr lang="tr-TR" sz="1200" b="0" i="0" u="none" strike="noStrike" kern="1200" baseline="0" dirty="0" err="1" smtClean="0">
                <a:solidFill>
                  <a:schemeClr val="tx1"/>
                </a:solidFill>
                <a:latin typeface="+mn-lt"/>
                <a:ea typeface="+mn-ea"/>
                <a:cs typeface="+mn-cs"/>
              </a:rPr>
              <a:t>nüksün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olabileceği bilinmelidir. Her kontrol görüşmesinde</a:t>
            </a:r>
          </a:p>
          <a:p>
            <a:r>
              <a:rPr lang="tr-TR" sz="1200" b="0" i="0" u="none" strike="noStrike" kern="1200" baseline="0" dirty="0" smtClean="0">
                <a:solidFill>
                  <a:schemeClr val="tx1"/>
                </a:solidFill>
                <a:latin typeface="+mn-lt"/>
                <a:ea typeface="+mn-ea"/>
                <a:cs typeface="+mn-cs"/>
              </a:rPr>
              <a:t>nikotin çekilme semptomları sorgulanmalıdır.</a:t>
            </a:r>
          </a:p>
          <a:p>
            <a:r>
              <a:rPr lang="es-ES" sz="1200" b="0" i="0" u="none" strike="noStrike" kern="1200" baseline="0" dirty="0" smtClean="0">
                <a:solidFill>
                  <a:schemeClr val="tx1"/>
                </a:solidFill>
                <a:latin typeface="+mn-lt"/>
                <a:ea typeface="+mn-ea"/>
                <a:cs typeface="+mn-cs"/>
              </a:rPr>
              <a:t>Hastaların yaptığı hatalardan birisi de verilen</a:t>
            </a:r>
          </a:p>
          <a:p>
            <a:r>
              <a:rPr lang="tr-TR" sz="1200" b="0" i="0" u="none" strike="noStrike" kern="1200" baseline="0" dirty="0" smtClean="0">
                <a:solidFill>
                  <a:schemeClr val="tx1"/>
                </a:solidFill>
                <a:latin typeface="+mn-lt"/>
                <a:ea typeface="+mn-ea"/>
                <a:cs typeface="+mn-cs"/>
              </a:rPr>
              <a:t>ilaçları uygun doz ve zamanda kullanmamasıdır.</a:t>
            </a:r>
          </a:p>
          <a:p>
            <a:r>
              <a:rPr lang="tr-TR" sz="1200" b="0" i="0" u="none" strike="noStrike" kern="1200" baseline="0" dirty="0" smtClean="0">
                <a:solidFill>
                  <a:schemeClr val="tx1"/>
                </a:solidFill>
                <a:latin typeface="+mn-lt"/>
                <a:ea typeface="+mn-ea"/>
                <a:cs typeface="+mn-cs"/>
              </a:rPr>
              <a:t>Özellikle takip görüşmelerinde </a:t>
            </a:r>
            <a:r>
              <a:rPr lang="tr-TR" sz="1200" b="0" i="0" u="none" strike="noStrike" kern="1200" baseline="0" dirty="0" err="1" smtClean="0">
                <a:solidFill>
                  <a:schemeClr val="tx1"/>
                </a:solidFill>
                <a:latin typeface="+mn-lt"/>
                <a:ea typeface="+mn-ea"/>
                <a:cs typeface="+mn-cs"/>
              </a:rPr>
              <a:t>farmakoterapinin</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doğru kullanıldığından emin olunmalıdır. Yan</a:t>
            </a:r>
          </a:p>
          <a:p>
            <a:r>
              <a:rPr lang="tr-TR" sz="1200" b="0" i="0" u="none" strike="noStrike" kern="1200" baseline="0" dirty="0" smtClean="0">
                <a:solidFill>
                  <a:schemeClr val="tx1"/>
                </a:solidFill>
                <a:latin typeface="+mn-lt"/>
                <a:ea typeface="+mn-ea"/>
                <a:cs typeface="+mn-cs"/>
              </a:rPr>
              <a:t>etkiler açısından hasta uyarılmalı ve takiplerde bu</a:t>
            </a:r>
          </a:p>
          <a:p>
            <a:r>
              <a:rPr lang="tr-TR" sz="1200" b="0" i="0" u="none" strike="noStrike" kern="1200" baseline="0" dirty="0" smtClean="0">
                <a:solidFill>
                  <a:schemeClr val="tx1"/>
                </a:solidFill>
                <a:latin typeface="+mn-lt"/>
                <a:ea typeface="+mn-ea"/>
                <a:cs typeface="+mn-cs"/>
              </a:rPr>
              <a:t>konuya dikkat edilmelidir. Görüşmelerimizin sıklığı,</a:t>
            </a:r>
          </a:p>
          <a:p>
            <a:r>
              <a:rPr lang="tr-TR" sz="1200" b="0" i="0" u="none" strike="noStrike" kern="1200" baseline="0" dirty="0" smtClean="0">
                <a:solidFill>
                  <a:schemeClr val="tx1"/>
                </a:solidFill>
                <a:latin typeface="+mn-lt"/>
                <a:ea typeface="+mn-ea"/>
                <a:cs typeface="+mn-cs"/>
              </a:rPr>
              <a:t>ilk aydan sonra 3 aya kadar aylık sonrasında 3 aylık</a:t>
            </a:r>
          </a:p>
          <a:p>
            <a:r>
              <a:rPr lang="tr-TR" sz="1200" b="0" i="0" u="none" strike="noStrike" kern="1200" baseline="0" dirty="0" smtClean="0">
                <a:solidFill>
                  <a:schemeClr val="tx1"/>
                </a:solidFill>
                <a:latin typeface="+mn-lt"/>
                <a:ea typeface="+mn-ea"/>
                <a:cs typeface="+mn-cs"/>
              </a:rPr>
              <a:t>takipler şeklinde en az bir yıl olmalıdır. Ancak her</a:t>
            </a:r>
          </a:p>
          <a:p>
            <a:r>
              <a:rPr lang="tr-TR" sz="1200" b="0" i="0" u="none" strike="noStrike" kern="1200" baseline="0" dirty="0" smtClean="0">
                <a:solidFill>
                  <a:schemeClr val="tx1"/>
                </a:solidFill>
                <a:latin typeface="+mn-lt"/>
                <a:ea typeface="+mn-ea"/>
                <a:cs typeface="+mn-cs"/>
              </a:rPr>
              <a:t>vaka kendine özel olduğundan takip </a:t>
            </a:r>
            <a:r>
              <a:rPr lang="tr-TR" sz="1200" b="0" i="0" u="none" strike="noStrike" kern="1200" baseline="0" dirty="0" err="1" smtClean="0">
                <a:solidFill>
                  <a:schemeClr val="tx1"/>
                </a:solidFill>
                <a:latin typeface="+mn-lt"/>
                <a:ea typeface="+mn-ea"/>
                <a:cs typeface="+mn-cs"/>
              </a:rPr>
              <a:t>vizitleri</a:t>
            </a:r>
            <a:r>
              <a:rPr lang="tr-TR" sz="1200" b="0" i="0" u="none" strike="noStrike" kern="1200" baseline="0" dirty="0" smtClean="0">
                <a:solidFill>
                  <a:schemeClr val="tx1"/>
                </a:solidFill>
                <a:latin typeface="+mn-lt"/>
                <a:ea typeface="+mn-ea"/>
                <a:cs typeface="+mn-cs"/>
              </a:rPr>
              <a:t> hasta</a:t>
            </a:r>
          </a:p>
          <a:p>
            <a:r>
              <a:rPr lang="tr-TR" sz="1200" b="0" i="0" u="none" strike="noStrike" kern="1200" baseline="0" dirty="0" smtClean="0">
                <a:solidFill>
                  <a:schemeClr val="tx1"/>
                </a:solidFill>
                <a:latin typeface="+mn-lt"/>
                <a:ea typeface="+mn-ea"/>
                <a:cs typeface="+mn-cs"/>
              </a:rPr>
              <a:t>ihtiyaçlarına göre planlanmalıdır.</a:t>
            </a:r>
          </a:p>
          <a:p>
            <a:r>
              <a:rPr lang="tr-TR" sz="1200" b="0" i="0" u="none" strike="noStrike" kern="1200" baseline="0" dirty="0" smtClean="0">
                <a:solidFill>
                  <a:schemeClr val="tx1"/>
                </a:solidFill>
                <a:latin typeface="+mn-lt"/>
                <a:ea typeface="+mn-ea"/>
                <a:cs typeface="+mn-cs"/>
              </a:rPr>
              <a:t>Hastalar için ayrıca acil durumlarda başvurabileceği</a:t>
            </a:r>
          </a:p>
          <a:p>
            <a:r>
              <a:rPr lang="tr-TR" sz="1200" b="0" i="0" u="none" strike="noStrike" kern="1200" baseline="0" dirty="0" smtClean="0">
                <a:solidFill>
                  <a:schemeClr val="tx1"/>
                </a:solidFill>
                <a:latin typeface="+mn-lt"/>
                <a:ea typeface="+mn-ea"/>
                <a:cs typeface="+mn-cs"/>
              </a:rPr>
              <a:t>bırakma hatları kurulmalıdır. Bilindiği üzere Sağlık</a:t>
            </a:r>
          </a:p>
          <a:p>
            <a:r>
              <a:rPr lang="tr-TR" sz="1200" b="0" i="0" u="none" strike="noStrike" kern="1200" baseline="0" dirty="0" err="1" smtClean="0">
                <a:solidFill>
                  <a:schemeClr val="tx1"/>
                </a:solidFill>
                <a:latin typeface="+mn-lt"/>
                <a:ea typeface="+mn-ea"/>
                <a:cs typeface="+mn-cs"/>
              </a:rPr>
              <a:t>Bakanlı’ğının</a:t>
            </a:r>
            <a:r>
              <a:rPr lang="tr-TR" sz="1200" b="0" i="0" u="none" strike="noStrike" kern="1200" baseline="0" dirty="0" smtClean="0">
                <a:solidFill>
                  <a:schemeClr val="tx1"/>
                </a:solidFill>
                <a:latin typeface="+mn-lt"/>
                <a:ea typeface="+mn-ea"/>
                <a:cs typeface="+mn-cs"/>
              </a:rPr>
              <a:t> 171 sigara bırakma hattı bu amaçla</a:t>
            </a:r>
          </a:p>
          <a:p>
            <a:r>
              <a:rPr lang="tr-TR" sz="1200" b="0" i="0" u="none" strike="noStrike" kern="1200" baseline="0" dirty="0" smtClean="0">
                <a:solidFill>
                  <a:schemeClr val="tx1"/>
                </a:solidFill>
                <a:latin typeface="+mn-lt"/>
                <a:ea typeface="+mn-ea"/>
                <a:cs typeface="+mn-cs"/>
              </a:rPr>
              <a:t>kurulmuştur.</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71</a:t>
            </a:fld>
            <a:endParaRPr lang="tr-TR"/>
          </a:p>
        </p:txBody>
      </p:sp>
    </p:spTree>
    <p:extLst>
      <p:ext uri="{BB962C8B-B14F-4D97-AF65-F5344CB8AC3E}">
        <p14:creationId xmlns:p14="http://schemas.microsoft.com/office/powerpoint/2010/main" val="42441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Maraş otu-çiğneme</a:t>
            </a:r>
            <a:r>
              <a:rPr lang="tr-TR" baseline="0" dirty="0" smtClean="0"/>
              <a:t> tütünü</a:t>
            </a:r>
          </a:p>
          <a:p>
            <a:r>
              <a:rPr lang="tr-TR" sz="1200" b="0" i="0" u="none" strike="noStrike" kern="1200" baseline="0" dirty="0" smtClean="0">
                <a:solidFill>
                  <a:schemeClr val="tx1"/>
                </a:solidFill>
                <a:latin typeface="+mn-lt"/>
                <a:ea typeface="+mn-ea"/>
                <a:cs typeface="+mn-cs"/>
              </a:rPr>
              <a:t>Bu ürünler arasında en yaygın olarak kullanılan sigaradır ve bu nedenle tütün ve sigara sözcükleri çoğu kez birbirinin yerine kullanılmaktadır. Türkiye’de de </a:t>
            </a:r>
            <a:r>
              <a:rPr lang="sv-SE" sz="1200" b="0" i="0" u="none" strike="noStrike" kern="1200" baseline="0" dirty="0" smtClean="0">
                <a:solidFill>
                  <a:schemeClr val="tx1"/>
                </a:solidFill>
                <a:latin typeface="+mn-lt"/>
                <a:ea typeface="+mn-ea"/>
                <a:cs typeface="+mn-cs"/>
              </a:rPr>
              <a:t>en çok sigara olmak üzere, nargile, az miktarda puro</a:t>
            </a:r>
            <a:r>
              <a:rPr lang="tr-TR" sz="1200" b="0" i="0" u="none" strike="noStrike" kern="1200" baseline="0" dirty="0" smtClean="0">
                <a:solidFill>
                  <a:schemeClr val="tx1"/>
                </a:solidFill>
                <a:latin typeface="+mn-lt"/>
                <a:ea typeface="+mn-ea"/>
                <a:cs typeface="+mn-cs"/>
              </a:rPr>
              <a:t> ve pipo ile yerel olarak sarmalık türün ve Maraş otu tüketilmektedir.</a:t>
            </a:r>
            <a:endParaRPr lang="tr-TR" baseline="0"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6</a:t>
            </a:fld>
            <a:endParaRPr lang="tr-TR"/>
          </a:p>
        </p:txBody>
      </p:sp>
    </p:spTree>
    <p:extLst>
      <p:ext uri="{BB962C8B-B14F-4D97-AF65-F5344CB8AC3E}">
        <p14:creationId xmlns:p14="http://schemas.microsoft.com/office/powerpoint/2010/main" val="427093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En çok bilinen ve kullanılan tütün oranı olan sigara, içeriğindeki nikotin ile birlikte dumanında karbon, </a:t>
            </a:r>
            <a:r>
              <a:rPr lang="tr-TR" sz="1200" b="0" i="0" u="none" strike="noStrike" kern="1200" baseline="0" dirty="0" err="1" smtClean="0">
                <a:solidFill>
                  <a:schemeClr val="tx1"/>
                </a:solidFill>
                <a:latin typeface="+mn-lt"/>
                <a:ea typeface="+mn-ea"/>
                <a:cs typeface="+mn-cs"/>
              </a:rPr>
              <a:t>karbonmonoksit</a:t>
            </a:r>
            <a:r>
              <a:rPr lang="tr-TR" sz="1200" b="0" i="0" u="none" strike="noStrike" kern="1200" baseline="0" dirty="0" smtClean="0">
                <a:solidFill>
                  <a:schemeClr val="tx1"/>
                </a:solidFill>
                <a:latin typeface="+mn-lt"/>
                <a:ea typeface="+mn-ea"/>
                <a:cs typeface="+mn-cs"/>
              </a:rPr>
              <a:t> (CO) gibi çeşitli gazlar, uçucu maddeler, </a:t>
            </a:r>
            <a:r>
              <a:rPr lang="tr-TR" sz="1200" b="0" i="0" u="none" strike="noStrike" kern="1200" baseline="0" dirty="0" err="1" smtClean="0">
                <a:solidFill>
                  <a:schemeClr val="tx1"/>
                </a:solidFill>
                <a:latin typeface="+mn-lt"/>
                <a:ea typeface="+mn-ea"/>
                <a:cs typeface="+mn-cs"/>
              </a:rPr>
              <a:t>toksik</a:t>
            </a:r>
            <a:r>
              <a:rPr lang="tr-TR" sz="1200" b="0" i="0" u="none" strike="noStrike" kern="1200" baseline="0" dirty="0" smtClean="0">
                <a:solidFill>
                  <a:schemeClr val="tx1"/>
                </a:solidFill>
                <a:latin typeface="+mn-lt"/>
                <a:ea typeface="+mn-ea"/>
                <a:cs typeface="+mn-cs"/>
              </a:rPr>
              <a:t> ve </a:t>
            </a:r>
            <a:r>
              <a:rPr lang="tr-TR" sz="1200" b="0" i="0" u="none" strike="noStrike" kern="1200" baseline="0" dirty="0" err="1" smtClean="0">
                <a:solidFill>
                  <a:schemeClr val="tx1"/>
                </a:solidFill>
                <a:latin typeface="+mn-lt"/>
                <a:ea typeface="+mn-ea"/>
                <a:cs typeface="+mn-cs"/>
              </a:rPr>
              <a:t>karsinojenik</a:t>
            </a:r>
            <a:r>
              <a:rPr lang="tr-TR" sz="1200" b="0" i="0" u="none" strike="noStrike" kern="1200" baseline="0" dirty="0" smtClean="0">
                <a:solidFill>
                  <a:schemeClr val="tx1"/>
                </a:solidFill>
                <a:latin typeface="+mn-lt"/>
                <a:ea typeface="+mn-ea"/>
                <a:cs typeface="+mn-cs"/>
              </a:rPr>
              <a:t> özellikte 5000’den fazla sayıda kimyasal barındırmaktadır </a:t>
            </a:r>
          </a:p>
          <a:p>
            <a:r>
              <a:rPr lang="tr-TR" sz="1200" b="0" i="0" u="none" strike="noStrike" kern="1200" baseline="0" dirty="0" smtClean="0">
                <a:solidFill>
                  <a:schemeClr val="tx1"/>
                </a:solidFill>
                <a:latin typeface="+mn-lt"/>
                <a:ea typeface="+mn-ea"/>
                <a:cs typeface="+mn-cs"/>
              </a:rPr>
              <a:t>Sigara içen kişinin ağzından çektiği dumana ana akım dumanı (</a:t>
            </a:r>
            <a:r>
              <a:rPr lang="tr-TR" sz="1200" b="0" i="1" u="none" strike="noStrike" kern="1200" baseline="0" dirty="0" err="1" smtClean="0">
                <a:solidFill>
                  <a:schemeClr val="tx1"/>
                </a:solidFill>
                <a:latin typeface="+mn-lt"/>
                <a:ea typeface="+mn-ea"/>
                <a:cs typeface="+mn-cs"/>
              </a:rPr>
              <a:t>mainstream</a:t>
            </a:r>
            <a:r>
              <a:rPr lang="tr-TR" sz="1200" b="0" i="0" u="none" strike="noStrike" kern="1200" baseline="0" dirty="0" smtClean="0">
                <a:solidFill>
                  <a:schemeClr val="tx1"/>
                </a:solidFill>
                <a:latin typeface="+mn-lt"/>
                <a:ea typeface="+mn-ea"/>
                <a:cs typeface="+mn-cs"/>
              </a:rPr>
              <a:t>), sigaranın yanan uçlarından gelen dumana ise yan akım dumanı (</a:t>
            </a:r>
            <a:r>
              <a:rPr lang="tr-TR" sz="1200" b="0" i="1" u="none" strike="noStrike" kern="1200" baseline="0" dirty="0" err="1" smtClean="0">
                <a:solidFill>
                  <a:schemeClr val="tx1"/>
                </a:solidFill>
                <a:latin typeface="+mn-lt"/>
                <a:ea typeface="+mn-ea"/>
                <a:cs typeface="+mn-cs"/>
              </a:rPr>
              <a:t>sidestream</a:t>
            </a:r>
            <a:r>
              <a:rPr lang="tr-TR" sz="1200" b="0" i="0" u="none" strike="noStrike" kern="1200" baseline="0" dirty="0" smtClean="0">
                <a:solidFill>
                  <a:schemeClr val="tx1"/>
                </a:solidFill>
                <a:latin typeface="+mn-lt"/>
                <a:ea typeface="+mn-ea"/>
                <a:cs typeface="+mn-cs"/>
              </a:rPr>
              <a:t>) denir. Filtreler, partikül fazdaki maddeleri büyük oranda süzmektedir. Bu nedenle yan akım dumanında </a:t>
            </a:r>
            <a:r>
              <a:rPr lang="tr-TR" sz="1200" b="0" i="0" u="none" strike="noStrike" kern="1200" baseline="0" dirty="0" err="1" smtClean="0">
                <a:solidFill>
                  <a:schemeClr val="tx1"/>
                </a:solidFill>
                <a:latin typeface="+mn-lt"/>
                <a:ea typeface="+mn-ea"/>
                <a:cs typeface="+mn-cs"/>
              </a:rPr>
              <a:t>partiküler</a:t>
            </a:r>
            <a:r>
              <a:rPr lang="tr-TR" sz="1200" b="0" i="0" u="none" strike="noStrike" kern="1200" baseline="0" dirty="0" smtClean="0">
                <a:solidFill>
                  <a:schemeClr val="tx1"/>
                </a:solidFill>
                <a:latin typeface="+mn-lt"/>
                <a:ea typeface="+mn-ea"/>
                <a:cs typeface="+mn-cs"/>
              </a:rPr>
              <a:t> madde konsantrasyonu daha fazladır. Yan akım dumanında bazı </a:t>
            </a:r>
            <a:r>
              <a:rPr lang="tr-TR" sz="1200" b="0" i="0" u="none" strike="noStrike" kern="1200" baseline="0" dirty="0" err="1" smtClean="0">
                <a:solidFill>
                  <a:schemeClr val="tx1"/>
                </a:solidFill>
                <a:latin typeface="+mn-lt"/>
                <a:ea typeface="+mn-ea"/>
                <a:cs typeface="+mn-cs"/>
              </a:rPr>
              <a:t>toksik</a:t>
            </a:r>
            <a:r>
              <a:rPr lang="tr-TR" sz="1200" b="0" i="0" u="none" strike="noStrike" kern="1200" baseline="0" dirty="0" smtClean="0">
                <a:solidFill>
                  <a:schemeClr val="tx1"/>
                </a:solidFill>
                <a:latin typeface="+mn-lt"/>
                <a:ea typeface="+mn-ea"/>
                <a:cs typeface="+mn-cs"/>
              </a:rPr>
              <a:t> maddelerin ana akım dumanından daha fazla olduğu saptanmıştır ve sigaranın çevresel zararlarının ve pasif içicilik etkilerinin %85’inden yan akım dumanı sorumlu tutulmaktadır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7</a:t>
            </a:fld>
            <a:endParaRPr lang="tr-TR"/>
          </a:p>
        </p:txBody>
      </p:sp>
    </p:spTree>
    <p:extLst>
      <p:ext uri="{BB962C8B-B14F-4D97-AF65-F5344CB8AC3E}">
        <p14:creationId xmlns:p14="http://schemas.microsoft.com/office/powerpoint/2010/main" val="57207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8</a:t>
            </a:fld>
            <a:endParaRPr lang="tr-TR"/>
          </a:p>
        </p:txBody>
      </p:sp>
    </p:spTree>
    <p:extLst>
      <p:ext uri="{BB962C8B-B14F-4D97-AF65-F5344CB8AC3E}">
        <p14:creationId xmlns:p14="http://schemas.microsoft.com/office/powerpoint/2010/main" val="92168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Diğer sağlık sorunları: </a:t>
            </a:r>
            <a:r>
              <a:rPr lang="tr-TR" sz="1200" b="0" i="0" u="none" strike="noStrike" kern="1200" baseline="0" dirty="0" smtClean="0">
                <a:solidFill>
                  <a:schemeClr val="tx1"/>
                </a:solidFill>
                <a:latin typeface="+mn-lt"/>
                <a:ea typeface="+mn-ea"/>
                <a:cs typeface="+mn-cs"/>
              </a:rPr>
              <a:t>Bunlar </a:t>
            </a:r>
            <a:r>
              <a:rPr lang="tr-TR" sz="1200" b="0" i="0" u="none" strike="noStrike" kern="1200" baseline="0" dirty="0" smtClean="0">
                <a:solidFill>
                  <a:schemeClr val="tx1"/>
                </a:solidFill>
                <a:latin typeface="+mn-lt"/>
                <a:ea typeface="+mn-ea"/>
                <a:cs typeface="+mn-cs"/>
              </a:rPr>
              <a:t>arasında derinin </a:t>
            </a:r>
            <a:r>
              <a:rPr lang="tr-TR" sz="1200" b="0" i="0" u="none" strike="noStrike" kern="1200" baseline="0" dirty="0" smtClean="0">
                <a:solidFill>
                  <a:schemeClr val="tx1"/>
                </a:solidFill>
                <a:latin typeface="+mn-lt"/>
                <a:ea typeface="+mn-ea"/>
                <a:cs typeface="+mn-cs"/>
              </a:rPr>
              <a:t>erken dönemde </a:t>
            </a:r>
            <a:r>
              <a:rPr lang="tr-TR" sz="1200" b="0" i="0" u="none" strike="noStrike" kern="1200" baseline="0" dirty="0" smtClean="0">
                <a:solidFill>
                  <a:schemeClr val="tx1"/>
                </a:solidFill>
                <a:latin typeface="+mn-lt"/>
                <a:ea typeface="+mn-ea"/>
                <a:cs typeface="+mn-cs"/>
              </a:rPr>
              <a:t>yaşlanması, deri enfeksiyonları, vücudun </a:t>
            </a:r>
            <a:r>
              <a:rPr lang="tr-TR" sz="1200" b="0" i="0" u="none" strike="noStrike" kern="1200" baseline="0" dirty="0" smtClean="0">
                <a:solidFill>
                  <a:schemeClr val="tx1"/>
                </a:solidFill>
                <a:latin typeface="+mn-lt"/>
                <a:ea typeface="+mn-ea"/>
                <a:cs typeface="+mn-cs"/>
              </a:rPr>
              <a:t>uç kısımlarında</a:t>
            </a:r>
            <a:r>
              <a:rPr lang="tr-TR" sz="1200" b="0" i="0" u="none" strike="noStrike" kern="1200" baseline="0" dirty="0" smtClean="0">
                <a:solidFill>
                  <a:schemeClr val="tx1"/>
                </a:solidFill>
                <a:latin typeface="+mn-lt"/>
                <a:ea typeface="+mn-ea"/>
                <a:cs typeface="+mn-cs"/>
              </a:rPr>
              <a:t>, özellikle ayak parmaklarında </a:t>
            </a:r>
            <a:r>
              <a:rPr lang="tr-TR" sz="1200" b="0" i="0" u="none" strike="noStrike" kern="1200" baseline="0" dirty="0" smtClean="0">
                <a:solidFill>
                  <a:schemeClr val="tx1"/>
                </a:solidFill>
                <a:latin typeface="+mn-lt"/>
                <a:ea typeface="+mn-ea"/>
                <a:cs typeface="+mn-cs"/>
              </a:rPr>
              <a:t>dolaşım bozukluğuna </a:t>
            </a:r>
            <a:r>
              <a:rPr lang="tr-TR" sz="1200" b="0" i="0" u="none" strike="noStrike" kern="1200" baseline="0" dirty="0" smtClean="0">
                <a:solidFill>
                  <a:schemeClr val="tx1"/>
                </a:solidFill>
                <a:latin typeface="+mn-lt"/>
                <a:ea typeface="+mn-ea"/>
                <a:cs typeface="+mn-cs"/>
              </a:rPr>
              <a:t>bağlı sorunlar sayılabilir. Ayrıca </a:t>
            </a:r>
            <a:r>
              <a:rPr lang="tr-TR" sz="1200" b="0" i="0" u="none" strike="noStrike" kern="1200" baseline="0" dirty="0" smtClean="0">
                <a:solidFill>
                  <a:schemeClr val="tx1"/>
                </a:solidFill>
                <a:latin typeface="+mn-lt"/>
                <a:ea typeface="+mn-ea"/>
                <a:cs typeface="+mn-cs"/>
              </a:rPr>
              <a:t>yaşlıların soğuk </a:t>
            </a:r>
            <a:r>
              <a:rPr lang="tr-TR" sz="1200" b="0" i="0" u="none" strike="noStrike" kern="1200" baseline="0" dirty="0" smtClean="0">
                <a:solidFill>
                  <a:schemeClr val="tx1"/>
                </a:solidFill>
                <a:latin typeface="+mn-lt"/>
                <a:ea typeface="+mn-ea"/>
                <a:cs typeface="+mn-cs"/>
              </a:rPr>
              <a:t>havada daha çok üşümesi, barsak kan </a:t>
            </a:r>
            <a:r>
              <a:rPr lang="tr-TR" sz="1200" b="0" i="0" u="none" strike="noStrike" kern="1200" baseline="0" dirty="0" smtClean="0">
                <a:solidFill>
                  <a:schemeClr val="tx1"/>
                </a:solidFill>
                <a:latin typeface="+mn-lt"/>
                <a:ea typeface="+mn-ea"/>
                <a:cs typeface="+mn-cs"/>
              </a:rPr>
              <a:t>dolaşımındaki yetersizlik </a:t>
            </a:r>
            <a:r>
              <a:rPr lang="tr-TR" sz="1200" b="0" i="0" u="none" strike="noStrike" kern="1200" baseline="0" dirty="0" smtClean="0">
                <a:solidFill>
                  <a:schemeClr val="tx1"/>
                </a:solidFill>
                <a:latin typeface="+mn-lt"/>
                <a:ea typeface="+mn-ea"/>
                <a:cs typeface="+mn-cs"/>
              </a:rPr>
              <a:t>nedeniyle beslenme ve emilim </a:t>
            </a:r>
            <a:r>
              <a:rPr lang="tr-TR" sz="1200" b="0" i="0" u="none" strike="noStrike" kern="1200" baseline="0" dirty="0" smtClean="0">
                <a:solidFill>
                  <a:schemeClr val="tx1"/>
                </a:solidFill>
                <a:latin typeface="+mn-lt"/>
                <a:ea typeface="+mn-ea"/>
                <a:cs typeface="+mn-cs"/>
              </a:rPr>
              <a:t>bozuklukları gibi </a:t>
            </a:r>
            <a:r>
              <a:rPr lang="tr-TR" sz="1200" b="0" i="0" u="none" strike="noStrike" kern="1200" baseline="0" dirty="0" smtClean="0">
                <a:solidFill>
                  <a:schemeClr val="tx1"/>
                </a:solidFill>
                <a:latin typeface="+mn-lt"/>
                <a:ea typeface="+mn-ea"/>
                <a:cs typeface="+mn-cs"/>
              </a:rPr>
              <a:t>durumların da sigara içenlerde daha fazla olması,</a:t>
            </a:r>
          </a:p>
          <a:p>
            <a:r>
              <a:rPr lang="tr-TR" sz="1200" b="0" i="0" u="none" strike="noStrike" kern="1200" baseline="0" dirty="0" smtClean="0">
                <a:solidFill>
                  <a:schemeClr val="tx1"/>
                </a:solidFill>
                <a:latin typeface="+mn-lt"/>
                <a:ea typeface="+mn-ea"/>
                <a:cs typeface="+mn-cs"/>
              </a:rPr>
              <a:t>dolaşım sistemindeki bozukluğun sonuçlarıdır. </a:t>
            </a:r>
            <a:r>
              <a:rPr lang="tr-TR" sz="1200" b="0" i="0" u="none" strike="noStrike" kern="1200" baseline="0" dirty="0" smtClean="0">
                <a:solidFill>
                  <a:schemeClr val="tx1"/>
                </a:solidFill>
                <a:latin typeface="+mn-lt"/>
                <a:ea typeface="+mn-ea"/>
                <a:cs typeface="+mn-cs"/>
              </a:rPr>
              <a:t>Sigara içenlerde </a:t>
            </a:r>
            <a:r>
              <a:rPr lang="tr-TR" sz="1200" b="0" i="0" u="none" strike="noStrike" kern="1200" baseline="0" dirty="0" smtClean="0">
                <a:solidFill>
                  <a:schemeClr val="tx1"/>
                </a:solidFill>
                <a:latin typeface="+mn-lt"/>
                <a:ea typeface="+mn-ea"/>
                <a:cs typeface="+mn-cs"/>
              </a:rPr>
              <a:t>derinin beslenmesi de azalacağı için </a:t>
            </a:r>
            <a:r>
              <a:rPr lang="tr-TR" sz="1200" b="0" i="0" u="none" strike="noStrike" kern="1200" baseline="0" dirty="0" smtClean="0">
                <a:solidFill>
                  <a:schemeClr val="tx1"/>
                </a:solidFill>
                <a:latin typeface="+mn-lt"/>
                <a:ea typeface="+mn-ea"/>
                <a:cs typeface="+mn-cs"/>
              </a:rPr>
              <a:t>deride erken </a:t>
            </a:r>
            <a:r>
              <a:rPr lang="tr-TR" sz="1200" b="0" i="0" u="none" strike="noStrike" kern="1200" baseline="0" dirty="0" smtClean="0">
                <a:solidFill>
                  <a:schemeClr val="tx1"/>
                </a:solidFill>
                <a:latin typeface="+mn-lt"/>
                <a:ea typeface="+mn-ea"/>
                <a:cs typeface="+mn-cs"/>
              </a:rPr>
              <a:t>yaşlanma meydana gelir. Öte yandan sigara </a:t>
            </a:r>
            <a:r>
              <a:rPr lang="tr-TR" sz="1200" b="0" i="0" u="none" strike="noStrike" kern="1200" baseline="0" dirty="0" smtClean="0">
                <a:solidFill>
                  <a:schemeClr val="tx1"/>
                </a:solidFill>
                <a:latin typeface="+mn-lt"/>
                <a:ea typeface="+mn-ea"/>
                <a:cs typeface="+mn-cs"/>
              </a:rPr>
              <a:t>içimi, bazı </a:t>
            </a:r>
            <a:r>
              <a:rPr lang="tr-TR" sz="1200" b="0" i="0" u="none" strike="noStrike" kern="1200" baseline="0" dirty="0" smtClean="0">
                <a:solidFill>
                  <a:schemeClr val="tx1"/>
                </a:solidFill>
                <a:latin typeface="+mn-lt"/>
                <a:ea typeface="+mn-ea"/>
                <a:cs typeface="+mn-cs"/>
              </a:rPr>
              <a:t>hastalıkların oluşunda etkili olmasa bile, hastalık </a:t>
            </a:r>
            <a:r>
              <a:rPr lang="tr-TR" sz="1200" b="0" i="0" u="none" strike="noStrike" kern="1200" baseline="0" dirty="0" smtClean="0">
                <a:solidFill>
                  <a:schemeClr val="tx1"/>
                </a:solidFill>
                <a:latin typeface="+mn-lt"/>
                <a:ea typeface="+mn-ea"/>
                <a:cs typeface="+mn-cs"/>
              </a:rPr>
              <a:t>ile birlikte </a:t>
            </a:r>
            <a:r>
              <a:rPr lang="tr-TR" sz="1200" b="0" i="0" u="none" strike="noStrike" kern="1200" baseline="0" dirty="0" smtClean="0">
                <a:solidFill>
                  <a:schemeClr val="tx1"/>
                </a:solidFill>
                <a:latin typeface="+mn-lt"/>
                <a:ea typeface="+mn-ea"/>
                <a:cs typeface="+mn-cs"/>
              </a:rPr>
              <a:t>sigara içildiği zaman olumsuz etkiler daha </a:t>
            </a:r>
            <a:r>
              <a:rPr lang="tr-TR" sz="1200" b="0" i="0" u="none" strike="noStrike" kern="1200" baseline="0" dirty="0" smtClean="0">
                <a:solidFill>
                  <a:schemeClr val="tx1"/>
                </a:solidFill>
                <a:latin typeface="+mn-lt"/>
                <a:ea typeface="+mn-ea"/>
                <a:cs typeface="+mn-cs"/>
              </a:rPr>
              <a:t>fazla görülmektedir</a:t>
            </a:r>
            <a:r>
              <a:rPr lang="tr-TR" sz="1200" b="0" i="0" u="none" strike="noStrike" kern="1200" baseline="0" dirty="0" smtClean="0">
                <a:solidFill>
                  <a:schemeClr val="tx1"/>
                </a:solidFill>
                <a:latin typeface="+mn-lt"/>
                <a:ea typeface="+mn-ea"/>
                <a:cs typeface="+mn-cs"/>
              </a:rPr>
              <a:t>.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10</a:t>
            </a:fld>
            <a:endParaRPr lang="tr-TR"/>
          </a:p>
        </p:txBody>
      </p:sp>
    </p:spTree>
    <p:extLst>
      <p:ext uri="{BB962C8B-B14F-4D97-AF65-F5344CB8AC3E}">
        <p14:creationId xmlns:p14="http://schemas.microsoft.com/office/powerpoint/2010/main" val="214324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DSÖ’nün 2008 yılında yayınladığı Küresel Tütün Salgını Raporu’nda tütün kullanımının dünyadaki en sık 8 ölüm nedeninden 6’sı olan </a:t>
            </a:r>
            <a:r>
              <a:rPr lang="tr-TR" sz="1200" b="0" i="0" u="none" strike="noStrike" kern="1200" baseline="0" dirty="0" err="1" smtClean="0">
                <a:solidFill>
                  <a:schemeClr val="tx1"/>
                </a:solidFill>
                <a:latin typeface="+mn-lt"/>
                <a:ea typeface="+mn-ea"/>
                <a:cs typeface="+mn-cs"/>
              </a:rPr>
              <a:t>iskemik</a:t>
            </a:r>
            <a:r>
              <a:rPr lang="tr-TR" sz="1200" b="0" i="0" u="none" strike="noStrike" kern="1200" baseline="0" dirty="0" smtClean="0">
                <a:solidFill>
                  <a:schemeClr val="tx1"/>
                </a:solidFill>
                <a:latin typeface="+mn-lt"/>
                <a:ea typeface="+mn-ea"/>
                <a:cs typeface="+mn-cs"/>
              </a:rPr>
              <a:t> kalp hastalığı, </a:t>
            </a:r>
            <a:r>
              <a:rPr lang="tr-TR" sz="1200" b="0" i="0" u="none" strike="noStrike" kern="1200" baseline="0" dirty="0" err="1" smtClean="0">
                <a:solidFill>
                  <a:schemeClr val="tx1"/>
                </a:solidFill>
                <a:latin typeface="+mn-lt"/>
                <a:ea typeface="+mn-ea"/>
                <a:cs typeface="+mn-cs"/>
              </a:rPr>
              <a:t>serebrovasküler</a:t>
            </a:r>
            <a:r>
              <a:rPr lang="tr-TR" sz="1200" b="0" i="0" u="none" strike="noStrike" kern="1200" baseline="0" dirty="0" smtClean="0">
                <a:solidFill>
                  <a:schemeClr val="tx1"/>
                </a:solidFill>
                <a:latin typeface="+mn-lt"/>
                <a:ea typeface="+mn-ea"/>
                <a:cs typeface="+mn-cs"/>
              </a:rPr>
              <a:t> hastalık, alt solunum yolu enfeksiyonu, kronik </a:t>
            </a:r>
            <a:r>
              <a:rPr lang="tr-TR" sz="1200" b="0" i="0" u="none" strike="noStrike" kern="1200" baseline="0" dirty="0" err="1" smtClean="0">
                <a:solidFill>
                  <a:schemeClr val="tx1"/>
                </a:solidFill>
                <a:latin typeface="+mn-lt"/>
                <a:ea typeface="+mn-ea"/>
                <a:cs typeface="+mn-cs"/>
              </a:rPr>
              <a:t>obstrüktif</a:t>
            </a:r>
            <a:r>
              <a:rPr lang="tr-TR" sz="1200" b="0" i="0" u="none" strike="noStrike" kern="1200" baseline="0" dirty="0" smtClean="0">
                <a:solidFill>
                  <a:schemeClr val="tx1"/>
                </a:solidFill>
                <a:latin typeface="+mn-lt"/>
                <a:ea typeface="+mn-ea"/>
                <a:cs typeface="+mn-cs"/>
              </a:rPr>
              <a:t> akciğer hastalığı (KOAH), tüberküloz ve akciğer kanseri için risk faktörü olduğu belirtilmiştir. Tütüne bağlı ölümlerin sayısı; tüberküloz ve Kazanılmış </a:t>
            </a:r>
            <a:r>
              <a:rPr lang="tr-TR" sz="1200" b="0" i="0" u="none" strike="noStrike" kern="1200" baseline="0" dirty="0" err="1" smtClean="0">
                <a:solidFill>
                  <a:schemeClr val="tx1"/>
                </a:solidFill>
                <a:latin typeface="+mn-lt"/>
                <a:ea typeface="+mn-ea"/>
                <a:cs typeface="+mn-cs"/>
              </a:rPr>
              <a:t>İmmün</a:t>
            </a:r>
            <a:r>
              <a:rPr lang="tr-TR" sz="1200" b="0" i="0" u="none" strike="noStrike" kern="1200" baseline="0" dirty="0" smtClean="0">
                <a:solidFill>
                  <a:schemeClr val="tx1"/>
                </a:solidFill>
                <a:latin typeface="+mn-lt"/>
                <a:ea typeface="+mn-ea"/>
                <a:cs typeface="+mn-cs"/>
              </a:rPr>
              <a:t> Yetmezlik </a:t>
            </a:r>
            <a:r>
              <a:rPr lang="tr-TR" sz="1200" b="0" i="0" u="none" strike="noStrike" kern="1200" baseline="0" dirty="0" err="1" smtClean="0">
                <a:solidFill>
                  <a:schemeClr val="tx1"/>
                </a:solidFill>
                <a:latin typeface="+mn-lt"/>
                <a:ea typeface="+mn-ea"/>
                <a:cs typeface="+mn-cs"/>
              </a:rPr>
              <a:t>Sendromu’na</a:t>
            </a:r>
            <a:r>
              <a:rPr lang="tr-TR" sz="1200" b="0" i="0" u="none" strike="noStrike" kern="1200" baseline="0" dirty="0" smtClean="0">
                <a:solidFill>
                  <a:schemeClr val="tx1"/>
                </a:solidFill>
                <a:latin typeface="+mn-lt"/>
                <a:ea typeface="+mn-ea"/>
                <a:cs typeface="+mn-cs"/>
              </a:rPr>
              <a:t> (AIDS) bağlı ölümlerin toplamından daha fazladır </a:t>
            </a:r>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16</a:t>
            </a:fld>
            <a:endParaRPr lang="tr-TR"/>
          </a:p>
        </p:txBody>
      </p:sp>
    </p:spTree>
    <p:extLst>
      <p:ext uri="{BB962C8B-B14F-4D97-AF65-F5344CB8AC3E}">
        <p14:creationId xmlns:p14="http://schemas.microsoft.com/office/powerpoint/2010/main" val="44949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Dünyada tütün kontrolü düşüncesi 1950’li yıllarda tütün kullanımının sağlık üzerindeki zararları ile ilgili kanıtların ortaya konmasından sonra ortaya çıkmıştır</a:t>
            </a:r>
          </a:p>
          <a:p>
            <a:r>
              <a:rPr lang="tr-TR" sz="1200" b="0" i="0" u="none" strike="noStrike" kern="1200" baseline="0" dirty="0" smtClean="0">
                <a:solidFill>
                  <a:schemeClr val="tx1"/>
                </a:solidFill>
                <a:latin typeface="+mn-lt"/>
                <a:ea typeface="+mn-ea"/>
                <a:cs typeface="+mn-cs"/>
              </a:rPr>
              <a:t>Çerçeve Sözleşmenin ana teması, tütüne olan talebin ve tütün arzının azaltılması, tütün ve tütün ürünlerine ulaşmanın güçleştirilmesi konularıdır</a:t>
            </a:r>
          </a:p>
          <a:p>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17</a:t>
            </a:fld>
            <a:endParaRPr lang="tr-TR"/>
          </a:p>
        </p:txBody>
      </p:sp>
    </p:spTree>
    <p:extLst>
      <p:ext uri="{BB962C8B-B14F-4D97-AF65-F5344CB8AC3E}">
        <p14:creationId xmlns:p14="http://schemas.microsoft.com/office/powerpoint/2010/main" val="247741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2000 yılında, dünya nüfusunun yaklaşık üçte biri (%33,3) ve 15 yaş ve üstü, bir tür tütün kullanıcısıydı.</a:t>
            </a:r>
            <a:r>
              <a:rPr lang="tr-TR" sz="1200" b="0" i="0" u="none" strike="noStrike" kern="1200" baseline="0" dirty="0" smtClean="0">
                <a:solidFill>
                  <a:schemeClr val="tx1"/>
                </a:solidFill>
                <a:latin typeface="+mn-lt"/>
                <a:ea typeface="+mn-ea"/>
                <a:cs typeface="+mn-cs"/>
              </a:rPr>
              <a:t> Dünyada tütün ürünü kullanan kişi sayısının en</a:t>
            </a:r>
          </a:p>
          <a:p>
            <a:r>
              <a:rPr lang="tr-TR" sz="1200" b="0" i="0" u="none" strike="noStrike" kern="1200" baseline="0" dirty="0" smtClean="0">
                <a:solidFill>
                  <a:schemeClr val="tx1"/>
                </a:solidFill>
                <a:latin typeface="+mn-lt"/>
                <a:ea typeface="+mn-ea"/>
                <a:cs typeface="+mn-cs"/>
              </a:rPr>
              <a:t>çok olduğu ülke Çin’dir. En kalabalık nüfusa sahip olması bakımından, sigara içen kişi sayısının da bu ülkede en fazla olması doğaldır. Sigara içen kişi sayısı bakımından bu ülkeyi Hindistan,</a:t>
            </a:r>
          </a:p>
          <a:p>
            <a:r>
              <a:rPr lang="tr-TR" sz="1200" b="0" i="0" u="none" strike="noStrike" kern="1200" baseline="0" dirty="0" smtClean="0">
                <a:solidFill>
                  <a:schemeClr val="tx1"/>
                </a:solidFill>
                <a:latin typeface="+mn-lt"/>
                <a:ea typeface="+mn-ea"/>
                <a:cs typeface="+mn-cs"/>
              </a:rPr>
              <a:t>Endonezya, Rusya ve ABD izlemektedir. Türkiye dünyada en çok tütün kullanan ülkeler arasında onuncu sırada yer almaktadır (3). Dünya genelinde yetişkin yaş grubunda erkeklerin yaklaşık yarısı,</a:t>
            </a:r>
          </a:p>
          <a:p>
            <a:r>
              <a:rPr lang="tr-TR" sz="1200" b="0" i="0" u="none" strike="noStrike" kern="1200" baseline="0" dirty="0" smtClean="0">
                <a:solidFill>
                  <a:schemeClr val="tx1"/>
                </a:solidFill>
                <a:latin typeface="+mn-lt"/>
                <a:ea typeface="+mn-ea"/>
                <a:cs typeface="+mn-cs"/>
              </a:rPr>
              <a:t>kadınların da altıda biri sigara içmektedir.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FEBB6FBD-EA4E-4241-889A-D720F174FC55}" type="slidenum">
              <a:rPr lang="tr-TR" smtClean="0"/>
              <a:t>19</a:t>
            </a:fld>
            <a:endParaRPr lang="tr-TR"/>
          </a:p>
        </p:txBody>
      </p:sp>
    </p:spTree>
    <p:extLst>
      <p:ext uri="{BB962C8B-B14F-4D97-AF65-F5344CB8AC3E}">
        <p14:creationId xmlns:p14="http://schemas.microsoft.com/office/powerpoint/2010/main" val="186385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17045405-8FA4-4D41-9DF1-EFB92C9CCD79}" type="datetimeFigureOut">
              <a:rPr lang="tr-TR" smtClean="0"/>
              <a:t>4.10.2021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16044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7045405-8FA4-4D41-9DF1-EFB92C9CCD79}" type="datetimeFigureOut">
              <a:rPr lang="tr-TR" smtClean="0"/>
              <a:t>4.10.2021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204876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7045405-8FA4-4D41-9DF1-EFB92C9CCD79}" type="datetimeFigureOut">
              <a:rPr lang="tr-TR" smtClean="0"/>
              <a:t>4.10.2021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34848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7045405-8FA4-4D41-9DF1-EFB92C9CCD79}" type="datetimeFigureOut">
              <a:rPr lang="tr-TR" smtClean="0"/>
              <a:t>4.10.2021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244726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17045405-8FA4-4D41-9DF1-EFB92C9CCD79}" type="datetimeFigureOut">
              <a:rPr lang="tr-TR" smtClean="0"/>
              <a:t>4.10.2021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307741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7045405-8FA4-4D41-9DF1-EFB92C9CCD79}" type="datetimeFigureOut">
              <a:rPr lang="tr-TR" smtClean="0"/>
              <a:t>4.10.2021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86881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7045405-8FA4-4D41-9DF1-EFB92C9CCD79}" type="datetimeFigureOut">
              <a:rPr lang="tr-TR" smtClean="0"/>
              <a:t>4.10.2021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294735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7045405-8FA4-4D41-9DF1-EFB92C9CCD79}" type="datetimeFigureOut">
              <a:rPr lang="tr-TR" smtClean="0"/>
              <a:t>4.10.2021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127762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7045405-8FA4-4D41-9DF1-EFB92C9CCD79}" type="datetimeFigureOut">
              <a:rPr lang="tr-TR" smtClean="0"/>
              <a:t>4.10.2021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382688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7045405-8FA4-4D41-9DF1-EFB92C9CCD79}" type="datetimeFigureOut">
              <a:rPr lang="tr-TR" smtClean="0"/>
              <a:t>4.10.2021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370927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7045405-8FA4-4D41-9DF1-EFB92C9CCD79}" type="datetimeFigureOut">
              <a:rPr lang="tr-TR" smtClean="0"/>
              <a:t>4.10.2021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E304395-1476-4446-9AE9-C02721A11FC0}" type="slidenum">
              <a:rPr lang="tr-TR" smtClean="0"/>
              <a:t>‹#›</a:t>
            </a:fld>
            <a:endParaRPr lang="tr-TR"/>
          </a:p>
        </p:txBody>
      </p:sp>
    </p:spTree>
    <p:extLst>
      <p:ext uri="{BB962C8B-B14F-4D97-AF65-F5344CB8AC3E}">
        <p14:creationId xmlns:p14="http://schemas.microsoft.com/office/powerpoint/2010/main" val="317975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45405-8FA4-4D41-9DF1-EFB92C9CCD79}" type="datetimeFigureOut">
              <a:rPr lang="tr-TR" smtClean="0"/>
              <a:t>4.10.2021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04395-1476-4446-9AE9-C02721A11FC0}" type="slidenum">
              <a:rPr lang="tr-TR" smtClean="0"/>
              <a:t>‹#›</a:t>
            </a:fld>
            <a:endParaRPr lang="tr-TR"/>
          </a:p>
        </p:txBody>
      </p:sp>
    </p:spTree>
    <p:extLst>
      <p:ext uri="{BB962C8B-B14F-4D97-AF65-F5344CB8AC3E}">
        <p14:creationId xmlns:p14="http://schemas.microsoft.com/office/powerpoint/2010/main" val="2144403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uptodate.com/contents/benefits-and-consequences-of-smoking-cessation?search=sigara%20kanser&amp;source=search_result&amp;selectedTitle=2~150&amp;usage_type=default&amp;display_rank=2" TargetMode="External"/><Relationship Id="rId2" Type="http://schemas.openxmlformats.org/officeDocument/2006/relationships/hyperlink" Target="https://www.fda.gov/drugs/drug-safety-and-availability/laboratory-analysis-varenicline-products" TargetMode="External"/><Relationship Id="rId1" Type="http://schemas.openxmlformats.org/officeDocument/2006/relationships/slideLayout" Target="../slideLayouts/slideLayout2.xml"/><Relationship Id="rId5" Type="http://schemas.openxmlformats.org/officeDocument/2006/relationships/hyperlink" Target="https://havanikoru.saglik.gov.tr/" TargetMode="External"/><Relationship Id="rId4" Type="http://schemas.openxmlformats.org/officeDocument/2006/relationships/hyperlink" Target="https://hsgm.saglik.gov.tr/tr/bagimliliklamucadele-anasayfa"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Sigara Bırakma </a:t>
            </a:r>
            <a:endParaRPr lang="tr-TR" dirty="0"/>
          </a:p>
        </p:txBody>
      </p:sp>
      <p:sp>
        <p:nvSpPr>
          <p:cNvPr id="3" name="Alt Başlık 2"/>
          <p:cNvSpPr>
            <a:spLocks noGrp="1"/>
          </p:cNvSpPr>
          <p:nvPr>
            <p:ph type="subTitle" idx="1"/>
          </p:nvPr>
        </p:nvSpPr>
        <p:spPr/>
        <p:txBody>
          <a:bodyPr/>
          <a:lstStyle/>
          <a:p>
            <a:r>
              <a:rPr lang="tr-TR" dirty="0" smtClean="0"/>
              <a:t>Arş. Gör. Dr. Sevgi PEKŞEN</a:t>
            </a:r>
          </a:p>
          <a:p>
            <a:r>
              <a:rPr lang="tr-TR" dirty="0" smtClean="0"/>
              <a:t>KTÜ Aile Hekimliği ABD</a:t>
            </a:r>
          </a:p>
          <a:p>
            <a:r>
              <a:rPr lang="tr-TR" dirty="0" smtClean="0"/>
              <a:t>05/10/2021</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468" y="1634889"/>
            <a:ext cx="3138199" cy="3750148"/>
          </a:xfrm>
          <a:prstGeom prst="rect">
            <a:avLst/>
          </a:prstGeom>
        </p:spPr>
      </p:pic>
    </p:spTree>
    <p:extLst>
      <p:ext uri="{BB962C8B-B14F-4D97-AF65-F5344CB8AC3E}">
        <p14:creationId xmlns:p14="http://schemas.microsoft.com/office/powerpoint/2010/main" val="330195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38200" y="1572768"/>
            <a:ext cx="10853928" cy="5062093"/>
          </a:xfrm>
        </p:spPr>
        <p:txBody>
          <a:bodyPr>
            <a:normAutofit fontScale="92500" lnSpcReduction="10000"/>
          </a:bodyPr>
          <a:lstStyle/>
          <a:p>
            <a:pPr marL="0" indent="0">
              <a:buNone/>
            </a:pPr>
            <a:r>
              <a:rPr lang="tr-TR" b="1" dirty="0"/>
              <a:t>Tütün Kullanımının Sağlık Üzerine </a:t>
            </a:r>
            <a:endParaRPr lang="tr-TR" b="1" dirty="0" smtClean="0"/>
          </a:p>
          <a:p>
            <a:pPr marL="0" indent="0">
              <a:buNone/>
            </a:pPr>
            <a:r>
              <a:rPr lang="tr-TR" b="1" dirty="0" smtClean="0"/>
              <a:t>Etkileri</a:t>
            </a:r>
          </a:p>
          <a:p>
            <a:pPr>
              <a:buFont typeface="Wingdings" panose="05000000000000000000" pitchFamily="2" charset="2"/>
              <a:buChar char="Ø"/>
            </a:pPr>
            <a:r>
              <a:rPr lang="tr-TR" dirty="0"/>
              <a:t>Kalp ve damar </a:t>
            </a:r>
            <a:r>
              <a:rPr lang="tr-TR" dirty="0" smtClean="0"/>
              <a:t>hastalıkları </a:t>
            </a:r>
          </a:p>
          <a:p>
            <a:pPr>
              <a:buFont typeface="Wingdings" panose="05000000000000000000" pitchFamily="2" charset="2"/>
              <a:buChar char="Ø"/>
            </a:pPr>
            <a:r>
              <a:rPr lang="tr-TR" dirty="0" err="1" smtClean="0"/>
              <a:t>Malignite</a:t>
            </a:r>
            <a:r>
              <a:rPr lang="tr-TR" dirty="0" smtClean="0"/>
              <a:t> </a:t>
            </a:r>
          </a:p>
          <a:p>
            <a:pPr>
              <a:buFont typeface="Wingdings" panose="05000000000000000000" pitchFamily="2" charset="2"/>
              <a:buChar char="Ø"/>
            </a:pPr>
            <a:r>
              <a:rPr lang="tr-TR" dirty="0"/>
              <a:t>Kronik akciğer </a:t>
            </a:r>
            <a:r>
              <a:rPr lang="tr-TR" dirty="0" smtClean="0"/>
              <a:t>hastalıkları</a:t>
            </a:r>
          </a:p>
          <a:p>
            <a:pPr>
              <a:buFont typeface="Wingdings" panose="05000000000000000000" pitchFamily="2" charset="2"/>
              <a:buChar char="Ø"/>
            </a:pPr>
            <a:r>
              <a:rPr lang="tr-TR" dirty="0" smtClean="0"/>
              <a:t>Sindirim sistemi hastalıkları</a:t>
            </a:r>
          </a:p>
          <a:p>
            <a:pPr>
              <a:buFont typeface="Wingdings" panose="05000000000000000000" pitchFamily="2" charset="2"/>
              <a:buChar char="Ø"/>
            </a:pPr>
            <a:r>
              <a:rPr lang="tr-TR" dirty="0" smtClean="0"/>
              <a:t>Kas iskelet sistemi hastalıkları</a:t>
            </a:r>
          </a:p>
          <a:p>
            <a:pPr>
              <a:buFont typeface="Wingdings" panose="05000000000000000000" pitchFamily="2" charset="2"/>
              <a:buChar char="Ø"/>
            </a:pPr>
            <a:r>
              <a:rPr lang="tr-TR" dirty="0" err="1" smtClean="0"/>
              <a:t>Serebrovasküler</a:t>
            </a:r>
            <a:r>
              <a:rPr lang="tr-TR" dirty="0" smtClean="0"/>
              <a:t> hastalıklar</a:t>
            </a:r>
          </a:p>
          <a:p>
            <a:pPr>
              <a:buFont typeface="Wingdings" panose="05000000000000000000" pitchFamily="2" charset="2"/>
              <a:buChar char="Ø"/>
            </a:pPr>
            <a:r>
              <a:rPr lang="tr-TR" dirty="0" smtClean="0"/>
              <a:t>Psikiyatrik hastalıklar</a:t>
            </a:r>
          </a:p>
          <a:p>
            <a:pPr>
              <a:buFont typeface="Wingdings" panose="05000000000000000000" pitchFamily="2" charset="2"/>
              <a:buChar char="Ø"/>
            </a:pPr>
            <a:r>
              <a:rPr lang="tr-TR" dirty="0" smtClean="0"/>
              <a:t>Gebelikte </a:t>
            </a:r>
            <a:r>
              <a:rPr lang="tr-TR" dirty="0" err="1" smtClean="0"/>
              <a:t>fetal</a:t>
            </a:r>
            <a:r>
              <a:rPr lang="tr-TR" dirty="0" smtClean="0"/>
              <a:t> </a:t>
            </a:r>
            <a:r>
              <a:rPr lang="tr-TR" dirty="0" err="1" smtClean="0"/>
              <a:t>etkilenim</a:t>
            </a:r>
            <a:endParaRPr lang="tr-TR" dirty="0" smtClean="0"/>
          </a:p>
          <a:p>
            <a:pPr>
              <a:buFont typeface="Wingdings" panose="05000000000000000000" pitchFamily="2" charset="2"/>
              <a:buChar char="Ø"/>
            </a:pPr>
            <a:r>
              <a:rPr lang="tr-TR" dirty="0" smtClean="0"/>
              <a:t>Diğer </a:t>
            </a:r>
          </a:p>
          <a:p>
            <a:pPr>
              <a:buFont typeface="Wingdings" panose="05000000000000000000" pitchFamily="2" charset="2"/>
              <a:buChar char="Ø"/>
            </a:pPr>
            <a:endParaRPr lang="tr-TR" dirty="0" smtClean="0"/>
          </a:p>
          <a:p>
            <a:pPr marL="0" indent="0">
              <a:buNone/>
            </a:pPr>
            <a:endParaRPr lang="tr-TR" dirty="0" smtClean="0"/>
          </a:p>
          <a:p>
            <a:pPr>
              <a:buFont typeface="Wingdings" panose="05000000000000000000" pitchFamily="2" charset="2"/>
              <a:buChar char="Ø"/>
            </a:pPr>
            <a:endParaRPr lang="tr-TR" dirty="0" smtClean="0"/>
          </a:p>
          <a:p>
            <a:pPr marL="0" indent="0">
              <a:buNone/>
            </a:pPr>
            <a:endParaRPr lang="tr-TR" b="1" dirty="0" smtClean="0"/>
          </a:p>
          <a:p>
            <a:pPr marL="0" indent="0">
              <a:buNone/>
            </a:pPr>
            <a:endParaRPr lang="tr-TR" dirty="0"/>
          </a:p>
        </p:txBody>
      </p:sp>
      <p:pic>
        <p:nvPicPr>
          <p:cNvPr id="4" name="Picture 2"/>
          <p:cNvPicPr>
            <a:picLocks noChangeAspect="1"/>
          </p:cNvPicPr>
          <p:nvPr/>
        </p:nvPicPr>
        <p:blipFill>
          <a:blip r:embed="rId3"/>
          <a:stretch>
            <a:fillRect/>
          </a:stretch>
        </p:blipFill>
        <p:spPr>
          <a:xfrm>
            <a:off x="6096000" y="381000"/>
            <a:ext cx="5588000" cy="6477000"/>
          </a:xfrm>
          <a:prstGeom prst="rect">
            <a:avLst/>
          </a:prstGeom>
        </p:spPr>
      </p:pic>
    </p:spTree>
    <p:extLst>
      <p:ext uri="{BB962C8B-B14F-4D97-AF65-F5344CB8AC3E}">
        <p14:creationId xmlns:p14="http://schemas.microsoft.com/office/powerpoint/2010/main" val="25660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64934"/>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838200" y="1341120"/>
            <a:ext cx="10853928" cy="5193792"/>
          </a:xfrm>
        </p:spPr>
        <p:txBody>
          <a:bodyPr/>
          <a:lstStyle/>
          <a:p>
            <a:pPr marL="0" indent="0">
              <a:buNone/>
            </a:pPr>
            <a:r>
              <a:rPr lang="tr-TR" b="1" dirty="0" err="1" smtClean="0"/>
              <a:t>Malignite</a:t>
            </a:r>
            <a:endParaRPr lang="tr-TR" b="1" dirty="0" smtClean="0"/>
          </a:p>
          <a:p>
            <a:pPr>
              <a:buFont typeface="Wingdings" panose="05000000000000000000" pitchFamily="2" charset="2"/>
              <a:buChar char="Ø"/>
            </a:pPr>
            <a:r>
              <a:rPr lang="tr-TR" dirty="0" smtClean="0"/>
              <a:t>İçilen sigara adedi ile </a:t>
            </a:r>
            <a:r>
              <a:rPr lang="tr-TR" dirty="0" err="1" smtClean="0"/>
              <a:t>malignite</a:t>
            </a:r>
            <a:r>
              <a:rPr lang="tr-TR" dirty="0" smtClean="0"/>
              <a:t> arasında doğru orantı</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marL="0" indent="0">
              <a:buNone/>
            </a:pPr>
            <a:r>
              <a:rPr lang="tr-TR" b="1" dirty="0" smtClean="0"/>
              <a:t>KOAH</a:t>
            </a:r>
          </a:p>
          <a:p>
            <a:pPr>
              <a:buFont typeface="Wingdings" panose="05000000000000000000" pitchFamily="2" charset="2"/>
              <a:buChar char="Ø"/>
            </a:pPr>
            <a:r>
              <a:rPr lang="tr-TR" dirty="0" smtClean="0"/>
              <a:t>En önde gelen nedeni sigara, gelişme riski içilen sigara adedi ile doğru orantılı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90" y="2543937"/>
            <a:ext cx="2135886" cy="1936778"/>
          </a:xfrm>
          <a:prstGeom prst="rect">
            <a:avLst/>
          </a:prstGeom>
        </p:spPr>
      </p:pic>
      <p:sp>
        <p:nvSpPr>
          <p:cNvPr id="5" name="Metin kutusu 4"/>
          <p:cNvSpPr txBox="1"/>
          <p:nvPr/>
        </p:nvSpPr>
        <p:spPr>
          <a:xfrm>
            <a:off x="4815840" y="2965437"/>
            <a:ext cx="5486400"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Günde 1 paket sigara AC kanseri riskini 20 kat artırmakta</a:t>
            </a:r>
            <a:endParaRPr lang="tr-TR" dirty="0">
              <a:solidFill>
                <a:srgbClr val="FF0000"/>
              </a:solidFill>
            </a:endParaRPr>
          </a:p>
        </p:txBody>
      </p:sp>
      <p:sp>
        <p:nvSpPr>
          <p:cNvPr id="6" name="Metin kutusu 5"/>
          <p:cNvSpPr txBox="1"/>
          <p:nvPr/>
        </p:nvSpPr>
        <p:spPr>
          <a:xfrm>
            <a:off x="2670048" y="5742432"/>
            <a:ext cx="6937248"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Sigara bırakma 60 yaşından sonra bile olsa AC fonksiyonları iyileşmekte</a:t>
            </a:r>
            <a:endParaRPr lang="tr-TR" dirty="0">
              <a:solidFill>
                <a:srgbClr val="FF0000"/>
              </a:solidFill>
            </a:endParaRPr>
          </a:p>
        </p:txBody>
      </p:sp>
    </p:spTree>
    <p:extLst>
      <p:ext uri="{BB962C8B-B14F-4D97-AF65-F5344CB8AC3E}">
        <p14:creationId xmlns:p14="http://schemas.microsoft.com/office/powerpoint/2010/main" val="138255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49877"/>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752856" y="1228216"/>
            <a:ext cx="11439144" cy="5526152"/>
          </a:xfrm>
        </p:spPr>
        <p:txBody>
          <a:bodyPr>
            <a:normAutofit/>
          </a:bodyPr>
          <a:lstStyle/>
          <a:p>
            <a:pPr marL="0" indent="0">
              <a:buNone/>
            </a:pPr>
            <a:r>
              <a:rPr lang="tr-TR" b="1" dirty="0" err="1" smtClean="0"/>
              <a:t>Kardiyovasküler</a:t>
            </a:r>
            <a:r>
              <a:rPr lang="tr-TR" b="1" dirty="0" smtClean="0"/>
              <a:t> hastalıklar </a:t>
            </a:r>
          </a:p>
          <a:p>
            <a:pPr>
              <a:buFont typeface="Wingdings" panose="05000000000000000000" pitchFamily="2" charset="2"/>
              <a:buChar char="Ø"/>
            </a:pPr>
            <a:r>
              <a:rPr lang="tr-TR" dirty="0" smtClean="0"/>
              <a:t>Kalp hastalığı ilişkili ölümlerin %30 kadarı sigara ilişkili, MI riski içilen sigara adedi ile doğru orantılı</a:t>
            </a:r>
          </a:p>
          <a:p>
            <a:pPr marL="0" indent="0">
              <a:buNone/>
            </a:pPr>
            <a:endParaRPr lang="tr-TR" dirty="0" smtClean="0"/>
          </a:p>
          <a:p>
            <a:pPr marL="0" indent="0">
              <a:buNone/>
            </a:pPr>
            <a:endParaRPr lang="tr-TR" dirty="0"/>
          </a:p>
          <a:p>
            <a:pPr marL="0" indent="0">
              <a:buNone/>
            </a:pPr>
            <a:endParaRPr lang="tr-TR" dirty="0" smtClean="0"/>
          </a:p>
          <a:p>
            <a:pPr marL="0" indent="0">
              <a:buNone/>
            </a:pPr>
            <a:r>
              <a:rPr lang="tr-TR" b="1" dirty="0" err="1" smtClean="0"/>
              <a:t>Serebrovasküler</a:t>
            </a:r>
            <a:r>
              <a:rPr lang="tr-TR" b="1" dirty="0" smtClean="0"/>
              <a:t> olaylar</a:t>
            </a:r>
          </a:p>
          <a:p>
            <a:pPr>
              <a:buFont typeface="Wingdings" panose="05000000000000000000" pitchFamily="2" charset="2"/>
              <a:buChar char="Ø"/>
            </a:pPr>
            <a:r>
              <a:rPr lang="tr-TR" dirty="0" smtClean="0"/>
              <a:t>SVO riski 1 paket/gün üstünde sigara içenlerde 6 kat fazla, pasif içicilik durumunda yaklaşık %20-30 kat artış</a:t>
            </a:r>
          </a:p>
          <a:p>
            <a:pPr marL="0" indent="0">
              <a:buNone/>
            </a:pPr>
            <a:endParaRPr lang="tr-TR" dirty="0" smtClean="0"/>
          </a:p>
          <a:p>
            <a:pPr marL="0" indent="0">
              <a:buNone/>
            </a:pPr>
            <a:endParaRPr lang="tr-TR" dirty="0" smtClean="0"/>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36400" t="6178" r="24000" b="12045"/>
          <a:stretch/>
        </p:blipFill>
        <p:spPr>
          <a:xfrm>
            <a:off x="1723644" y="2587195"/>
            <a:ext cx="1360932" cy="1580881"/>
          </a:xfrm>
          <a:prstGeom prst="rect">
            <a:avLst/>
          </a:prstGeom>
        </p:spPr>
      </p:pic>
      <p:sp>
        <p:nvSpPr>
          <p:cNvPr id="5" name="Metin kutusu 4"/>
          <p:cNvSpPr txBox="1"/>
          <p:nvPr/>
        </p:nvSpPr>
        <p:spPr>
          <a:xfrm>
            <a:off x="3308604" y="3192969"/>
            <a:ext cx="6193536"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Sigarayı bırakma ile ani ölüm riskinde hızla azalma</a:t>
            </a:r>
            <a:endParaRPr lang="tr-TR" dirty="0">
              <a:solidFill>
                <a:srgbClr val="FF0000"/>
              </a:solidFill>
            </a:endParaRPr>
          </a:p>
        </p:txBody>
      </p:sp>
      <p:sp>
        <p:nvSpPr>
          <p:cNvPr id="6" name="Metin kutusu 5"/>
          <p:cNvSpPr txBox="1"/>
          <p:nvPr/>
        </p:nvSpPr>
        <p:spPr>
          <a:xfrm>
            <a:off x="2304288" y="5730240"/>
            <a:ext cx="8278368"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solidFill>
                  <a:srgbClr val="FF0000"/>
                </a:solidFill>
              </a:rPr>
              <a:t>SVO riski sigarayı bırakmanın ardından hızla düşmekte, 5 yıl içinde içmeyen bireyle aynı orana inmekte</a:t>
            </a:r>
            <a:endParaRPr lang="tr-TR" dirty="0">
              <a:solidFill>
                <a:srgbClr val="FF0000"/>
              </a:solidFill>
            </a:endParaRPr>
          </a:p>
        </p:txBody>
      </p:sp>
    </p:spTree>
    <p:extLst>
      <p:ext uri="{BB962C8B-B14F-4D97-AF65-F5344CB8AC3E}">
        <p14:creationId xmlns:p14="http://schemas.microsoft.com/office/powerpoint/2010/main" val="176830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38200" y="1487425"/>
            <a:ext cx="7732776" cy="5047488"/>
          </a:xfrm>
        </p:spPr>
        <p:txBody>
          <a:bodyPr>
            <a:normAutofit lnSpcReduction="10000"/>
          </a:bodyPr>
          <a:lstStyle/>
          <a:p>
            <a:pPr marL="0" indent="0">
              <a:buNone/>
            </a:pPr>
            <a:r>
              <a:rPr lang="tr-TR" b="1" dirty="0" err="1" smtClean="0"/>
              <a:t>Subaraknoid</a:t>
            </a:r>
            <a:r>
              <a:rPr lang="tr-TR" b="1" dirty="0" smtClean="0"/>
              <a:t> kanama</a:t>
            </a:r>
            <a:endParaRPr lang="tr-TR" dirty="0">
              <a:sym typeface="Wingdings" panose="05000000000000000000" pitchFamily="2" charset="2"/>
            </a:endParaRPr>
          </a:p>
          <a:p>
            <a:pPr>
              <a:buFont typeface="Wingdings" panose="05000000000000000000" pitchFamily="2" charset="2"/>
              <a:buChar char="Ø"/>
            </a:pPr>
            <a:r>
              <a:rPr lang="tr-TR" dirty="0" smtClean="0">
                <a:sym typeface="Wingdings" panose="05000000000000000000" pitchFamily="2" charset="2"/>
              </a:rPr>
              <a:t> </a:t>
            </a:r>
            <a:r>
              <a:rPr lang="tr-TR" dirty="0">
                <a:sym typeface="Wingdings" panose="05000000000000000000" pitchFamily="2" charset="2"/>
              </a:rPr>
              <a:t>R</a:t>
            </a:r>
            <a:r>
              <a:rPr lang="tr-TR" dirty="0" smtClean="0">
                <a:sym typeface="Wingdings" panose="05000000000000000000" pitchFamily="2" charset="2"/>
              </a:rPr>
              <a:t>isk 2 kat artmakta</a:t>
            </a:r>
          </a:p>
          <a:p>
            <a:pPr marL="0" indent="0">
              <a:buNone/>
            </a:pPr>
            <a:r>
              <a:rPr lang="tr-TR" b="1" dirty="0" err="1" smtClean="0">
                <a:sym typeface="Wingdings" panose="05000000000000000000" pitchFamily="2" charset="2"/>
              </a:rPr>
              <a:t>Periferik</a:t>
            </a:r>
            <a:r>
              <a:rPr lang="tr-TR" b="1" dirty="0" smtClean="0">
                <a:sym typeface="Wingdings" panose="05000000000000000000" pitchFamily="2" charset="2"/>
              </a:rPr>
              <a:t> damar hastalıkları</a:t>
            </a:r>
          </a:p>
          <a:p>
            <a:pPr>
              <a:buFont typeface="Wingdings" panose="05000000000000000000" pitchFamily="2" charset="2"/>
              <a:buChar char="Ø"/>
            </a:pPr>
            <a:r>
              <a:rPr lang="tr-TR" dirty="0">
                <a:sym typeface="Wingdings" panose="05000000000000000000" pitchFamily="2" charset="2"/>
              </a:rPr>
              <a:t>T</a:t>
            </a:r>
            <a:r>
              <a:rPr lang="tr-TR" dirty="0" smtClean="0">
                <a:sym typeface="Wingdings" panose="05000000000000000000" pitchFamily="2" charset="2"/>
              </a:rPr>
              <a:t>üm </a:t>
            </a:r>
            <a:r>
              <a:rPr lang="tr-TR" dirty="0" err="1" smtClean="0">
                <a:sym typeface="Wingdings" panose="05000000000000000000" pitchFamily="2" charset="2"/>
              </a:rPr>
              <a:t>periferik</a:t>
            </a:r>
            <a:r>
              <a:rPr lang="tr-TR" dirty="0" smtClean="0">
                <a:sym typeface="Wingdings" panose="05000000000000000000" pitchFamily="2" charset="2"/>
              </a:rPr>
              <a:t> arter hastalıklarının yaklaşık % 50 sebebi </a:t>
            </a:r>
            <a:endParaRPr lang="tr-TR" dirty="0" smtClean="0"/>
          </a:p>
          <a:p>
            <a:pPr>
              <a:buFont typeface="Wingdings" panose="05000000000000000000" pitchFamily="2" charset="2"/>
              <a:buChar char="Ø"/>
            </a:pPr>
            <a:r>
              <a:rPr lang="tr-TR" dirty="0" err="1" smtClean="0"/>
              <a:t>Abdominal</a:t>
            </a:r>
            <a:r>
              <a:rPr lang="tr-TR" dirty="0" smtClean="0"/>
              <a:t> aort anevrizması riski 20 paket yıl öyküde 7 kat artmakta</a:t>
            </a:r>
          </a:p>
          <a:p>
            <a:pPr>
              <a:buFont typeface="Wingdings" panose="05000000000000000000" pitchFamily="2" charset="2"/>
              <a:buChar char="v"/>
            </a:pPr>
            <a:endParaRPr lang="tr-TR" sz="1800" dirty="0" smtClean="0">
              <a:solidFill>
                <a:srgbClr val="FF0000"/>
              </a:solidFill>
            </a:endParaRPr>
          </a:p>
          <a:p>
            <a:pPr marL="0" indent="0">
              <a:buNone/>
            </a:pPr>
            <a:endParaRPr lang="tr-TR" dirty="0"/>
          </a:p>
          <a:p>
            <a:pPr>
              <a:buFont typeface="Wingdings" panose="05000000000000000000" pitchFamily="2" charset="2"/>
              <a:buChar char="Ø"/>
            </a:pPr>
            <a:r>
              <a:rPr lang="tr-TR" dirty="0" smtClean="0"/>
              <a:t>Pasif </a:t>
            </a:r>
            <a:r>
              <a:rPr lang="tr-TR" dirty="0" err="1" smtClean="0"/>
              <a:t>içicilik</a:t>
            </a:r>
            <a:r>
              <a:rPr lang="tr-TR" dirty="0" err="1" smtClean="0">
                <a:sym typeface="Wingdings" panose="05000000000000000000" pitchFamily="2" charset="2"/>
              </a:rPr>
              <a:t>intermittan</a:t>
            </a:r>
            <a:r>
              <a:rPr lang="tr-TR" dirty="0" smtClean="0">
                <a:sym typeface="Wingdings" panose="05000000000000000000" pitchFamily="2" charset="2"/>
              </a:rPr>
              <a:t> </a:t>
            </a:r>
            <a:r>
              <a:rPr lang="tr-TR" dirty="0" err="1" smtClean="0">
                <a:sym typeface="Wingdings" panose="05000000000000000000" pitchFamily="2" charset="2"/>
              </a:rPr>
              <a:t>kladikasyo</a:t>
            </a:r>
            <a:r>
              <a:rPr lang="tr-TR" dirty="0" smtClean="0">
                <a:sym typeface="Wingdings" panose="05000000000000000000" pitchFamily="2" charset="2"/>
              </a:rPr>
              <a:t> </a:t>
            </a:r>
          </a:p>
          <a:p>
            <a:pPr>
              <a:buFont typeface="Wingdings" panose="05000000000000000000" pitchFamily="2" charset="2"/>
              <a:buChar char="Ø"/>
            </a:pPr>
            <a:r>
              <a:rPr lang="tr-TR" dirty="0" err="1" smtClean="0">
                <a:sym typeface="Wingdings" panose="05000000000000000000" pitchFamily="2" charset="2"/>
              </a:rPr>
              <a:t>Erektil</a:t>
            </a:r>
            <a:r>
              <a:rPr lang="tr-TR" dirty="0" smtClean="0">
                <a:sym typeface="Wingdings" panose="05000000000000000000" pitchFamily="2" charset="2"/>
              </a:rPr>
              <a:t> </a:t>
            </a:r>
            <a:r>
              <a:rPr lang="tr-TR" dirty="0" err="1" smtClean="0">
                <a:sym typeface="Wingdings" panose="05000000000000000000" pitchFamily="2" charset="2"/>
              </a:rPr>
              <a:t>disfonksiyon</a:t>
            </a:r>
            <a:endParaRPr lang="tr-TR" dirty="0" smtClean="0">
              <a:sym typeface="Wingdings" panose="05000000000000000000" pitchFamily="2" charset="2"/>
            </a:endParaRPr>
          </a:p>
          <a:p>
            <a:pPr marL="0" indent="0">
              <a:buNone/>
            </a:pPr>
            <a:endParaRPr lang="tr-TR" dirty="0" smtClean="0"/>
          </a:p>
          <a:p>
            <a:pPr marL="0" indent="0">
              <a:buNone/>
            </a:pPr>
            <a:endParaRPr lang="tr-TR" dirty="0"/>
          </a:p>
        </p:txBody>
      </p:sp>
      <p:sp>
        <p:nvSpPr>
          <p:cNvPr id="4" name="Metin kutusu 3"/>
          <p:cNvSpPr txBox="1"/>
          <p:nvPr/>
        </p:nvSpPr>
        <p:spPr>
          <a:xfrm>
            <a:off x="1438656" y="4572000"/>
            <a:ext cx="10034016" cy="369332"/>
          </a:xfrm>
          <a:prstGeom prst="rect">
            <a:avLst/>
          </a:prstGeom>
          <a:noFill/>
        </p:spPr>
        <p:txBody>
          <a:bodyPr wrap="square" rtlCol="0">
            <a:spAutoFit/>
          </a:bodyPr>
          <a:lstStyle/>
          <a:p>
            <a:pPr>
              <a:buFont typeface="Wingdings" panose="05000000000000000000" pitchFamily="2" charset="2"/>
              <a:buChar char="v"/>
            </a:pPr>
            <a:r>
              <a:rPr lang="tr-TR">
                <a:solidFill>
                  <a:srgbClr val="FF0000"/>
                </a:solidFill>
              </a:rPr>
              <a:t> 65-75 yaş arası sigara içicilerine abdominal USG ile tarama</a:t>
            </a:r>
            <a:endParaRPr lang="tr-TR" dirty="0">
              <a:solidFill>
                <a:srgbClr val="FF0000"/>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300" y="3283220"/>
            <a:ext cx="4038482" cy="3316224"/>
          </a:xfrm>
          <a:prstGeom prst="rect">
            <a:avLst/>
          </a:prstGeom>
        </p:spPr>
      </p:pic>
    </p:spTree>
    <p:extLst>
      <p:ext uri="{BB962C8B-B14F-4D97-AF65-F5344CB8AC3E}">
        <p14:creationId xmlns:p14="http://schemas.microsoft.com/office/powerpoint/2010/main" val="3670827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38200" y="1450848"/>
            <a:ext cx="11109960" cy="5279136"/>
          </a:xfrm>
        </p:spPr>
        <p:txBody>
          <a:bodyPr/>
          <a:lstStyle/>
          <a:p>
            <a:pPr marL="0" indent="0">
              <a:buNone/>
            </a:pPr>
            <a:r>
              <a:rPr lang="tr-TR" b="1" dirty="0" err="1" smtClean="0"/>
              <a:t>Diabetes</a:t>
            </a:r>
            <a:r>
              <a:rPr lang="tr-TR" b="1" dirty="0" smtClean="0"/>
              <a:t> </a:t>
            </a:r>
            <a:r>
              <a:rPr lang="tr-TR" b="1" dirty="0" err="1" smtClean="0"/>
              <a:t>mellitus</a:t>
            </a:r>
            <a:endParaRPr lang="tr-TR" b="1" dirty="0"/>
          </a:p>
          <a:p>
            <a:pPr>
              <a:buFont typeface="Wingdings" panose="05000000000000000000" pitchFamily="2" charset="2"/>
              <a:buChar char="Ø"/>
            </a:pPr>
            <a:r>
              <a:rPr lang="tr-TR" dirty="0" smtClean="0"/>
              <a:t>Sigara dumanına </a:t>
            </a:r>
            <a:r>
              <a:rPr lang="tr-TR" dirty="0" err="1" smtClean="0"/>
              <a:t>maruziyet</a:t>
            </a:r>
            <a:r>
              <a:rPr lang="tr-TR" dirty="0" smtClean="0"/>
              <a:t> durumunda %28 artmış DM riski </a:t>
            </a:r>
          </a:p>
          <a:p>
            <a:pPr>
              <a:buFont typeface="Wingdings" panose="05000000000000000000" pitchFamily="2" charset="2"/>
              <a:buChar char="Ø"/>
            </a:pPr>
            <a:r>
              <a:rPr lang="tr-TR" dirty="0" smtClean="0"/>
              <a:t>Santral </a:t>
            </a:r>
            <a:r>
              <a:rPr lang="tr-TR" dirty="0" err="1" smtClean="0"/>
              <a:t>obezite</a:t>
            </a:r>
            <a:r>
              <a:rPr lang="tr-TR" dirty="0" smtClean="0"/>
              <a:t>, insülin direnci, diyabet komplikasyonları için artmış risk</a:t>
            </a:r>
          </a:p>
          <a:p>
            <a:pPr marL="0" indent="0">
              <a:buNone/>
            </a:pPr>
            <a:r>
              <a:rPr lang="tr-TR" b="1" dirty="0" smtClean="0"/>
              <a:t>Depresyon</a:t>
            </a:r>
            <a:r>
              <a:rPr lang="tr-TR" dirty="0" smtClean="0"/>
              <a:t> </a:t>
            </a:r>
          </a:p>
          <a:p>
            <a:pPr marL="0" indent="0">
              <a:buNone/>
            </a:pPr>
            <a:r>
              <a:rPr lang="tr-TR" b="1" dirty="0" smtClean="0"/>
              <a:t>Kırışıklıklar </a:t>
            </a:r>
          </a:p>
          <a:p>
            <a:pPr marL="0" indent="0">
              <a:buNone/>
            </a:pPr>
            <a:r>
              <a:rPr lang="tr-TR" b="1" dirty="0" err="1" smtClean="0"/>
              <a:t>Maküler</a:t>
            </a:r>
            <a:r>
              <a:rPr lang="tr-TR" b="1" dirty="0" smtClean="0"/>
              <a:t> dejenerasyon ve katarakt</a:t>
            </a:r>
          </a:p>
          <a:p>
            <a:pPr>
              <a:buFont typeface="Wingdings" panose="05000000000000000000" pitchFamily="2" charset="2"/>
              <a:buChar char="Ø"/>
            </a:pPr>
            <a:r>
              <a:rPr lang="tr-TR" dirty="0" smtClean="0"/>
              <a:t>&gt;20 adet/ gün içenlerde MD riski 2-3 kat artmakta</a:t>
            </a:r>
          </a:p>
          <a:p>
            <a:pPr>
              <a:buFont typeface="Wingdings" panose="05000000000000000000" pitchFamily="2" charset="2"/>
              <a:buChar char="Ø"/>
            </a:pPr>
            <a:r>
              <a:rPr lang="tr-TR" dirty="0" err="1" smtClean="0"/>
              <a:t>Katarkt</a:t>
            </a:r>
            <a:r>
              <a:rPr lang="tr-TR" dirty="0" smtClean="0"/>
              <a:t> riski 2-3 kat artmakta</a:t>
            </a:r>
          </a:p>
          <a:p>
            <a:pPr marL="0" indent="0">
              <a:buNone/>
            </a:pPr>
            <a:r>
              <a:rPr lang="tr-TR" b="1" dirty="0" err="1" smtClean="0"/>
              <a:t>Romatoid</a:t>
            </a:r>
            <a:r>
              <a:rPr lang="tr-TR" b="1" dirty="0" smtClean="0"/>
              <a:t> </a:t>
            </a:r>
            <a:r>
              <a:rPr lang="tr-TR" b="1" dirty="0" err="1" smtClean="0"/>
              <a:t>Artrit</a:t>
            </a:r>
            <a:endParaRPr lang="tr-TR" b="1" dirty="0" smtClean="0"/>
          </a:p>
          <a:p>
            <a:pPr marL="0" indent="0">
              <a:buNone/>
            </a:pPr>
            <a:r>
              <a:rPr lang="tr-TR" b="1" dirty="0" smtClean="0"/>
              <a:t>TBC riski ve ölüm oranı</a:t>
            </a:r>
            <a:endParaRPr lang="tr-TR" b="1" dirty="0"/>
          </a:p>
        </p:txBody>
      </p:sp>
    </p:spTree>
    <p:extLst>
      <p:ext uri="{BB962C8B-B14F-4D97-AF65-F5344CB8AC3E}">
        <p14:creationId xmlns:p14="http://schemas.microsoft.com/office/powerpoint/2010/main" val="53127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47205"/>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838200" y="1572768"/>
            <a:ext cx="5782056" cy="1328928"/>
          </a:xfrm>
        </p:spPr>
        <p:txBody>
          <a:bodyPr>
            <a:normAutofit/>
          </a:bodyPr>
          <a:lstStyle/>
          <a:p>
            <a:pPr marL="0" indent="0">
              <a:buNone/>
            </a:pPr>
            <a:r>
              <a:rPr lang="tr-TR" b="1" dirty="0" err="1" smtClean="0"/>
              <a:t>Fertilitede</a:t>
            </a:r>
            <a:r>
              <a:rPr lang="tr-TR" b="1" dirty="0" smtClean="0"/>
              <a:t> azalma</a:t>
            </a:r>
          </a:p>
          <a:p>
            <a:pPr>
              <a:buFont typeface="Wingdings" panose="05000000000000000000" pitchFamily="2" charset="2"/>
              <a:buChar char="Ø"/>
            </a:pPr>
            <a:r>
              <a:rPr lang="tr-TR" dirty="0" smtClean="0"/>
              <a:t>İçilen sigara sayısı ile doğru orantılı</a:t>
            </a:r>
          </a:p>
          <a:p>
            <a:pPr marL="0" indent="0">
              <a:buNone/>
            </a:pPr>
            <a:endParaRPr lang="tr-TR" dirty="0" smtClean="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69108"/>
            <a:ext cx="5045484" cy="3448812"/>
          </a:xfrm>
          <a:prstGeom prst="rect">
            <a:avLst/>
          </a:prstGeom>
        </p:spPr>
      </p:pic>
      <p:sp>
        <p:nvSpPr>
          <p:cNvPr id="5" name="Metin kutusu 4"/>
          <p:cNvSpPr txBox="1"/>
          <p:nvPr/>
        </p:nvSpPr>
        <p:spPr>
          <a:xfrm>
            <a:off x="6083808" y="2609088"/>
            <a:ext cx="5937504" cy="3816429"/>
          </a:xfrm>
          <a:prstGeom prst="rect">
            <a:avLst/>
          </a:prstGeom>
          <a:noFill/>
        </p:spPr>
        <p:txBody>
          <a:bodyPr wrap="square" rtlCol="0">
            <a:spAutoFit/>
          </a:bodyPr>
          <a:lstStyle/>
          <a:p>
            <a:r>
              <a:rPr lang="tr-TR" sz="2800" b="1" dirty="0"/>
              <a:t>Gebelikte sigara içme</a:t>
            </a:r>
          </a:p>
          <a:p>
            <a:pPr>
              <a:buFont typeface="Wingdings" panose="05000000000000000000" pitchFamily="2" charset="2"/>
              <a:buChar char="Ø"/>
            </a:pPr>
            <a:r>
              <a:rPr lang="tr-TR" sz="2800" dirty="0" err="1"/>
              <a:t>Konjenital</a:t>
            </a:r>
            <a:r>
              <a:rPr lang="tr-TR" sz="2800" dirty="0"/>
              <a:t> anomali</a:t>
            </a:r>
          </a:p>
          <a:p>
            <a:pPr>
              <a:buFont typeface="Wingdings" panose="05000000000000000000" pitchFamily="2" charset="2"/>
              <a:buChar char="Ø"/>
            </a:pPr>
            <a:r>
              <a:rPr lang="tr-TR" sz="2800" dirty="0" err="1"/>
              <a:t>Mental</a:t>
            </a:r>
            <a:r>
              <a:rPr lang="tr-TR" sz="2800" dirty="0"/>
              <a:t> </a:t>
            </a:r>
            <a:r>
              <a:rPr lang="tr-TR" sz="2800" dirty="0" err="1"/>
              <a:t>retardasyon</a:t>
            </a:r>
            <a:endParaRPr lang="tr-TR" sz="2800" dirty="0"/>
          </a:p>
          <a:p>
            <a:pPr>
              <a:buFont typeface="Wingdings" panose="05000000000000000000" pitchFamily="2" charset="2"/>
              <a:buChar char="Ø"/>
            </a:pPr>
            <a:r>
              <a:rPr lang="tr-TR" sz="2800" dirty="0"/>
              <a:t>DEHB</a:t>
            </a:r>
          </a:p>
          <a:p>
            <a:pPr>
              <a:buFont typeface="Wingdings" panose="05000000000000000000" pitchFamily="2" charset="2"/>
              <a:buChar char="Ø"/>
            </a:pPr>
            <a:r>
              <a:rPr lang="tr-TR" sz="2800" dirty="0" err="1"/>
              <a:t>Spontan</a:t>
            </a:r>
            <a:r>
              <a:rPr lang="tr-TR" sz="2800" dirty="0"/>
              <a:t> düşük</a:t>
            </a:r>
          </a:p>
          <a:p>
            <a:pPr>
              <a:buFont typeface="Wingdings" panose="05000000000000000000" pitchFamily="2" charset="2"/>
              <a:buChar char="Ø"/>
            </a:pPr>
            <a:r>
              <a:rPr lang="tr-TR" sz="2800" dirty="0"/>
              <a:t>Plasenta </a:t>
            </a:r>
            <a:r>
              <a:rPr lang="tr-TR" sz="2800" dirty="0" err="1"/>
              <a:t>previa</a:t>
            </a:r>
            <a:endParaRPr lang="tr-TR" sz="2800" dirty="0"/>
          </a:p>
          <a:p>
            <a:pPr>
              <a:buFont typeface="Wingdings" panose="05000000000000000000" pitchFamily="2" charset="2"/>
              <a:buChar char="Ø"/>
            </a:pPr>
            <a:r>
              <a:rPr lang="tr-TR" sz="2800" dirty="0"/>
              <a:t>Erken </a:t>
            </a:r>
            <a:r>
              <a:rPr lang="tr-TR" sz="2800" dirty="0" err="1"/>
              <a:t>membran</a:t>
            </a:r>
            <a:r>
              <a:rPr lang="tr-TR" sz="2800" dirty="0"/>
              <a:t> </a:t>
            </a:r>
            <a:r>
              <a:rPr lang="tr-TR" sz="2800" dirty="0" err="1"/>
              <a:t>rüptürü</a:t>
            </a:r>
            <a:endParaRPr lang="tr-TR" sz="2800" dirty="0"/>
          </a:p>
          <a:p>
            <a:pPr>
              <a:buFont typeface="Wingdings" panose="05000000000000000000" pitchFamily="2" charset="2"/>
              <a:buChar char="Ø"/>
            </a:pPr>
            <a:r>
              <a:rPr lang="tr-TR" sz="2800" dirty="0"/>
              <a:t>Düşük doğum ağırlıklı bebek</a:t>
            </a:r>
          </a:p>
          <a:p>
            <a:endParaRPr lang="tr-TR" dirty="0"/>
          </a:p>
        </p:txBody>
      </p:sp>
    </p:spTree>
    <p:extLst>
      <p:ext uri="{BB962C8B-B14F-4D97-AF65-F5344CB8AC3E}">
        <p14:creationId xmlns:p14="http://schemas.microsoft.com/office/powerpoint/2010/main" val="253165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pic>
        <p:nvPicPr>
          <p:cNvPr id="4" name="Resim 3"/>
          <p:cNvPicPr>
            <a:picLocks noChangeAspect="1"/>
          </p:cNvPicPr>
          <p:nvPr/>
        </p:nvPicPr>
        <p:blipFill rotWithShape="1">
          <a:blip r:embed="rId3"/>
          <a:srcRect l="19922" t="28863" r="43682" b="31447"/>
          <a:stretch/>
        </p:blipFill>
        <p:spPr>
          <a:xfrm>
            <a:off x="116886" y="1563156"/>
            <a:ext cx="6172087" cy="3786072"/>
          </a:xfrm>
          <a:prstGeom prst="rect">
            <a:avLst/>
          </a:prstGeom>
        </p:spPr>
      </p:pic>
      <p:pic>
        <p:nvPicPr>
          <p:cNvPr id="5" name="Resim 4"/>
          <p:cNvPicPr>
            <a:picLocks noChangeAspect="1"/>
          </p:cNvPicPr>
          <p:nvPr/>
        </p:nvPicPr>
        <p:blipFill rotWithShape="1">
          <a:blip r:embed="rId4"/>
          <a:srcRect l="20621" t="41886" r="45310" b="15529"/>
          <a:stretch/>
        </p:blipFill>
        <p:spPr>
          <a:xfrm>
            <a:off x="6488625" y="1451252"/>
            <a:ext cx="5703375" cy="4009881"/>
          </a:xfrm>
          <a:prstGeom prst="rect">
            <a:avLst/>
          </a:prstGeom>
        </p:spPr>
      </p:pic>
      <p:sp>
        <p:nvSpPr>
          <p:cNvPr id="7" name="Altbilgi Yer Tutucusu 5"/>
          <p:cNvSpPr>
            <a:spLocks noGrp="1"/>
          </p:cNvSpPr>
          <p:nvPr>
            <p:ph type="ftr" sz="quarter" idx="11"/>
          </p:nvPr>
        </p:nvSpPr>
        <p:spPr>
          <a:xfrm>
            <a:off x="4038600" y="6356350"/>
            <a:ext cx="4114800" cy="365125"/>
          </a:xfrm>
        </p:spPr>
        <p:txBody>
          <a:bodyPr/>
          <a:lstStyle/>
          <a:p>
            <a:r>
              <a:rPr lang="tr-TR" dirty="0" smtClean="0"/>
              <a:t>Tütün Bağımlılığı İle Mücadele El Kitabı (Hekimler İçin), Temel Sağlık Hizmetleri Genel Müdürlüğü, 2010</a:t>
            </a:r>
            <a:endParaRPr lang="tr-TR" dirty="0"/>
          </a:p>
        </p:txBody>
      </p:sp>
    </p:spTree>
    <p:extLst>
      <p:ext uri="{BB962C8B-B14F-4D97-AF65-F5344CB8AC3E}">
        <p14:creationId xmlns:p14="http://schemas.microsoft.com/office/powerpoint/2010/main" val="396709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6072" y="244544"/>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482321" y="1276140"/>
            <a:ext cx="11786716" cy="5481376"/>
          </a:xfrm>
        </p:spPr>
        <p:txBody>
          <a:bodyPr>
            <a:normAutofit fontScale="77500" lnSpcReduction="20000"/>
          </a:bodyPr>
          <a:lstStyle/>
          <a:p>
            <a:pPr marL="0" indent="0">
              <a:lnSpc>
                <a:spcPct val="160000"/>
              </a:lnSpc>
              <a:buNone/>
            </a:pPr>
            <a:r>
              <a:rPr lang="tr-TR" b="1" dirty="0" smtClean="0"/>
              <a:t>Dünyada </a:t>
            </a:r>
          </a:p>
          <a:p>
            <a:pPr>
              <a:lnSpc>
                <a:spcPct val="160000"/>
              </a:lnSpc>
            </a:pPr>
            <a:r>
              <a:rPr lang="tr-TR" dirty="0" smtClean="0"/>
              <a:t>İlk kez 1964 </a:t>
            </a:r>
            <a:r>
              <a:rPr lang="tr-TR" dirty="0"/>
              <a:t>yılında </a:t>
            </a:r>
            <a:r>
              <a:rPr lang="tr-TR" dirty="0" smtClean="0"/>
              <a:t>Amerikan </a:t>
            </a:r>
            <a:r>
              <a:rPr lang="tr-TR" dirty="0" err="1" smtClean="0"/>
              <a:t>Surgeon</a:t>
            </a:r>
            <a:r>
              <a:rPr lang="tr-TR" dirty="0" smtClean="0"/>
              <a:t> </a:t>
            </a:r>
            <a:r>
              <a:rPr lang="tr-TR" dirty="0"/>
              <a:t>General Raporu’nda sigara </a:t>
            </a:r>
            <a:r>
              <a:rPr lang="tr-TR" dirty="0" smtClean="0"/>
              <a:t>kullanımı sağlık </a:t>
            </a:r>
            <a:r>
              <a:rPr lang="tr-TR" dirty="0"/>
              <a:t>için zararlı olduğu </a:t>
            </a:r>
            <a:r>
              <a:rPr lang="tr-TR" dirty="0" smtClean="0"/>
              <a:t>ifadesi</a:t>
            </a:r>
          </a:p>
          <a:p>
            <a:pPr>
              <a:lnSpc>
                <a:spcPct val="160000"/>
              </a:lnSpc>
            </a:pPr>
            <a:r>
              <a:rPr lang="tr-TR" dirty="0" smtClean="0"/>
              <a:t>DSÖ </a:t>
            </a:r>
            <a:r>
              <a:rPr lang="tr-TR" dirty="0"/>
              <a:t>ilk kez 1970 yılında </a:t>
            </a:r>
            <a:r>
              <a:rPr lang="tr-TR" dirty="0" smtClean="0"/>
              <a:t>tütünün sağlık </a:t>
            </a:r>
            <a:r>
              <a:rPr lang="tr-TR" dirty="0"/>
              <a:t>için zararlı </a:t>
            </a:r>
            <a:r>
              <a:rPr lang="tr-TR" dirty="0" smtClean="0"/>
              <a:t>olduğu</a:t>
            </a:r>
          </a:p>
          <a:p>
            <a:pPr>
              <a:lnSpc>
                <a:spcPct val="160000"/>
              </a:lnSpc>
              <a:buFont typeface="Wingdings" panose="05000000000000000000" pitchFamily="2" charset="2"/>
              <a:buChar char="à"/>
            </a:pPr>
            <a:r>
              <a:rPr lang="tr-TR" dirty="0" smtClean="0"/>
              <a:t>1980 yılında </a:t>
            </a:r>
            <a:r>
              <a:rPr lang="tr-TR" dirty="0"/>
              <a:t>“Sigara ya da Sağlık; Sağlığı Seçin” </a:t>
            </a:r>
            <a:r>
              <a:rPr lang="tr-TR" dirty="0" smtClean="0"/>
              <a:t>sloganı</a:t>
            </a:r>
          </a:p>
          <a:p>
            <a:pPr marL="0" indent="0">
              <a:lnSpc>
                <a:spcPct val="160000"/>
              </a:lnSpc>
              <a:buNone/>
            </a:pPr>
            <a:r>
              <a:rPr lang="tr-TR" dirty="0" smtClean="0">
                <a:sym typeface="Wingdings" panose="05000000000000000000" pitchFamily="2" charset="2"/>
              </a:rPr>
              <a:t></a:t>
            </a:r>
            <a:r>
              <a:rPr lang="tr-TR" dirty="0" smtClean="0"/>
              <a:t>2003 yılındaki </a:t>
            </a:r>
            <a:r>
              <a:rPr lang="tr-TR" dirty="0"/>
              <a:t>Genel Kurulunda Tütün Kontrolü </a:t>
            </a:r>
            <a:r>
              <a:rPr lang="tr-TR" dirty="0" smtClean="0"/>
              <a:t>Çerçeve Sözleşmesi’ni </a:t>
            </a:r>
            <a:r>
              <a:rPr lang="tr-TR" dirty="0"/>
              <a:t>(FCTC; Framework </a:t>
            </a:r>
            <a:r>
              <a:rPr lang="tr-TR" dirty="0" err="1"/>
              <a:t>Convention</a:t>
            </a:r>
            <a:r>
              <a:rPr lang="tr-TR" dirty="0"/>
              <a:t> </a:t>
            </a:r>
            <a:r>
              <a:rPr lang="tr-TR" dirty="0" smtClean="0"/>
              <a:t>on </a:t>
            </a:r>
            <a:r>
              <a:rPr lang="tr-TR" dirty="0" err="1" smtClean="0"/>
              <a:t>Tobacco</a:t>
            </a:r>
            <a:r>
              <a:rPr lang="tr-TR" dirty="0" smtClean="0"/>
              <a:t> </a:t>
            </a:r>
            <a:r>
              <a:rPr lang="tr-TR" dirty="0"/>
              <a:t>Control</a:t>
            </a:r>
            <a:r>
              <a:rPr lang="tr-TR" dirty="0" smtClean="0"/>
              <a:t>)</a:t>
            </a:r>
          </a:p>
          <a:p>
            <a:pPr marL="0" indent="0">
              <a:lnSpc>
                <a:spcPct val="160000"/>
              </a:lnSpc>
              <a:buNone/>
            </a:pPr>
            <a:r>
              <a:rPr lang="tr-TR" dirty="0" smtClean="0">
                <a:sym typeface="Wingdings" panose="05000000000000000000" pitchFamily="2" charset="2"/>
              </a:rPr>
              <a:t>2008 </a:t>
            </a:r>
            <a:r>
              <a:rPr lang="tr-TR" dirty="0" smtClean="0">
                <a:sym typeface="Wingdings" panose="05000000000000000000" pitchFamily="2" charset="2"/>
              </a:rPr>
              <a:t>yılında </a:t>
            </a:r>
            <a:r>
              <a:rPr lang="tr-TR" dirty="0" smtClean="0"/>
              <a:t>Sözleşmede </a:t>
            </a:r>
            <a:r>
              <a:rPr lang="tr-TR" dirty="0"/>
              <a:t>yer alan </a:t>
            </a:r>
            <a:r>
              <a:rPr lang="tr-TR" dirty="0" smtClean="0"/>
              <a:t>konuların etkili </a:t>
            </a:r>
            <a:r>
              <a:rPr lang="tr-TR" dirty="0"/>
              <a:t>şekilde uygulanmasına olanak sağlamak </a:t>
            </a:r>
            <a:r>
              <a:rPr lang="tr-TR" dirty="0" smtClean="0"/>
              <a:t>üzere tütün </a:t>
            </a:r>
            <a:r>
              <a:rPr lang="tr-TR" dirty="0"/>
              <a:t>kontrolü </a:t>
            </a:r>
            <a:r>
              <a:rPr lang="tr-TR" dirty="0" smtClean="0"/>
              <a:t>konusunda </a:t>
            </a:r>
            <a:r>
              <a:rPr lang="tr-TR" dirty="0"/>
              <a:t>etkili olduğu </a:t>
            </a:r>
            <a:r>
              <a:rPr lang="tr-TR" dirty="0" smtClean="0"/>
              <a:t>kanıtlanmış olan </a:t>
            </a:r>
            <a:r>
              <a:rPr lang="tr-TR" dirty="0"/>
              <a:t>6 uygulamayı içeren bir politika </a:t>
            </a:r>
            <a:r>
              <a:rPr lang="tr-TR" dirty="0" smtClean="0"/>
              <a:t>paketi(MPOWER/ </a:t>
            </a:r>
            <a:r>
              <a:rPr lang="tr-TR" dirty="0"/>
              <a:t>KUVVET)</a:t>
            </a:r>
          </a:p>
        </p:txBody>
      </p:sp>
      <p:sp>
        <p:nvSpPr>
          <p:cNvPr id="4" name="Altbilgi Yer Tutucusu 5"/>
          <p:cNvSpPr>
            <a:spLocks noGrp="1"/>
          </p:cNvSpPr>
          <p:nvPr>
            <p:ph type="ftr" sz="quarter" idx="11"/>
          </p:nvPr>
        </p:nvSpPr>
        <p:spPr>
          <a:xfrm>
            <a:off x="4038600" y="6356350"/>
            <a:ext cx="4114800" cy="365125"/>
          </a:xfrm>
        </p:spPr>
        <p:txBody>
          <a:bodyPr/>
          <a:lstStyle/>
          <a:p>
            <a:r>
              <a:rPr lang="tr-TR" dirty="0" smtClean="0"/>
              <a:t>Tütün Bağımlılığı İle Mücadele El Kitabı (Hekimler İçin), Temel Sağlık Hizmetleri Genel Müdürlüğü, 2010</a:t>
            </a:r>
            <a:endParaRPr lang="tr-TR" dirty="0"/>
          </a:p>
        </p:txBody>
      </p:sp>
    </p:spTree>
    <p:extLst>
      <p:ext uri="{BB962C8B-B14F-4D97-AF65-F5344CB8AC3E}">
        <p14:creationId xmlns:p14="http://schemas.microsoft.com/office/powerpoint/2010/main" val="2376993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pic>
        <p:nvPicPr>
          <p:cNvPr id="4" name="Resim 3"/>
          <p:cNvPicPr>
            <a:picLocks noChangeAspect="1"/>
          </p:cNvPicPr>
          <p:nvPr/>
        </p:nvPicPr>
        <p:blipFill rotWithShape="1">
          <a:blip r:embed="rId2"/>
          <a:srcRect l="18668" t="30245" r="45201" b="11413"/>
          <a:stretch/>
        </p:blipFill>
        <p:spPr>
          <a:xfrm>
            <a:off x="5008099" y="693337"/>
            <a:ext cx="6607796" cy="6001606"/>
          </a:xfrm>
          <a:prstGeom prst="rect">
            <a:avLst/>
          </a:prstGeom>
        </p:spPr>
      </p:pic>
      <p:pic>
        <p:nvPicPr>
          <p:cNvPr id="5" name="Resim 4"/>
          <p:cNvPicPr>
            <a:picLocks noChangeAspect="1"/>
          </p:cNvPicPr>
          <p:nvPr/>
        </p:nvPicPr>
        <p:blipFill rotWithShape="1">
          <a:blip r:embed="rId3"/>
          <a:srcRect l="41202" t="25349" r="23333" b="16563"/>
          <a:stretch/>
        </p:blipFill>
        <p:spPr>
          <a:xfrm>
            <a:off x="418728" y="1646363"/>
            <a:ext cx="4445352" cy="4095554"/>
          </a:xfrm>
          <a:prstGeom prst="rect">
            <a:avLst/>
          </a:prstGeom>
        </p:spPr>
      </p:pic>
    </p:spTree>
    <p:extLst>
      <p:ext uri="{BB962C8B-B14F-4D97-AF65-F5344CB8AC3E}">
        <p14:creationId xmlns:p14="http://schemas.microsoft.com/office/powerpoint/2010/main" val="355318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158497" y="1450848"/>
            <a:ext cx="11685200" cy="5356383"/>
          </a:xfrm>
        </p:spPr>
        <p:txBody>
          <a:bodyPr/>
          <a:lstStyle/>
          <a:p>
            <a:pPr>
              <a:buFont typeface="Wingdings" panose="05000000000000000000" pitchFamily="2" charset="2"/>
              <a:buChar char="Ø"/>
            </a:pPr>
            <a:r>
              <a:rPr lang="tr-TR" dirty="0" smtClean="0"/>
              <a:t>Tütün kontrolü uygulamaları neticesinde Dünya</a:t>
            </a:r>
          </a:p>
          <a:p>
            <a:pPr marL="0" indent="0">
              <a:buNone/>
            </a:pPr>
            <a:endParaRPr lang="tr-TR" dirty="0"/>
          </a:p>
        </p:txBody>
      </p:sp>
      <p:pic>
        <p:nvPicPr>
          <p:cNvPr id="4" name="Resim 3"/>
          <p:cNvPicPr>
            <a:picLocks noChangeAspect="1"/>
          </p:cNvPicPr>
          <p:nvPr/>
        </p:nvPicPr>
        <p:blipFill rotWithShape="1">
          <a:blip r:embed="rId3"/>
          <a:srcRect l="39417" t="34666" r="22208" b="23778"/>
          <a:stretch/>
        </p:blipFill>
        <p:spPr>
          <a:xfrm>
            <a:off x="325109" y="2422206"/>
            <a:ext cx="5791120" cy="3527489"/>
          </a:xfrm>
          <a:prstGeom prst="rect">
            <a:avLst/>
          </a:prstGeom>
        </p:spPr>
      </p:pic>
      <p:pic>
        <p:nvPicPr>
          <p:cNvPr id="5" name="Picture 2"/>
          <p:cNvPicPr>
            <a:picLocks noChangeAspect="1"/>
          </p:cNvPicPr>
          <p:nvPr/>
        </p:nvPicPr>
        <p:blipFill>
          <a:blip r:embed="rId4"/>
          <a:stretch>
            <a:fillRect/>
          </a:stretch>
        </p:blipFill>
        <p:spPr>
          <a:xfrm>
            <a:off x="6303681" y="1895204"/>
            <a:ext cx="5602500" cy="4707510"/>
          </a:xfrm>
          <a:prstGeom prst="rect">
            <a:avLst/>
          </a:prstGeom>
        </p:spPr>
      </p:pic>
      <p:sp>
        <p:nvSpPr>
          <p:cNvPr id="6" name="Altbilgi Yer Tutucusu 5"/>
          <p:cNvSpPr>
            <a:spLocks noGrp="1"/>
          </p:cNvSpPr>
          <p:nvPr>
            <p:ph type="ftr" sz="quarter" idx="11"/>
          </p:nvPr>
        </p:nvSpPr>
        <p:spPr>
          <a:xfrm>
            <a:off x="1335593" y="6013337"/>
            <a:ext cx="4114800" cy="365125"/>
          </a:xfrm>
        </p:spPr>
        <p:txBody>
          <a:bodyPr/>
          <a:lstStyle/>
          <a:p>
            <a:r>
              <a:rPr lang="en-US" dirty="0" smtClean="0"/>
              <a:t>WHO Global Report On Trends In Prevalence Of Tobacco Use 2000-2025, World Health Organization, 2019</a:t>
            </a:r>
            <a:endParaRPr lang="tr-TR" dirty="0"/>
          </a:p>
        </p:txBody>
      </p:sp>
    </p:spTree>
    <p:extLst>
      <p:ext uri="{BB962C8B-B14F-4D97-AF65-F5344CB8AC3E}">
        <p14:creationId xmlns:p14="http://schemas.microsoft.com/office/powerpoint/2010/main" val="48649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Amaç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Sigara kullanan hastalara yaklaşım ve sigara bırakma tedavisi hakkında bilgi vermek</a:t>
            </a:r>
            <a:endParaRPr lang="tr-TR" dirty="0"/>
          </a:p>
        </p:txBody>
      </p:sp>
    </p:spTree>
    <p:extLst>
      <p:ext uri="{BB962C8B-B14F-4D97-AF65-F5344CB8AC3E}">
        <p14:creationId xmlns:p14="http://schemas.microsoft.com/office/powerpoint/2010/main" val="1115952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0879" y="168144"/>
            <a:ext cx="10515600" cy="1325563"/>
          </a:xfrm>
        </p:spPr>
        <p:txBody>
          <a:bodyPr/>
          <a:lstStyle/>
          <a:p>
            <a:r>
              <a:rPr lang="tr-TR" dirty="0" smtClean="0"/>
              <a:t>Giriş </a:t>
            </a:r>
            <a:endParaRPr lang="tr-TR" dirty="0"/>
          </a:p>
        </p:txBody>
      </p:sp>
      <p:sp>
        <p:nvSpPr>
          <p:cNvPr id="3" name="İçerik Yer Tutucusu 2"/>
          <p:cNvSpPr>
            <a:spLocks noGrp="1"/>
          </p:cNvSpPr>
          <p:nvPr>
            <p:ph idx="1"/>
          </p:nvPr>
        </p:nvSpPr>
        <p:spPr>
          <a:xfrm>
            <a:off x="710879" y="1377544"/>
            <a:ext cx="10515600" cy="4351338"/>
          </a:xfrm>
        </p:spPr>
        <p:txBody>
          <a:bodyPr/>
          <a:lstStyle/>
          <a:p>
            <a:pPr marL="0" indent="0">
              <a:buNone/>
            </a:pPr>
            <a:r>
              <a:rPr lang="tr-TR" b="1" dirty="0" smtClean="0"/>
              <a:t>Türkiye’de </a:t>
            </a:r>
          </a:p>
          <a:p>
            <a:pPr marL="0" indent="0">
              <a:buNone/>
            </a:pPr>
            <a:r>
              <a:rPr lang="tr-TR" dirty="0" smtClean="0"/>
              <a:t>1996 </a:t>
            </a:r>
            <a:r>
              <a:rPr lang="tr-TR" dirty="0" smtClean="0">
                <a:sym typeface="Wingdings" panose="05000000000000000000" pitchFamily="2" charset="2"/>
              </a:rPr>
              <a:t> 4207 sayılı </a:t>
            </a:r>
            <a:r>
              <a:rPr lang="tr-TR" dirty="0" smtClean="0"/>
              <a:t>Tütün </a:t>
            </a:r>
            <a:r>
              <a:rPr lang="tr-TR" dirty="0"/>
              <a:t>Mamullerinin </a:t>
            </a:r>
            <a:r>
              <a:rPr lang="tr-TR" dirty="0" smtClean="0"/>
              <a:t>Zararlarının Önlenmesine Dair Kanun</a:t>
            </a:r>
          </a:p>
          <a:p>
            <a:pPr marL="0" indent="0">
              <a:buNone/>
            </a:pPr>
            <a:r>
              <a:rPr lang="tr-TR" dirty="0" smtClean="0"/>
              <a:t>2008</a:t>
            </a:r>
            <a:r>
              <a:rPr lang="tr-TR" dirty="0" smtClean="0">
                <a:sym typeface="Wingdings" panose="05000000000000000000" pitchFamily="2" charset="2"/>
              </a:rPr>
              <a:t> </a:t>
            </a:r>
            <a:r>
              <a:rPr lang="tr-TR" dirty="0" smtClean="0"/>
              <a:t>Tütün </a:t>
            </a:r>
            <a:r>
              <a:rPr lang="tr-TR" dirty="0"/>
              <a:t>Ürünlerinin Zararlarının </a:t>
            </a:r>
            <a:endParaRPr lang="tr-TR" dirty="0" smtClean="0"/>
          </a:p>
          <a:p>
            <a:pPr marL="0" indent="0">
              <a:buNone/>
            </a:pPr>
            <a:r>
              <a:rPr lang="tr-TR" dirty="0" smtClean="0"/>
              <a:t>Önlenmesi ve Kontrolü </a:t>
            </a:r>
            <a:r>
              <a:rPr lang="tr-TR" dirty="0"/>
              <a:t>Hakkında </a:t>
            </a:r>
            <a:r>
              <a:rPr lang="tr-TR" dirty="0" smtClean="0"/>
              <a:t>Kanun</a:t>
            </a:r>
          </a:p>
          <a:p>
            <a:pPr marL="0" indent="0">
              <a:buNone/>
            </a:pPr>
            <a:r>
              <a:rPr lang="tr-TR" dirty="0" smtClean="0"/>
              <a:t>2009</a:t>
            </a:r>
            <a:r>
              <a:rPr lang="tr-TR" dirty="0" smtClean="0">
                <a:sym typeface="Wingdings" panose="05000000000000000000" pitchFamily="2" charset="2"/>
              </a:rPr>
              <a:t> </a:t>
            </a:r>
            <a:r>
              <a:rPr lang="tr-TR" dirty="0">
                <a:sym typeface="Wingdings" panose="05000000000000000000" pitchFamily="2" charset="2"/>
              </a:rPr>
              <a:t>T</a:t>
            </a:r>
            <a:r>
              <a:rPr lang="tr-TR" dirty="0" smtClean="0"/>
              <a:t>am </a:t>
            </a:r>
            <a:r>
              <a:rPr lang="tr-TR" dirty="0"/>
              <a:t>sigara </a:t>
            </a:r>
            <a:r>
              <a:rPr lang="tr-TR" dirty="0" smtClean="0"/>
              <a:t>dumansız ülke</a:t>
            </a:r>
          </a:p>
          <a:p>
            <a:pPr marL="0" indent="0">
              <a:buNone/>
            </a:pPr>
            <a:endParaRPr lang="tr-TR" dirty="0"/>
          </a:p>
        </p:txBody>
      </p:sp>
      <p:sp>
        <p:nvSpPr>
          <p:cNvPr id="4" name="Yuvarlatılmış Dikdörtgen 3"/>
          <p:cNvSpPr/>
          <p:nvPr/>
        </p:nvSpPr>
        <p:spPr>
          <a:xfrm>
            <a:off x="874165" y="4404214"/>
            <a:ext cx="4612193" cy="19091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Tütün (sigara) kullanım </a:t>
            </a:r>
            <a:r>
              <a:rPr lang="tr-TR" dirty="0" smtClean="0">
                <a:solidFill>
                  <a:schemeClr val="tx1"/>
                </a:solidFill>
              </a:rPr>
              <a:t>sıklığında azalma</a:t>
            </a:r>
            <a:endParaRPr lang="tr-TR" dirty="0">
              <a:solidFill>
                <a:schemeClr val="tx1"/>
              </a:solidFill>
            </a:endParaRPr>
          </a:p>
          <a:p>
            <a:r>
              <a:rPr lang="tr-TR" dirty="0">
                <a:solidFill>
                  <a:schemeClr val="tx1"/>
                </a:solidFill>
              </a:rPr>
              <a:t>• Sigara dumanından pasif </a:t>
            </a:r>
            <a:r>
              <a:rPr lang="tr-TR" dirty="0" err="1">
                <a:solidFill>
                  <a:schemeClr val="tx1"/>
                </a:solidFill>
              </a:rPr>
              <a:t>etkilenim</a:t>
            </a:r>
            <a:r>
              <a:rPr lang="tr-TR" dirty="0">
                <a:solidFill>
                  <a:schemeClr val="tx1"/>
                </a:solidFill>
              </a:rPr>
              <a:t> </a:t>
            </a:r>
            <a:r>
              <a:rPr lang="tr-TR" dirty="0" smtClean="0">
                <a:solidFill>
                  <a:schemeClr val="tx1"/>
                </a:solidFill>
              </a:rPr>
              <a:t>de azalma</a:t>
            </a:r>
          </a:p>
          <a:p>
            <a:r>
              <a:rPr lang="tr-TR" dirty="0" smtClean="0">
                <a:solidFill>
                  <a:schemeClr val="tx1"/>
                </a:solidFill>
              </a:rPr>
              <a:t>• </a:t>
            </a:r>
            <a:r>
              <a:rPr lang="tr-TR" dirty="0">
                <a:solidFill>
                  <a:schemeClr val="tx1"/>
                </a:solidFill>
              </a:rPr>
              <a:t>Tütün kullanımına bağlı sağlık </a:t>
            </a:r>
            <a:r>
              <a:rPr lang="tr-TR" dirty="0" smtClean="0">
                <a:solidFill>
                  <a:schemeClr val="tx1"/>
                </a:solidFill>
              </a:rPr>
              <a:t>sorunlarında azalma</a:t>
            </a:r>
            <a:endParaRPr lang="tr-TR" dirty="0">
              <a:solidFill>
                <a:schemeClr val="tx1"/>
              </a:solidFill>
            </a:endParaRPr>
          </a:p>
          <a:p>
            <a:r>
              <a:rPr lang="tr-TR" dirty="0">
                <a:solidFill>
                  <a:schemeClr val="tx1"/>
                </a:solidFill>
              </a:rPr>
              <a:t>• Toplumun tütün yasasına desteği </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835" y="3188542"/>
            <a:ext cx="4579768" cy="2540340"/>
          </a:xfrm>
          <a:prstGeom prst="rect">
            <a:avLst/>
          </a:prstGeom>
        </p:spPr>
      </p:pic>
      <p:sp>
        <p:nvSpPr>
          <p:cNvPr id="6" name="Altbilgi Yer Tutucusu 5"/>
          <p:cNvSpPr>
            <a:spLocks noGrp="1"/>
          </p:cNvSpPr>
          <p:nvPr>
            <p:ph type="ftr" sz="quarter" idx="11"/>
          </p:nvPr>
        </p:nvSpPr>
        <p:spPr>
          <a:xfrm>
            <a:off x="4048648" y="6416640"/>
            <a:ext cx="4114800" cy="365125"/>
          </a:xfrm>
        </p:spPr>
        <p:txBody>
          <a:bodyPr/>
          <a:lstStyle/>
          <a:p>
            <a:r>
              <a:rPr lang="tr-TR" dirty="0" smtClean="0"/>
              <a:t>Tütün Bağımlılığı İle Mücadele El Kitabı (Hekimler İçin), Temel Sağlık Hizmetleri Genel Müdürlüğü, 2010</a:t>
            </a:r>
            <a:endParaRPr lang="tr-TR" dirty="0"/>
          </a:p>
        </p:txBody>
      </p:sp>
    </p:spTree>
    <p:extLst>
      <p:ext uri="{BB962C8B-B14F-4D97-AF65-F5344CB8AC3E}">
        <p14:creationId xmlns:p14="http://schemas.microsoft.com/office/powerpoint/2010/main" val="416021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a:t>2018 yılı itibariyle </a:t>
            </a:r>
            <a:r>
              <a:rPr lang="tr-TR" dirty="0" smtClean="0"/>
              <a:t>476 sigara bırakma polikliniği, 766 hekim</a:t>
            </a:r>
          </a:p>
          <a:p>
            <a:pPr marL="0" indent="0">
              <a:buNone/>
            </a:pPr>
            <a:r>
              <a:rPr lang="tr-TR" dirty="0" smtClean="0"/>
              <a:t>386</a:t>
            </a:r>
            <a:r>
              <a:rPr lang="tr-TR" dirty="0" smtClean="0">
                <a:sym typeface="Wingdings" panose="05000000000000000000" pitchFamily="2" charset="2"/>
              </a:rPr>
              <a:t></a:t>
            </a:r>
            <a:r>
              <a:rPr lang="tr-TR" dirty="0" smtClean="0"/>
              <a:t> </a:t>
            </a:r>
            <a:r>
              <a:rPr lang="tr-TR" dirty="0"/>
              <a:t>Sağlık </a:t>
            </a:r>
            <a:r>
              <a:rPr lang="tr-TR" dirty="0" smtClean="0"/>
              <a:t>Bakanlığı</a:t>
            </a:r>
          </a:p>
          <a:p>
            <a:pPr marL="0" indent="0">
              <a:buNone/>
            </a:pPr>
            <a:r>
              <a:rPr lang="tr-TR" dirty="0" smtClean="0"/>
              <a:t>90  </a:t>
            </a:r>
            <a:r>
              <a:rPr lang="tr-TR" dirty="0" smtClean="0">
                <a:sym typeface="Wingdings" panose="05000000000000000000" pitchFamily="2" charset="2"/>
              </a:rPr>
              <a:t></a:t>
            </a:r>
            <a:r>
              <a:rPr lang="tr-TR" dirty="0" smtClean="0"/>
              <a:t>üniversiteler bünyesinde</a:t>
            </a:r>
            <a:endParaRPr lang="tr-TR" dirty="0"/>
          </a:p>
        </p:txBody>
      </p:sp>
      <p:pic>
        <p:nvPicPr>
          <p:cNvPr id="4" name="Resim 3"/>
          <p:cNvPicPr>
            <a:picLocks noChangeAspect="1"/>
          </p:cNvPicPr>
          <p:nvPr/>
        </p:nvPicPr>
        <p:blipFill rotWithShape="1">
          <a:blip r:embed="rId2"/>
          <a:srcRect l="20977" t="41647" r="22903" b="18353"/>
          <a:stretch/>
        </p:blipFill>
        <p:spPr>
          <a:xfrm>
            <a:off x="1512104" y="3319928"/>
            <a:ext cx="7520151" cy="3014991"/>
          </a:xfrm>
          <a:prstGeom prst="rect">
            <a:avLst/>
          </a:prstGeom>
        </p:spPr>
      </p:pic>
      <p:sp>
        <p:nvSpPr>
          <p:cNvPr id="5" name="Altbilgi Yer Tutucusu 1"/>
          <p:cNvSpPr>
            <a:spLocks noGrp="1"/>
          </p:cNvSpPr>
          <p:nvPr>
            <p:ph type="ftr" sz="quarter" idx="11"/>
          </p:nvPr>
        </p:nvSpPr>
        <p:spPr>
          <a:xfrm>
            <a:off x="3948164" y="6492875"/>
            <a:ext cx="4114800" cy="365125"/>
          </a:xfrm>
        </p:spPr>
        <p:txBody>
          <a:bodyPr/>
          <a:lstStyle/>
          <a:p>
            <a:r>
              <a:rPr lang="tr-TR" dirty="0" smtClean="0"/>
              <a:t>https://hsgm.saglik.gov.tr/tr/bagimliliklamucadele-anasayfa, E.T. :03/10/2021</a:t>
            </a:r>
            <a:endParaRPr lang="tr-TR" dirty="0"/>
          </a:p>
        </p:txBody>
      </p:sp>
    </p:spTree>
    <p:extLst>
      <p:ext uri="{BB962C8B-B14F-4D97-AF65-F5344CB8AC3E}">
        <p14:creationId xmlns:p14="http://schemas.microsoft.com/office/powerpoint/2010/main" val="2092720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Tütün kontrol uygulamalarından </a:t>
            </a:r>
          </a:p>
          <a:p>
            <a:pPr marL="0" indent="0">
              <a:buNone/>
            </a:pPr>
            <a:r>
              <a:rPr lang="tr-TR" dirty="0" smtClean="0"/>
              <a:t>sonra Türkiye</a:t>
            </a:r>
            <a:endParaRPr lang="tr-TR" dirty="0"/>
          </a:p>
        </p:txBody>
      </p:sp>
      <p:pic>
        <p:nvPicPr>
          <p:cNvPr id="4" name="Resim 3"/>
          <p:cNvPicPr>
            <a:picLocks noChangeAspect="1"/>
          </p:cNvPicPr>
          <p:nvPr/>
        </p:nvPicPr>
        <p:blipFill rotWithShape="1">
          <a:blip r:embed="rId2"/>
          <a:srcRect l="24833" t="44309" r="48040" b="23900"/>
          <a:stretch/>
        </p:blipFill>
        <p:spPr>
          <a:xfrm>
            <a:off x="7105558" y="69233"/>
            <a:ext cx="4963886" cy="3320144"/>
          </a:xfrm>
          <a:prstGeom prst="rect">
            <a:avLst/>
          </a:prstGeom>
        </p:spPr>
      </p:pic>
      <p:pic>
        <p:nvPicPr>
          <p:cNvPr id="5" name="Resim 4"/>
          <p:cNvPicPr>
            <a:picLocks noChangeAspect="1"/>
          </p:cNvPicPr>
          <p:nvPr/>
        </p:nvPicPr>
        <p:blipFill rotWithShape="1">
          <a:blip r:embed="rId3"/>
          <a:srcRect l="28333" t="30556" r="18959" b="29074"/>
          <a:stretch/>
        </p:blipFill>
        <p:spPr>
          <a:xfrm>
            <a:off x="215651" y="3118072"/>
            <a:ext cx="7779187" cy="3351508"/>
          </a:xfrm>
          <a:prstGeom prst="rect">
            <a:avLst/>
          </a:prstGeom>
        </p:spPr>
      </p:pic>
      <p:sp>
        <p:nvSpPr>
          <p:cNvPr id="6" name="Yuvarlatılmış Dikdörtgen 5"/>
          <p:cNvSpPr/>
          <p:nvPr/>
        </p:nvSpPr>
        <p:spPr>
          <a:xfrm>
            <a:off x="423606" y="5345435"/>
            <a:ext cx="7571232" cy="2316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Altbilgi Yer Tutucusu 5"/>
          <p:cNvSpPr>
            <a:spLocks noGrp="1"/>
          </p:cNvSpPr>
          <p:nvPr>
            <p:ph type="ftr" sz="quarter" idx="11"/>
          </p:nvPr>
        </p:nvSpPr>
        <p:spPr>
          <a:xfrm>
            <a:off x="7994838" y="3524314"/>
            <a:ext cx="3982798" cy="423364"/>
          </a:xfrm>
        </p:spPr>
        <p:txBody>
          <a:bodyPr/>
          <a:lstStyle/>
          <a:p>
            <a:r>
              <a:rPr lang="tr-TR" dirty="0" smtClean="0"/>
              <a:t>Tütün Bağımlılığı İle Mücadele El Kitabı (Hekimler İçin), Temel Sağlık Hizmetleri Genel Müdürlüğü, 2010</a:t>
            </a:r>
            <a:endParaRPr lang="tr-TR" dirty="0"/>
          </a:p>
        </p:txBody>
      </p:sp>
      <p:sp>
        <p:nvSpPr>
          <p:cNvPr id="9" name="Altbilgi Yer Tutucusu 5"/>
          <p:cNvSpPr txBox="1">
            <a:spLocks/>
          </p:cNvSpPr>
          <p:nvPr/>
        </p:nvSpPr>
        <p:spPr>
          <a:xfrm>
            <a:off x="1245158" y="6413164"/>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WHO Global Report On Trends In Prevalence Of Tobacco Use 2000-2025, World Health Organization, 2019</a:t>
            </a:r>
            <a:endParaRPr lang="tr-TR" dirty="0"/>
          </a:p>
        </p:txBody>
      </p:sp>
    </p:spTree>
    <p:extLst>
      <p:ext uri="{BB962C8B-B14F-4D97-AF65-F5344CB8AC3E}">
        <p14:creationId xmlns:p14="http://schemas.microsoft.com/office/powerpoint/2010/main" val="421378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pic>
        <p:nvPicPr>
          <p:cNvPr id="4" name="İçerik Yer Tutucusu 3"/>
          <p:cNvPicPr>
            <a:picLocks noChangeAspect="1"/>
          </p:cNvPicPr>
          <p:nvPr/>
        </p:nvPicPr>
        <p:blipFill rotWithShape="1">
          <a:blip r:embed="rId3" cstate="print">
            <a:extLst>
              <a:ext uri="{28A0092B-C50C-407E-A947-70E740481C1C}">
                <a14:useLocalDpi xmlns:a14="http://schemas.microsoft.com/office/drawing/2010/main" val="0"/>
              </a:ext>
            </a:extLst>
          </a:blip>
          <a:srcRect l="47263" t="8826" r="144" b="9751"/>
          <a:stretch/>
        </p:blipFill>
        <p:spPr>
          <a:xfrm>
            <a:off x="7434106" y="1027906"/>
            <a:ext cx="3919694" cy="4393215"/>
          </a:xfrm>
          <a:prstGeom prst="rect">
            <a:avLst/>
          </a:prstGeom>
        </p:spPr>
      </p:pic>
      <p:sp>
        <p:nvSpPr>
          <p:cNvPr id="6" name="Sağ Ok 5"/>
          <p:cNvSpPr/>
          <p:nvPr/>
        </p:nvSpPr>
        <p:spPr>
          <a:xfrm>
            <a:off x="5287108" y="3176560"/>
            <a:ext cx="1617784" cy="2361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1090246" y="2510858"/>
            <a:ext cx="3667648" cy="156754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Char char="Ø"/>
            </a:pPr>
            <a:r>
              <a:rPr lang="tr-TR" sz="2000" b="1" dirty="0">
                <a:solidFill>
                  <a:schemeClr val="accent6"/>
                </a:solidFill>
              </a:rPr>
              <a:t>Psikolojik etkenler </a:t>
            </a:r>
          </a:p>
          <a:p>
            <a:pPr>
              <a:buFont typeface="Wingdings" panose="05000000000000000000" pitchFamily="2" charset="2"/>
              <a:buChar char="Ø"/>
            </a:pPr>
            <a:r>
              <a:rPr lang="tr-TR" sz="2000" b="1" dirty="0">
                <a:solidFill>
                  <a:schemeClr val="accent6"/>
                </a:solidFill>
              </a:rPr>
              <a:t>Sosyal alışkanlıklar </a:t>
            </a:r>
          </a:p>
        </p:txBody>
      </p:sp>
      <p:sp>
        <p:nvSpPr>
          <p:cNvPr id="8" name="Metin kutusu 7"/>
          <p:cNvSpPr txBox="1"/>
          <p:nvPr/>
        </p:nvSpPr>
        <p:spPr>
          <a:xfrm>
            <a:off x="838200" y="5134709"/>
            <a:ext cx="11353800" cy="1200329"/>
          </a:xfrm>
          <a:prstGeom prst="rect">
            <a:avLst/>
          </a:prstGeom>
          <a:noFill/>
        </p:spPr>
        <p:txBody>
          <a:bodyPr wrap="square" rtlCol="0">
            <a:spAutoFit/>
          </a:bodyPr>
          <a:lstStyle/>
          <a:p>
            <a:pPr marL="342900" indent="-342900">
              <a:buFont typeface="Wingdings" panose="05000000000000000000" pitchFamily="2" charset="2"/>
              <a:buChar char="Ø"/>
            </a:pPr>
            <a:r>
              <a:rPr lang="tr-TR" sz="2400" dirty="0" smtClean="0"/>
              <a:t>Deneyenlerin </a:t>
            </a:r>
            <a:r>
              <a:rPr lang="tr-TR" sz="2400" dirty="0"/>
              <a:t>bağımlılık </a:t>
            </a:r>
            <a:r>
              <a:rPr lang="tr-TR" sz="2400" dirty="0" smtClean="0"/>
              <a:t>geliştirme oranı </a:t>
            </a:r>
            <a:r>
              <a:rPr lang="tr-TR" sz="2400" dirty="0"/>
              <a:t>farklı çalışmalarda %33 ile %94 </a:t>
            </a:r>
            <a:r>
              <a:rPr lang="tr-TR" sz="2400" dirty="0" smtClean="0"/>
              <a:t>arasında </a:t>
            </a:r>
            <a:r>
              <a:rPr lang="nn-NO" sz="2400" dirty="0" smtClean="0"/>
              <a:t>değişmekle </a:t>
            </a:r>
            <a:r>
              <a:rPr lang="nn-NO" sz="2400" dirty="0"/>
              <a:t>birlikte genel olarak sigarayı bir </a:t>
            </a:r>
            <a:r>
              <a:rPr lang="nn-NO" sz="2400" dirty="0" smtClean="0"/>
              <a:t>kere</a:t>
            </a:r>
            <a:r>
              <a:rPr lang="tr-TR" sz="2400" dirty="0" smtClean="0"/>
              <a:t> deneyen </a:t>
            </a:r>
            <a:r>
              <a:rPr lang="tr-TR" sz="2400" dirty="0">
                <a:solidFill>
                  <a:srgbClr val="FF0000"/>
                </a:solidFill>
              </a:rPr>
              <a:t>her dört kişinin üçü</a:t>
            </a:r>
            <a:r>
              <a:rPr lang="tr-TR" sz="2400" dirty="0"/>
              <a:t>nün bağımlı </a:t>
            </a:r>
            <a:r>
              <a:rPr lang="tr-TR" sz="2400" dirty="0" smtClean="0"/>
              <a:t>olduğu düşünülmekte</a:t>
            </a:r>
            <a:endParaRPr lang="tr-TR" sz="2400" dirty="0"/>
          </a:p>
        </p:txBody>
      </p:sp>
      <p:sp>
        <p:nvSpPr>
          <p:cNvPr id="9"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575085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63191" y="415367"/>
            <a:ext cx="10515600" cy="1325563"/>
          </a:xfrm>
        </p:spPr>
        <p:txBody>
          <a:bodyPr/>
          <a:lstStyle/>
          <a:p>
            <a:r>
              <a:rPr lang="tr-TR" dirty="0" smtClean="0"/>
              <a:t>Nikotin bağımlılığı </a:t>
            </a:r>
            <a:endParaRPr lang="tr-TR" dirty="0"/>
          </a:p>
        </p:txBody>
      </p:sp>
      <p:sp>
        <p:nvSpPr>
          <p:cNvPr id="5" name="İçerik Yer Tutucusu 4"/>
          <p:cNvSpPr>
            <a:spLocks noGrp="1"/>
          </p:cNvSpPr>
          <p:nvPr>
            <p:ph idx="1"/>
          </p:nvPr>
        </p:nvSpPr>
        <p:spPr>
          <a:xfrm>
            <a:off x="663191" y="1825625"/>
            <a:ext cx="11384783" cy="4351338"/>
          </a:xfrm>
        </p:spPr>
        <p:txBody>
          <a:bodyPr/>
          <a:lstStyle/>
          <a:p>
            <a:pPr marL="0" indent="0">
              <a:buNone/>
            </a:pPr>
            <a:r>
              <a:rPr lang="tr-TR" dirty="0" smtClean="0"/>
              <a:t>DSM V-</a:t>
            </a:r>
            <a:r>
              <a:rPr lang="tr-TR" dirty="0"/>
              <a:t>Tütün Kullanım Bozukluğu </a:t>
            </a:r>
            <a:endParaRPr lang="tr-TR" dirty="0" smtClean="0"/>
          </a:p>
          <a:p>
            <a:pPr>
              <a:buFont typeface="Wingdings" panose="05000000000000000000" pitchFamily="2" charset="2"/>
              <a:buChar char="Ø"/>
            </a:pPr>
            <a:r>
              <a:rPr lang="tr-TR" dirty="0" smtClean="0"/>
              <a:t>1 yıllık sürede aşağıdakilerden </a:t>
            </a:r>
            <a:r>
              <a:rPr lang="tr-TR" dirty="0"/>
              <a:t>en az </a:t>
            </a:r>
            <a:r>
              <a:rPr lang="tr-TR" dirty="0" smtClean="0"/>
              <a:t>ikisini içeren, klinik </a:t>
            </a:r>
            <a:r>
              <a:rPr lang="tr-TR" dirty="0"/>
              <a:t>açıdan belirgin bir sıkıntıya ya da işlevsellikte azalmaya yol açan, sorunlu bir tütün kullanım örüntüsü </a:t>
            </a:r>
          </a:p>
        </p:txBody>
      </p:sp>
      <p:sp>
        <p:nvSpPr>
          <p:cNvPr id="6" name="Yuvarlatılmış Dikdörtgen 5"/>
          <p:cNvSpPr/>
          <p:nvPr/>
        </p:nvSpPr>
        <p:spPr>
          <a:xfrm>
            <a:off x="1999622" y="3627455"/>
            <a:ext cx="8701873" cy="310494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70928" y="3627456"/>
            <a:ext cx="8309986" cy="3000821"/>
          </a:xfrm>
          <a:prstGeom prst="rect">
            <a:avLst/>
          </a:prstGeom>
        </p:spPr>
        <p:txBody>
          <a:bodyPr wrap="square">
            <a:spAutoFit/>
          </a:bodyPr>
          <a:lstStyle/>
          <a:p>
            <a:pPr marL="342900" indent="-342900">
              <a:lnSpc>
                <a:spcPct val="150000"/>
              </a:lnSpc>
              <a:buAutoNum type="arabicPeriod"/>
            </a:pPr>
            <a:r>
              <a:rPr lang="tr-TR" dirty="0" smtClean="0">
                <a:solidFill>
                  <a:srgbClr val="000000"/>
                </a:solidFill>
                <a:latin typeface="Times New Roman" panose="02020603050405020304" pitchFamily="18" charset="0"/>
              </a:rPr>
              <a:t>Çoğu </a:t>
            </a:r>
            <a:r>
              <a:rPr lang="tr-TR" dirty="0">
                <a:solidFill>
                  <a:srgbClr val="000000"/>
                </a:solidFill>
                <a:latin typeface="Times New Roman" panose="02020603050405020304" pitchFamily="18" charset="0"/>
              </a:rPr>
              <a:t>kez, istendiğinden daha büyük ölçüde ya da daha uzun süreli </a:t>
            </a:r>
            <a:endParaRPr lang="tr-TR" dirty="0" smtClean="0">
              <a:solidFill>
                <a:srgbClr val="000000"/>
              </a:solidFill>
              <a:latin typeface="Times New Roman" panose="02020603050405020304" pitchFamily="18" charset="0"/>
            </a:endParaRPr>
          </a:p>
          <a:p>
            <a:pPr marL="342900" indent="-342900">
              <a:lnSpc>
                <a:spcPct val="150000"/>
              </a:lnSpc>
              <a:buAutoNum type="arabicPeriod"/>
            </a:pPr>
            <a:r>
              <a:rPr lang="tr-TR" dirty="0" smtClean="0">
                <a:solidFill>
                  <a:srgbClr val="000000"/>
                </a:solidFill>
                <a:latin typeface="Times New Roman" panose="02020603050405020304" pitchFamily="18" charset="0"/>
              </a:rPr>
              <a:t>Tütün </a:t>
            </a:r>
            <a:r>
              <a:rPr lang="tr-TR" dirty="0">
                <a:solidFill>
                  <a:srgbClr val="000000"/>
                </a:solidFill>
                <a:latin typeface="Times New Roman" panose="02020603050405020304" pitchFamily="18" charset="0"/>
              </a:rPr>
              <a:t>kullanmayı bırakmak ya da denetim altında tutmak için sürekli bir istek ya da bir sonuç vermeyen </a:t>
            </a:r>
            <a:r>
              <a:rPr lang="tr-TR" dirty="0" smtClean="0">
                <a:solidFill>
                  <a:srgbClr val="000000"/>
                </a:solidFill>
                <a:latin typeface="Times New Roman" panose="02020603050405020304" pitchFamily="18" charset="0"/>
              </a:rPr>
              <a:t>çabalar</a:t>
            </a:r>
            <a:endParaRPr lang="tr-TR" dirty="0">
              <a:solidFill>
                <a:srgbClr val="000000"/>
              </a:solidFill>
              <a:latin typeface="Times New Roman" panose="02020603050405020304" pitchFamily="18" charset="0"/>
            </a:endParaRPr>
          </a:p>
          <a:p>
            <a:pPr>
              <a:lnSpc>
                <a:spcPct val="150000"/>
              </a:lnSpc>
            </a:pPr>
            <a:r>
              <a:rPr lang="tr-TR" dirty="0">
                <a:solidFill>
                  <a:srgbClr val="000000"/>
                </a:solidFill>
                <a:latin typeface="Times New Roman" panose="02020603050405020304" pitchFamily="18" charset="0"/>
              </a:rPr>
              <a:t>3. </a:t>
            </a:r>
            <a:r>
              <a:rPr lang="tr-TR" dirty="0" smtClean="0">
                <a:solidFill>
                  <a:srgbClr val="000000"/>
                </a:solidFill>
                <a:latin typeface="Times New Roman" panose="02020603050405020304" pitchFamily="18" charset="0"/>
              </a:rPr>
              <a:t>  Tütün </a:t>
            </a:r>
            <a:r>
              <a:rPr lang="tr-TR" dirty="0">
                <a:solidFill>
                  <a:srgbClr val="000000"/>
                </a:solidFill>
                <a:latin typeface="Times New Roman" panose="02020603050405020304" pitchFamily="18" charset="0"/>
              </a:rPr>
              <a:t>elde etmek, tütün kullanmak ya da oluşturduğu etkilerden kurtulmak için gerekli etkinliklere </a:t>
            </a:r>
            <a:r>
              <a:rPr lang="tr-TR" dirty="0" smtClean="0">
                <a:solidFill>
                  <a:srgbClr val="000000"/>
                </a:solidFill>
                <a:latin typeface="Times New Roman" panose="02020603050405020304" pitchFamily="18" charset="0"/>
              </a:rPr>
              <a:t>zaman ayırma</a:t>
            </a:r>
            <a:endParaRPr lang="tr-TR" dirty="0">
              <a:solidFill>
                <a:srgbClr val="000000"/>
              </a:solidFill>
              <a:latin typeface="Times New Roman" panose="02020603050405020304" pitchFamily="18" charset="0"/>
            </a:endParaRPr>
          </a:p>
          <a:p>
            <a:pPr>
              <a:lnSpc>
                <a:spcPct val="150000"/>
              </a:lnSpc>
            </a:pPr>
            <a:r>
              <a:rPr lang="tr-TR" dirty="0">
                <a:solidFill>
                  <a:srgbClr val="000000"/>
                </a:solidFill>
                <a:latin typeface="Times New Roman" panose="02020603050405020304" pitchFamily="18" charset="0"/>
              </a:rPr>
              <a:t>4. </a:t>
            </a:r>
            <a:r>
              <a:rPr lang="tr-TR" dirty="0" smtClean="0">
                <a:solidFill>
                  <a:srgbClr val="000000"/>
                </a:solidFill>
                <a:latin typeface="Times New Roman" panose="02020603050405020304" pitchFamily="18" charset="0"/>
              </a:rPr>
              <a:t>  Tütün </a:t>
            </a:r>
            <a:r>
              <a:rPr lang="tr-TR" dirty="0">
                <a:solidFill>
                  <a:srgbClr val="000000"/>
                </a:solidFill>
                <a:latin typeface="Times New Roman" panose="02020603050405020304" pitchFamily="18" charset="0"/>
              </a:rPr>
              <a:t>kullanmaya içinin gitmesi ya da tütün kullanmak için çok büyük bir istek duyma ya da kendini zorlanmış hissetme </a:t>
            </a:r>
            <a:endParaRPr lang="tr-TR" dirty="0"/>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451" y="0"/>
            <a:ext cx="3499966" cy="2316977"/>
          </a:xfrm>
          <a:prstGeom prst="rect">
            <a:avLst/>
          </a:prstGeom>
        </p:spPr>
      </p:pic>
    </p:spTree>
    <p:extLst>
      <p:ext uri="{BB962C8B-B14F-4D97-AF65-F5344CB8AC3E}">
        <p14:creationId xmlns:p14="http://schemas.microsoft.com/office/powerpoint/2010/main" val="26696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p>
        </p:txBody>
      </p:sp>
      <p:sp>
        <p:nvSpPr>
          <p:cNvPr id="5" name="Yuvarlatılmış Dikdörtgen 4"/>
          <p:cNvSpPr/>
          <p:nvPr/>
        </p:nvSpPr>
        <p:spPr>
          <a:xfrm>
            <a:off x="838200" y="2336800"/>
            <a:ext cx="10408920" cy="397613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a:solidFill>
                  <a:schemeClr val="tx1"/>
                </a:solidFill>
              </a:rPr>
              <a:t>5. İşte, okulda ya da evdeki konumunun gereği olan başlıca yükümlülüklerini yerine getirememe ile sonuçlanan yineleyici tütün </a:t>
            </a:r>
            <a:r>
              <a:rPr lang="tr-TR" dirty="0" smtClean="0">
                <a:solidFill>
                  <a:schemeClr val="tx1"/>
                </a:solidFill>
              </a:rPr>
              <a:t>kullanımı</a:t>
            </a:r>
            <a:endParaRPr lang="tr-TR" dirty="0">
              <a:solidFill>
                <a:schemeClr val="tx1"/>
              </a:solidFill>
            </a:endParaRPr>
          </a:p>
          <a:p>
            <a:pPr>
              <a:lnSpc>
                <a:spcPct val="150000"/>
              </a:lnSpc>
            </a:pPr>
            <a:r>
              <a:rPr lang="tr-TR" dirty="0">
                <a:solidFill>
                  <a:schemeClr val="tx1"/>
                </a:solidFill>
              </a:rPr>
              <a:t>6. Tütünün etkilerinin neden olduğu ya da alevlendirdiği, sürekli ya da yineleyici toplumsal ya da kişilerarası sorunlar olmasına karşın tütün kullanımını </a:t>
            </a:r>
            <a:r>
              <a:rPr lang="tr-TR" dirty="0" smtClean="0">
                <a:solidFill>
                  <a:schemeClr val="tx1"/>
                </a:solidFill>
              </a:rPr>
              <a:t>sürdürme </a:t>
            </a:r>
            <a:endParaRPr lang="tr-TR" dirty="0">
              <a:solidFill>
                <a:schemeClr val="tx1"/>
              </a:solidFill>
            </a:endParaRPr>
          </a:p>
          <a:p>
            <a:pPr>
              <a:lnSpc>
                <a:spcPct val="150000"/>
              </a:lnSpc>
            </a:pPr>
            <a:r>
              <a:rPr lang="tr-TR" dirty="0">
                <a:solidFill>
                  <a:schemeClr val="tx1"/>
                </a:solidFill>
              </a:rPr>
              <a:t>7. Tütün kullanımından ötürü önemli birtakım toplumsal, işle ilgili etkinliklerin ya da eğlenme-dinlenme etkinliklerinin bırakılması ya da </a:t>
            </a:r>
            <a:r>
              <a:rPr lang="tr-TR" dirty="0" smtClean="0">
                <a:solidFill>
                  <a:schemeClr val="tx1"/>
                </a:solidFill>
              </a:rPr>
              <a:t>azaltılması </a:t>
            </a:r>
            <a:endParaRPr lang="tr-TR" dirty="0">
              <a:solidFill>
                <a:schemeClr val="tx1"/>
              </a:solidFill>
            </a:endParaRPr>
          </a:p>
          <a:p>
            <a:pPr>
              <a:lnSpc>
                <a:spcPct val="150000"/>
              </a:lnSpc>
            </a:pPr>
            <a:r>
              <a:rPr lang="tr-TR" dirty="0">
                <a:solidFill>
                  <a:schemeClr val="tx1"/>
                </a:solidFill>
              </a:rPr>
              <a:t>8. Yineleyici bir biçimde, tehlikeli olabilecek durumlarda tütün kullanma (Örneğin yatakta sigara içme</a:t>
            </a:r>
            <a:r>
              <a:rPr lang="tr-TR" dirty="0" smtClean="0">
                <a:solidFill>
                  <a:schemeClr val="tx1"/>
                </a:solidFill>
              </a:rPr>
              <a:t>)</a:t>
            </a:r>
            <a:endParaRPr lang="tr-TR" dirty="0">
              <a:solidFill>
                <a:schemeClr val="tx1"/>
              </a:solidFill>
            </a:endParaRPr>
          </a:p>
          <a:p>
            <a:pPr>
              <a:lnSpc>
                <a:spcPct val="150000"/>
              </a:lnSpc>
            </a:pPr>
            <a:r>
              <a:rPr lang="tr-TR" dirty="0">
                <a:solidFill>
                  <a:schemeClr val="tx1"/>
                </a:solidFill>
              </a:rPr>
              <a:t>9. Büyük bir olasılıkla tütünün neden olduğu ya da alevlendirdiği, sürekli ya da yineleyici bedensel ya da ruhsal bir sorunu olduğu bilgisine rağmen tütün kullanımını </a:t>
            </a:r>
            <a:r>
              <a:rPr lang="tr-TR" dirty="0" smtClean="0">
                <a:solidFill>
                  <a:schemeClr val="tx1"/>
                </a:solidFill>
              </a:rPr>
              <a:t>sürdürme</a:t>
            </a:r>
            <a:endParaRPr lang="tr-TR"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010" y="146526"/>
            <a:ext cx="3674110" cy="2057502"/>
          </a:xfrm>
          <a:prstGeom prst="rect">
            <a:avLst/>
          </a:prstGeom>
        </p:spPr>
      </p:pic>
    </p:spTree>
    <p:extLst>
      <p:ext uri="{BB962C8B-B14F-4D97-AF65-F5344CB8AC3E}">
        <p14:creationId xmlns:p14="http://schemas.microsoft.com/office/powerpoint/2010/main" val="310639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p>
        </p:txBody>
      </p:sp>
      <p:sp>
        <p:nvSpPr>
          <p:cNvPr id="4" name="Yuvarlatılmış Dikdörtgen 3"/>
          <p:cNvSpPr/>
          <p:nvPr/>
        </p:nvSpPr>
        <p:spPr>
          <a:xfrm>
            <a:off x="912279" y="2152021"/>
            <a:ext cx="9566030" cy="4079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a:solidFill>
                  <a:schemeClr val="tx1"/>
                </a:solidFill>
              </a:rPr>
              <a:t>10. Aşağıdakilerden biriyle tanımlandığı üzere tolerans gelişmiş olması: </a:t>
            </a: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Eksikliği ya da istenen etkiyi sağlamak için belirgin olarak artan ölçüde tütün kullanma </a:t>
            </a:r>
            <a:r>
              <a:rPr lang="tr-TR" dirty="0" smtClean="0">
                <a:solidFill>
                  <a:schemeClr val="tx1"/>
                </a:solidFill>
              </a:rPr>
              <a:t>gereksinimi </a:t>
            </a:r>
            <a:endParaRPr lang="tr-TR" dirty="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Aynı ölçüde tütün kullanımının sürdürülmesine karşın belirgin olarak daha az etki </a:t>
            </a:r>
            <a:r>
              <a:rPr lang="tr-TR" dirty="0" smtClean="0">
                <a:solidFill>
                  <a:schemeClr val="tx1"/>
                </a:solidFill>
              </a:rPr>
              <a:t>sağlanması </a:t>
            </a:r>
            <a:endParaRPr lang="tr-TR" dirty="0">
              <a:solidFill>
                <a:schemeClr val="tx1"/>
              </a:solidFill>
            </a:endParaRPr>
          </a:p>
          <a:p>
            <a:pPr>
              <a:lnSpc>
                <a:spcPct val="150000"/>
              </a:lnSpc>
            </a:pPr>
            <a:r>
              <a:rPr lang="tr-TR" dirty="0">
                <a:solidFill>
                  <a:schemeClr val="tx1"/>
                </a:solidFill>
              </a:rPr>
              <a:t>11. Aşağıdakilerden biriyle tanımlandığı üzere yoksunluk gelişmiş olması: </a:t>
            </a:r>
          </a:p>
          <a:p>
            <a:pPr marL="285750" indent="-285750">
              <a:lnSpc>
                <a:spcPct val="150000"/>
              </a:lnSpc>
              <a:buFont typeface="Arial" panose="020B0604020202020204" pitchFamily="34" charset="0"/>
              <a:buChar char="•"/>
            </a:pPr>
            <a:r>
              <a:rPr lang="tr-TR" dirty="0" smtClean="0">
                <a:solidFill>
                  <a:schemeClr val="tx1"/>
                </a:solidFill>
              </a:rPr>
              <a:t> Tütün </a:t>
            </a:r>
            <a:r>
              <a:rPr lang="tr-TR" dirty="0">
                <a:solidFill>
                  <a:schemeClr val="tx1"/>
                </a:solidFill>
              </a:rPr>
              <a:t>yoksunluk sendromu belirtilerinin gelişmiş olması </a:t>
            </a:r>
          </a:p>
          <a:p>
            <a:pPr marL="285750" indent="-285750">
              <a:lnSpc>
                <a:spcPct val="150000"/>
              </a:lnSpc>
              <a:buFont typeface="Arial" panose="020B0604020202020204" pitchFamily="34" charset="0"/>
              <a:buChar char="•"/>
            </a:pPr>
            <a:r>
              <a:rPr lang="tr-TR" dirty="0" smtClean="0">
                <a:solidFill>
                  <a:schemeClr val="tx1"/>
                </a:solidFill>
              </a:rPr>
              <a:t> Yoksunluktan </a:t>
            </a:r>
            <a:r>
              <a:rPr lang="tr-TR" dirty="0">
                <a:solidFill>
                  <a:schemeClr val="tx1"/>
                </a:solidFill>
              </a:rPr>
              <a:t>kurtulmak için tütün alınması </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60" t="29480" r="1202" b="20045"/>
          <a:stretch/>
        </p:blipFill>
        <p:spPr>
          <a:xfrm rot="10800000" flipV="1">
            <a:off x="5339694" y="365125"/>
            <a:ext cx="4927600" cy="1677310"/>
          </a:xfrm>
          <a:prstGeom prst="rect">
            <a:avLst/>
          </a:prstGeom>
        </p:spPr>
      </p:pic>
    </p:spTree>
    <p:extLst>
      <p:ext uri="{BB962C8B-B14F-4D97-AF65-F5344CB8AC3E}">
        <p14:creationId xmlns:p14="http://schemas.microsoft.com/office/powerpoint/2010/main" val="326436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37233" y="113916"/>
            <a:ext cx="10515600" cy="1325563"/>
          </a:xfrm>
        </p:spPr>
        <p:txBody>
          <a:bodyPr/>
          <a:lstStyle/>
          <a:p>
            <a:r>
              <a:rPr lang="tr-TR" dirty="0"/>
              <a:t>Tütün yoksunluğu </a:t>
            </a:r>
          </a:p>
        </p:txBody>
      </p:sp>
      <p:sp>
        <p:nvSpPr>
          <p:cNvPr id="4" name="Yuvarlatılmış Dikdörtgen 3"/>
          <p:cNvSpPr/>
          <p:nvPr/>
        </p:nvSpPr>
        <p:spPr>
          <a:xfrm>
            <a:off x="462224" y="1245996"/>
            <a:ext cx="7348695" cy="537586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dirty="0">
                <a:solidFill>
                  <a:schemeClr val="tx1"/>
                </a:solidFill>
              </a:rPr>
              <a:t>A) En az birkaç hafta, her gün tütün kullanma </a:t>
            </a:r>
          </a:p>
          <a:p>
            <a:endParaRPr lang="tr-TR" sz="1600" dirty="0" smtClean="0">
              <a:solidFill>
                <a:schemeClr val="tx1"/>
              </a:solidFill>
            </a:endParaRPr>
          </a:p>
          <a:p>
            <a:r>
              <a:rPr lang="tr-TR" sz="1600" dirty="0" smtClean="0">
                <a:solidFill>
                  <a:schemeClr val="tx1"/>
                </a:solidFill>
              </a:rPr>
              <a:t>B</a:t>
            </a:r>
            <a:r>
              <a:rPr lang="tr-TR" sz="1600" dirty="0">
                <a:solidFill>
                  <a:schemeClr val="tx1"/>
                </a:solidFill>
              </a:rPr>
              <a:t>) Tütün kullanımının bırakılmasından ya da miktarının azaltılmasından sonraki 24 saat içinde, aşağıdaki bulgulardan en az dört belirti ya da bulgunun gelişmesi: </a:t>
            </a:r>
          </a:p>
          <a:p>
            <a:endParaRPr lang="tr-TR" sz="1600" dirty="0" smtClean="0">
              <a:solidFill>
                <a:schemeClr val="tx1"/>
              </a:solidFill>
            </a:endParaRPr>
          </a:p>
          <a:p>
            <a:r>
              <a:rPr lang="tr-TR" sz="1600" dirty="0" smtClean="0">
                <a:solidFill>
                  <a:schemeClr val="tx1"/>
                </a:solidFill>
              </a:rPr>
              <a:t>1</a:t>
            </a:r>
            <a:r>
              <a:rPr lang="tr-TR" sz="1600" dirty="0">
                <a:solidFill>
                  <a:schemeClr val="tx1"/>
                </a:solidFill>
              </a:rPr>
              <a:t>. Kolay sinirlenme, </a:t>
            </a:r>
            <a:r>
              <a:rPr lang="tr-TR" sz="1600" dirty="0" err="1">
                <a:solidFill>
                  <a:schemeClr val="tx1"/>
                </a:solidFill>
              </a:rPr>
              <a:t>engellenmişlik</a:t>
            </a:r>
            <a:r>
              <a:rPr lang="tr-TR" sz="1600" dirty="0">
                <a:solidFill>
                  <a:schemeClr val="tx1"/>
                </a:solidFill>
              </a:rPr>
              <a:t> duygusu ya da öfke </a:t>
            </a:r>
          </a:p>
          <a:p>
            <a:r>
              <a:rPr lang="tr-TR" sz="1600" dirty="0">
                <a:solidFill>
                  <a:schemeClr val="tx1"/>
                </a:solidFill>
              </a:rPr>
              <a:t>2. Bunaltı </a:t>
            </a:r>
          </a:p>
          <a:p>
            <a:r>
              <a:rPr lang="tr-TR" sz="1600" dirty="0">
                <a:solidFill>
                  <a:schemeClr val="tx1"/>
                </a:solidFill>
              </a:rPr>
              <a:t>3. Odaklanma güçlüğü </a:t>
            </a:r>
          </a:p>
          <a:p>
            <a:r>
              <a:rPr lang="tr-TR" sz="1600" dirty="0">
                <a:solidFill>
                  <a:schemeClr val="tx1"/>
                </a:solidFill>
              </a:rPr>
              <a:t>4. Yeme isteğinde artma </a:t>
            </a:r>
          </a:p>
          <a:p>
            <a:r>
              <a:rPr lang="tr-TR" sz="1600" dirty="0">
                <a:solidFill>
                  <a:schemeClr val="tx1"/>
                </a:solidFill>
              </a:rPr>
              <a:t>5. Huzursuzluk </a:t>
            </a:r>
          </a:p>
          <a:p>
            <a:r>
              <a:rPr lang="tr-TR" sz="1600" dirty="0">
                <a:solidFill>
                  <a:schemeClr val="tx1"/>
                </a:solidFill>
              </a:rPr>
              <a:t>6. Çökkün </a:t>
            </a:r>
            <a:r>
              <a:rPr lang="tr-TR" sz="1600" dirty="0" err="1">
                <a:solidFill>
                  <a:schemeClr val="tx1"/>
                </a:solidFill>
              </a:rPr>
              <a:t>duygudurum</a:t>
            </a:r>
            <a:r>
              <a:rPr lang="tr-TR" sz="1600" dirty="0">
                <a:solidFill>
                  <a:schemeClr val="tx1"/>
                </a:solidFill>
              </a:rPr>
              <a:t> </a:t>
            </a:r>
          </a:p>
          <a:p>
            <a:r>
              <a:rPr lang="tr-TR" sz="1600" dirty="0">
                <a:solidFill>
                  <a:schemeClr val="tx1"/>
                </a:solidFill>
              </a:rPr>
              <a:t>7. Uykusuzluk </a:t>
            </a:r>
            <a:endParaRPr lang="tr-TR" sz="1600" dirty="0" smtClean="0">
              <a:solidFill>
                <a:schemeClr val="tx1"/>
              </a:solidFill>
            </a:endParaRPr>
          </a:p>
          <a:p>
            <a:endParaRPr lang="tr-TR" sz="1600" dirty="0" smtClean="0">
              <a:solidFill>
                <a:schemeClr val="tx1"/>
              </a:solidFill>
            </a:endParaRPr>
          </a:p>
          <a:p>
            <a:r>
              <a:rPr lang="tr-TR" sz="1600" dirty="0" smtClean="0">
                <a:solidFill>
                  <a:schemeClr val="tx1"/>
                </a:solidFill>
              </a:rPr>
              <a:t>C</a:t>
            </a:r>
            <a:r>
              <a:rPr lang="tr-TR" sz="1600" dirty="0">
                <a:solidFill>
                  <a:schemeClr val="tx1"/>
                </a:solidFill>
              </a:rPr>
              <a:t>) B tanı ölçülerindeki durumlar sonucunda klinik açıdan belirgin bir sıkıntıya ya da toplumsal, işle ilgili alanlarda ya da önemli diğer işlevsellik alanlarında işlevsellikte düşme</a:t>
            </a:r>
          </a:p>
          <a:p>
            <a:endParaRPr lang="tr-TR" sz="1600" dirty="0">
              <a:solidFill>
                <a:schemeClr val="tx1"/>
              </a:solidFill>
            </a:endParaRPr>
          </a:p>
          <a:p>
            <a:r>
              <a:rPr lang="tr-TR" sz="1600" dirty="0">
                <a:solidFill>
                  <a:schemeClr val="tx1"/>
                </a:solidFill>
              </a:rPr>
              <a:t>D) Bu belirtiler ve bulgular başka bir sağlık durumuna bağlanamaz, başka bir madde yoksunluğu ya da psikiyatrik bozuklukla daha iyi açıklanamaz </a:t>
            </a:r>
          </a:p>
          <a:p>
            <a:endParaRPr lang="tr-TR" sz="1400" dirty="0">
              <a:solidFill>
                <a:schemeClr val="tx1"/>
              </a:solidFill>
            </a:endParaRPr>
          </a:p>
        </p:txBody>
      </p:sp>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l="27121" t="-1" r="27348" b="838"/>
          <a:stretch/>
        </p:blipFill>
        <p:spPr>
          <a:xfrm>
            <a:off x="8026400" y="1960562"/>
            <a:ext cx="3302000" cy="3607118"/>
          </a:xfrm>
          <a:prstGeom prst="rect">
            <a:avLst/>
          </a:prstGeom>
        </p:spPr>
      </p:pic>
    </p:spTree>
    <p:extLst>
      <p:ext uri="{BB962C8B-B14F-4D97-AF65-F5344CB8AC3E}">
        <p14:creationId xmlns:p14="http://schemas.microsoft.com/office/powerpoint/2010/main" val="1503372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Nikotin bağımlılığı/</a:t>
            </a:r>
            <a:r>
              <a:rPr lang="tr-TR" dirty="0" err="1"/>
              <a:t>Fagerström</a:t>
            </a:r>
            <a:r>
              <a:rPr lang="tr-TR" dirty="0"/>
              <a:t> Nikotin Bağımlılık Testi 	</a:t>
            </a:r>
          </a:p>
        </p:txBody>
      </p:sp>
      <p:sp>
        <p:nvSpPr>
          <p:cNvPr id="3" name="İçerik Yer Tutucusu 2"/>
          <p:cNvSpPr>
            <a:spLocks noGrp="1"/>
          </p:cNvSpPr>
          <p:nvPr>
            <p:ph idx="1"/>
          </p:nvPr>
        </p:nvSpPr>
        <p:spPr>
          <a:xfrm>
            <a:off x="951186" y="5692774"/>
            <a:ext cx="10946524" cy="1165226"/>
          </a:xfrm>
        </p:spPr>
        <p:txBody>
          <a:bodyPr>
            <a:normAutofit lnSpcReduction="10000"/>
          </a:bodyPr>
          <a:lstStyle/>
          <a:p>
            <a:pPr>
              <a:buFont typeface="Wingdings" panose="05000000000000000000" pitchFamily="2" charset="2"/>
              <a:buChar char="Ø"/>
            </a:pPr>
            <a:r>
              <a:rPr lang="tr-TR" dirty="0"/>
              <a:t>Nikotin bağımlılığı ve şiddetinin değerlendirilmesi; sigara bırakma yaklaşımının belirlenmesi ve tedavide izlenecek adımları göstermesi açısından değerli </a:t>
            </a:r>
          </a:p>
        </p:txBody>
      </p:sp>
      <p:pic>
        <p:nvPicPr>
          <p:cNvPr id="4" name="Resim 3"/>
          <p:cNvPicPr>
            <a:picLocks noChangeAspect="1"/>
          </p:cNvPicPr>
          <p:nvPr/>
        </p:nvPicPr>
        <p:blipFill rotWithShape="1">
          <a:blip r:embed="rId2"/>
          <a:srcRect l="22500" t="31296" r="44375" b="31111"/>
          <a:stretch/>
        </p:blipFill>
        <p:spPr>
          <a:xfrm>
            <a:off x="951186" y="1690688"/>
            <a:ext cx="6057900" cy="3867150"/>
          </a:xfrm>
          <a:prstGeom prst="rect">
            <a:avLst/>
          </a:prstGeom>
        </p:spPr>
      </p:pic>
      <p:sp>
        <p:nvSpPr>
          <p:cNvPr id="5" name="Yuvarlatılmış Dikdörtgen 4"/>
          <p:cNvSpPr/>
          <p:nvPr/>
        </p:nvSpPr>
        <p:spPr>
          <a:xfrm>
            <a:off x="7517524" y="2431338"/>
            <a:ext cx="3836276" cy="239290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Toplam skor</a:t>
            </a:r>
          </a:p>
          <a:p>
            <a:r>
              <a:rPr lang="tr-TR" dirty="0" smtClean="0">
                <a:solidFill>
                  <a:schemeClr val="tx1"/>
                </a:solidFill>
              </a:rPr>
              <a:t>0-2  </a:t>
            </a:r>
            <a:r>
              <a:rPr lang="tr-TR" dirty="0" smtClean="0">
                <a:solidFill>
                  <a:schemeClr val="tx1"/>
                </a:solidFill>
                <a:sym typeface="Wingdings" panose="05000000000000000000" pitchFamily="2" charset="2"/>
              </a:rPr>
              <a:t></a:t>
            </a:r>
            <a:r>
              <a:rPr lang="tr-TR" dirty="0" smtClean="0">
                <a:solidFill>
                  <a:schemeClr val="tx1"/>
                </a:solidFill>
              </a:rPr>
              <a:t> </a:t>
            </a:r>
            <a:r>
              <a:rPr lang="tr-TR" dirty="0">
                <a:solidFill>
                  <a:schemeClr val="tx1"/>
                </a:solidFill>
              </a:rPr>
              <a:t>Çok az bağımlılık</a:t>
            </a:r>
          </a:p>
          <a:p>
            <a:r>
              <a:rPr lang="tr-TR" dirty="0" smtClean="0">
                <a:solidFill>
                  <a:schemeClr val="tx1"/>
                </a:solidFill>
              </a:rPr>
              <a:t>3-4  </a:t>
            </a:r>
            <a:r>
              <a:rPr lang="tr-TR" dirty="0" smtClean="0">
                <a:solidFill>
                  <a:schemeClr val="tx1"/>
                </a:solidFill>
                <a:sym typeface="Wingdings" panose="05000000000000000000" pitchFamily="2" charset="2"/>
              </a:rPr>
              <a:t> </a:t>
            </a:r>
            <a:r>
              <a:rPr lang="tr-TR" dirty="0" smtClean="0">
                <a:solidFill>
                  <a:schemeClr val="tx1"/>
                </a:solidFill>
              </a:rPr>
              <a:t>Az </a:t>
            </a:r>
            <a:r>
              <a:rPr lang="tr-TR" dirty="0">
                <a:solidFill>
                  <a:schemeClr val="tx1"/>
                </a:solidFill>
              </a:rPr>
              <a:t>bağımlılık</a:t>
            </a:r>
          </a:p>
          <a:p>
            <a:r>
              <a:rPr lang="tr-TR" dirty="0" smtClean="0">
                <a:solidFill>
                  <a:schemeClr val="tx1"/>
                </a:solidFill>
              </a:rPr>
              <a:t>5     </a:t>
            </a:r>
            <a:r>
              <a:rPr lang="tr-TR" dirty="0" smtClean="0">
                <a:solidFill>
                  <a:schemeClr val="tx1"/>
                </a:solidFill>
                <a:sym typeface="Wingdings" panose="05000000000000000000" pitchFamily="2" charset="2"/>
              </a:rPr>
              <a:t></a:t>
            </a:r>
            <a:r>
              <a:rPr lang="tr-TR" dirty="0" smtClean="0">
                <a:solidFill>
                  <a:schemeClr val="tx1"/>
                </a:solidFill>
              </a:rPr>
              <a:t> </a:t>
            </a:r>
            <a:r>
              <a:rPr lang="tr-TR" dirty="0">
                <a:solidFill>
                  <a:schemeClr val="tx1"/>
                </a:solidFill>
              </a:rPr>
              <a:t>Orta derecede bağımlılık</a:t>
            </a:r>
          </a:p>
          <a:p>
            <a:r>
              <a:rPr lang="tr-TR" dirty="0" smtClean="0">
                <a:solidFill>
                  <a:schemeClr val="tx1"/>
                </a:solidFill>
              </a:rPr>
              <a:t>6-7  </a:t>
            </a:r>
            <a:r>
              <a:rPr lang="tr-TR" dirty="0" smtClean="0">
                <a:solidFill>
                  <a:schemeClr val="tx1"/>
                </a:solidFill>
                <a:sym typeface="Wingdings" panose="05000000000000000000" pitchFamily="2" charset="2"/>
              </a:rPr>
              <a:t></a:t>
            </a:r>
            <a:r>
              <a:rPr lang="tr-TR" dirty="0" smtClean="0">
                <a:solidFill>
                  <a:schemeClr val="tx1"/>
                </a:solidFill>
              </a:rPr>
              <a:t>Yüksek </a:t>
            </a:r>
            <a:r>
              <a:rPr lang="tr-TR" dirty="0">
                <a:solidFill>
                  <a:schemeClr val="tx1"/>
                </a:solidFill>
              </a:rPr>
              <a:t>bağımlılık</a:t>
            </a:r>
          </a:p>
          <a:p>
            <a:r>
              <a:rPr lang="tr-TR" dirty="0" smtClean="0">
                <a:solidFill>
                  <a:schemeClr val="tx1"/>
                </a:solidFill>
              </a:rPr>
              <a:t>8-10</a:t>
            </a:r>
            <a:r>
              <a:rPr lang="tr-TR" dirty="0" smtClean="0">
                <a:solidFill>
                  <a:schemeClr val="tx1"/>
                </a:solidFill>
                <a:sym typeface="Wingdings" panose="05000000000000000000" pitchFamily="2" charset="2"/>
              </a:rPr>
              <a:t></a:t>
            </a:r>
            <a:r>
              <a:rPr lang="tr-TR" dirty="0" smtClean="0">
                <a:solidFill>
                  <a:schemeClr val="tx1"/>
                </a:solidFill>
              </a:rPr>
              <a:t>Çok </a:t>
            </a:r>
            <a:r>
              <a:rPr lang="tr-TR" dirty="0">
                <a:solidFill>
                  <a:schemeClr val="tx1"/>
                </a:solidFill>
              </a:rPr>
              <a:t>yüksek bağımlılık</a:t>
            </a:r>
          </a:p>
        </p:txBody>
      </p:sp>
    </p:spTree>
    <p:extLst>
      <p:ext uri="{BB962C8B-B14F-4D97-AF65-F5344CB8AC3E}">
        <p14:creationId xmlns:p14="http://schemas.microsoft.com/office/powerpoint/2010/main" val="1561035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Tütün kullanan hastaların değerlendirilmesi</a:t>
            </a:r>
            <a:endParaRPr lang="tr-TR" dirty="0"/>
          </a:p>
        </p:txBody>
      </p:sp>
      <p:sp>
        <p:nvSpPr>
          <p:cNvPr id="5" name="İçerik Yer Tutucusu 4"/>
          <p:cNvSpPr>
            <a:spLocks noGrp="1"/>
          </p:cNvSpPr>
          <p:nvPr>
            <p:ph idx="1"/>
          </p:nvPr>
        </p:nvSpPr>
        <p:spPr>
          <a:xfrm>
            <a:off x="838200" y="2501900"/>
            <a:ext cx="5505450" cy="2717800"/>
          </a:xfrm>
        </p:spPr>
        <p:txBody>
          <a:bodyPr>
            <a:normAutofit/>
          </a:bodyPr>
          <a:lstStyle/>
          <a:p>
            <a:pPr>
              <a:lnSpc>
                <a:spcPct val="110000"/>
              </a:lnSpc>
              <a:buFont typeface="Wingdings" panose="05000000000000000000" pitchFamily="2" charset="2"/>
              <a:buChar char="Ø"/>
            </a:pPr>
            <a:r>
              <a:rPr lang="tr-TR" dirty="0"/>
              <a:t>Sigara bağımlılığı, bir hastalık olarak </a:t>
            </a:r>
            <a:r>
              <a:rPr lang="tr-TR" dirty="0" smtClean="0"/>
              <a:t>tanımlanmakta</a:t>
            </a:r>
          </a:p>
          <a:p>
            <a:pPr>
              <a:lnSpc>
                <a:spcPct val="110000"/>
              </a:lnSpc>
              <a:buFont typeface="Wingdings" panose="05000000000000000000" pitchFamily="2" charset="2"/>
              <a:buChar char="Ø"/>
            </a:pPr>
            <a:r>
              <a:rPr lang="tr-TR" dirty="0" smtClean="0"/>
              <a:t>Her hekim yaklaşımı bilmeli</a:t>
            </a:r>
          </a:p>
          <a:p>
            <a:pPr>
              <a:lnSpc>
                <a:spcPct val="110000"/>
              </a:lnSpc>
              <a:buFont typeface="Wingdings" panose="05000000000000000000" pitchFamily="2" charset="2"/>
              <a:buChar char="Ø"/>
            </a:pPr>
            <a:r>
              <a:rPr lang="tr-TR" dirty="0"/>
              <a:t>H</a:t>
            </a:r>
            <a:r>
              <a:rPr lang="tr-TR" dirty="0" smtClean="0"/>
              <a:t>er </a:t>
            </a:r>
            <a:r>
              <a:rPr lang="tr-TR" dirty="0"/>
              <a:t>hastanın tütün </a:t>
            </a:r>
            <a:r>
              <a:rPr lang="tr-TR" dirty="0" smtClean="0"/>
              <a:t>kullanım durumu </a:t>
            </a:r>
            <a:r>
              <a:rPr lang="tr-TR" dirty="0" err="1"/>
              <a:t>dökümante</a:t>
            </a:r>
            <a:r>
              <a:rPr lang="tr-TR" dirty="0"/>
              <a:t> </a:t>
            </a:r>
            <a:r>
              <a:rPr lang="tr-TR" dirty="0" smtClean="0"/>
              <a:t>edilmeli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269" y="1982666"/>
            <a:ext cx="5533731" cy="3684605"/>
          </a:xfrm>
          <a:prstGeom prst="rect">
            <a:avLst/>
          </a:prstGeom>
        </p:spPr>
      </p:pic>
    </p:spTree>
    <p:extLst>
      <p:ext uri="{BB962C8B-B14F-4D97-AF65-F5344CB8AC3E}">
        <p14:creationId xmlns:p14="http://schemas.microsoft.com/office/powerpoint/2010/main" val="373543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Sunum Planı</a:t>
            </a:r>
            <a:endParaRPr lang="tr-TR" dirty="0"/>
          </a:p>
        </p:txBody>
      </p:sp>
      <p:sp>
        <p:nvSpPr>
          <p:cNvPr id="3" name="İçerik Yer Tutucusu 2"/>
          <p:cNvSpPr>
            <a:spLocks noGrp="1"/>
          </p:cNvSpPr>
          <p:nvPr>
            <p:ph idx="1"/>
          </p:nvPr>
        </p:nvSpPr>
        <p:spPr>
          <a:xfrm>
            <a:off x="838200" y="1530985"/>
            <a:ext cx="8064640" cy="4698994"/>
          </a:xfrm>
        </p:spPr>
        <p:txBody>
          <a:bodyPr>
            <a:normAutofit lnSpcReduction="10000"/>
          </a:bodyPr>
          <a:lstStyle/>
          <a:p>
            <a:pPr>
              <a:buFont typeface="Wingdings" panose="05000000000000000000" pitchFamily="2" charset="2"/>
              <a:buChar char="Ø"/>
            </a:pPr>
            <a:r>
              <a:rPr lang="tr-TR" dirty="0" smtClean="0"/>
              <a:t>Tütün kullanım şekilleri ve tütün ürünleri</a:t>
            </a:r>
          </a:p>
          <a:p>
            <a:pPr>
              <a:buFont typeface="Wingdings" panose="05000000000000000000" pitchFamily="2" charset="2"/>
              <a:buChar char="Ø"/>
            </a:pPr>
            <a:r>
              <a:rPr lang="tr-TR" dirty="0" smtClean="0"/>
              <a:t>Tütün kullanımının zararları</a:t>
            </a:r>
          </a:p>
          <a:p>
            <a:pPr>
              <a:buFont typeface="Wingdings" panose="05000000000000000000" pitchFamily="2" charset="2"/>
              <a:buChar char="Ø"/>
            </a:pPr>
            <a:r>
              <a:rPr lang="tr-TR" dirty="0" smtClean="0"/>
              <a:t>Tütün epidemiyolojisi</a:t>
            </a:r>
          </a:p>
          <a:p>
            <a:pPr>
              <a:buFont typeface="Wingdings" panose="05000000000000000000" pitchFamily="2" charset="2"/>
              <a:buChar char="Ø"/>
            </a:pPr>
            <a:r>
              <a:rPr lang="tr-TR" dirty="0" smtClean="0"/>
              <a:t>Tütün kontrol çalışmaları</a:t>
            </a:r>
          </a:p>
          <a:p>
            <a:pPr>
              <a:buFont typeface="Wingdings" panose="05000000000000000000" pitchFamily="2" charset="2"/>
              <a:buChar char="Ø"/>
            </a:pPr>
            <a:r>
              <a:rPr lang="tr-TR" dirty="0" smtClean="0"/>
              <a:t>Nikotin bağımlılığı </a:t>
            </a:r>
          </a:p>
          <a:p>
            <a:pPr>
              <a:buFont typeface="Wingdings" panose="05000000000000000000" pitchFamily="2" charset="2"/>
              <a:buChar char="Ø"/>
            </a:pPr>
            <a:r>
              <a:rPr lang="tr-TR" dirty="0" smtClean="0"/>
              <a:t>Tütün kullanan hastaların değerlendirilmesi</a:t>
            </a:r>
          </a:p>
          <a:p>
            <a:pPr>
              <a:buFont typeface="Wingdings" panose="05000000000000000000" pitchFamily="2" charset="2"/>
              <a:buChar char="Ø"/>
            </a:pPr>
            <a:r>
              <a:rPr lang="tr-TR" dirty="0" smtClean="0"/>
              <a:t>Nikotin bağımlılığı tedavisi</a:t>
            </a:r>
          </a:p>
          <a:p>
            <a:r>
              <a:rPr lang="tr-TR" dirty="0" smtClean="0"/>
              <a:t>    Davranış terapileri </a:t>
            </a:r>
          </a:p>
          <a:p>
            <a:r>
              <a:rPr lang="tr-TR" dirty="0" smtClean="0"/>
              <a:t>    Farmakolojik tedavi</a:t>
            </a:r>
          </a:p>
          <a:p>
            <a:pPr>
              <a:buFont typeface="Wingdings" panose="05000000000000000000" pitchFamily="2" charset="2"/>
              <a:buChar char="Ø"/>
            </a:pPr>
            <a:r>
              <a:rPr lang="tr-TR" dirty="0" smtClean="0"/>
              <a:t>Bırakma döneminde izlem</a:t>
            </a:r>
          </a:p>
          <a:p>
            <a:pPr marL="0" indent="0">
              <a:buNone/>
            </a:pPr>
            <a:endParaRPr lang="tr-TR" dirty="0"/>
          </a:p>
        </p:txBody>
      </p:sp>
    </p:spTree>
    <p:extLst>
      <p:ext uri="{BB962C8B-B14F-4D97-AF65-F5344CB8AC3E}">
        <p14:creationId xmlns:p14="http://schemas.microsoft.com/office/powerpoint/2010/main" val="1414518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p:txBody>
          <a:bodyPr/>
          <a:lstStyle/>
          <a:p>
            <a:pPr marL="0" indent="0">
              <a:buNone/>
            </a:pPr>
            <a:r>
              <a:rPr lang="tr-TR" sz="2400" dirty="0" smtClean="0"/>
              <a:t>DSÖ ye göre bireyler</a:t>
            </a:r>
            <a:endParaRPr lang="tr-TR" sz="2400" dirty="0"/>
          </a:p>
        </p:txBody>
      </p:sp>
      <p:sp>
        <p:nvSpPr>
          <p:cNvPr id="4" name="Yuvarlatılmış Dikdörtgen 3"/>
          <p:cNvSpPr/>
          <p:nvPr/>
        </p:nvSpPr>
        <p:spPr>
          <a:xfrm>
            <a:off x="838200" y="2931763"/>
            <a:ext cx="5498961" cy="299441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tr-TR" b="1" dirty="0">
                <a:solidFill>
                  <a:schemeClr val="tx1"/>
                </a:solidFill>
              </a:rPr>
              <a:t>Her gün düzenli içen (</a:t>
            </a:r>
            <a:r>
              <a:rPr lang="tr-TR" b="1" i="1" dirty="0" err="1">
                <a:solidFill>
                  <a:schemeClr val="tx1"/>
                </a:solidFill>
              </a:rPr>
              <a:t>regular</a:t>
            </a:r>
            <a:r>
              <a:rPr lang="tr-TR" b="1" i="1" dirty="0">
                <a:solidFill>
                  <a:schemeClr val="tx1"/>
                </a:solidFill>
              </a:rPr>
              <a:t> </a:t>
            </a:r>
            <a:r>
              <a:rPr lang="tr-TR" b="1" i="1" dirty="0" err="1">
                <a:solidFill>
                  <a:schemeClr val="tx1"/>
                </a:solidFill>
              </a:rPr>
              <a:t>daily</a:t>
            </a:r>
            <a:r>
              <a:rPr lang="tr-TR" b="1" i="1" dirty="0">
                <a:solidFill>
                  <a:schemeClr val="tx1"/>
                </a:solidFill>
              </a:rPr>
              <a:t> </a:t>
            </a:r>
            <a:r>
              <a:rPr lang="tr-TR" b="1" i="1" dirty="0" err="1">
                <a:solidFill>
                  <a:schemeClr val="tx1"/>
                </a:solidFill>
              </a:rPr>
              <a:t>smoker</a:t>
            </a:r>
            <a:r>
              <a:rPr lang="tr-TR" b="1" dirty="0">
                <a:solidFill>
                  <a:schemeClr val="tx1"/>
                </a:solidFill>
              </a:rPr>
              <a:t>): </a:t>
            </a:r>
            <a:r>
              <a:rPr lang="tr-TR" dirty="0" smtClean="0">
                <a:solidFill>
                  <a:schemeClr val="tx1"/>
                </a:solidFill>
              </a:rPr>
              <a:t>Son 30 </a:t>
            </a:r>
            <a:r>
              <a:rPr lang="tr-TR" dirty="0">
                <a:solidFill>
                  <a:schemeClr val="tx1"/>
                </a:solidFill>
              </a:rPr>
              <a:t>gün içinde her gün en az bir adet sigara içen </a:t>
            </a:r>
            <a:r>
              <a:rPr lang="tr-TR" dirty="0" smtClean="0">
                <a:solidFill>
                  <a:schemeClr val="tx1"/>
                </a:solidFill>
              </a:rPr>
              <a:t>kişiler</a:t>
            </a:r>
          </a:p>
          <a:p>
            <a:endParaRPr lang="tr-TR" dirty="0">
              <a:solidFill>
                <a:schemeClr val="tx1"/>
              </a:solidFill>
            </a:endParaRPr>
          </a:p>
          <a:p>
            <a:pPr marL="285750" indent="-285750">
              <a:buFont typeface="Wingdings" panose="05000000000000000000" pitchFamily="2" charset="2"/>
              <a:buChar char="Ø"/>
            </a:pPr>
            <a:r>
              <a:rPr lang="en-US" b="1" dirty="0" smtClean="0">
                <a:solidFill>
                  <a:schemeClr val="tx1"/>
                </a:solidFill>
              </a:rPr>
              <a:t>Her </a:t>
            </a:r>
            <a:r>
              <a:rPr lang="en-US" b="1" dirty="0" err="1">
                <a:solidFill>
                  <a:schemeClr val="tx1"/>
                </a:solidFill>
              </a:rPr>
              <a:t>günden</a:t>
            </a:r>
            <a:r>
              <a:rPr lang="en-US" b="1" dirty="0">
                <a:solidFill>
                  <a:schemeClr val="tx1"/>
                </a:solidFill>
              </a:rPr>
              <a:t> </a:t>
            </a:r>
            <a:r>
              <a:rPr lang="en-US" b="1" dirty="0" err="1">
                <a:solidFill>
                  <a:schemeClr val="tx1"/>
                </a:solidFill>
              </a:rPr>
              <a:t>seyrek</a:t>
            </a:r>
            <a:r>
              <a:rPr lang="en-US" b="1" dirty="0">
                <a:solidFill>
                  <a:schemeClr val="tx1"/>
                </a:solidFill>
              </a:rPr>
              <a:t> </a:t>
            </a:r>
            <a:r>
              <a:rPr lang="en-US" b="1" dirty="0" err="1">
                <a:solidFill>
                  <a:schemeClr val="tx1"/>
                </a:solidFill>
              </a:rPr>
              <a:t>içen</a:t>
            </a:r>
            <a:r>
              <a:rPr lang="en-US" b="1" dirty="0">
                <a:solidFill>
                  <a:schemeClr val="tx1"/>
                </a:solidFill>
              </a:rPr>
              <a:t> (</a:t>
            </a:r>
            <a:r>
              <a:rPr lang="en-US" b="1" i="1" dirty="0">
                <a:solidFill>
                  <a:schemeClr val="tx1"/>
                </a:solidFill>
              </a:rPr>
              <a:t>less than daily smoker</a:t>
            </a:r>
            <a:r>
              <a:rPr lang="en-US" b="1" dirty="0" smtClean="0">
                <a:solidFill>
                  <a:schemeClr val="tx1"/>
                </a:solidFill>
              </a:rPr>
              <a:t>):</a:t>
            </a:r>
            <a:r>
              <a:rPr lang="tr-TR" b="1" dirty="0">
                <a:solidFill>
                  <a:schemeClr val="tx1"/>
                </a:solidFill>
              </a:rPr>
              <a:t> </a:t>
            </a:r>
            <a:r>
              <a:rPr lang="tr-TR" dirty="0" smtClean="0">
                <a:solidFill>
                  <a:schemeClr val="tx1"/>
                </a:solidFill>
              </a:rPr>
              <a:t>Sigara </a:t>
            </a:r>
            <a:r>
              <a:rPr lang="tr-TR" dirty="0">
                <a:solidFill>
                  <a:schemeClr val="tx1"/>
                </a:solidFill>
              </a:rPr>
              <a:t>içen ama son 30 günde her günden daha </a:t>
            </a:r>
            <a:r>
              <a:rPr lang="tr-TR" dirty="0" smtClean="0">
                <a:solidFill>
                  <a:schemeClr val="tx1"/>
                </a:solidFill>
              </a:rPr>
              <a:t>seyrek içen kişiler</a:t>
            </a:r>
          </a:p>
          <a:p>
            <a:endParaRPr lang="tr-TR" dirty="0">
              <a:solidFill>
                <a:schemeClr val="tx1"/>
              </a:solidFill>
            </a:endParaRPr>
          </a:p>
          <a:p>
            <a:pPr marL="285750" indent="-285750">
              <a:buFont typeface="Wingdings" panose="05000000000000000000" pitchFamily="2" charset="2"/>
              <a:buChar char="Ø"/>
            </a:pPr>
            <a:r>
              <a:rPr lang="tr-TR" b="1" dirty="0" smtClean="0">
                <a:solidFill>
                  <a:schemeClr val="tx1"/>
                </a:solidFill>
              </a:rPr>
              <a:t>Ara </a:t>
            </a:r>
            <a:r>
              <a:rPr lang="tr-TR" b="1" dirty="0">
                <a:solidFill>
                  <a:schemeClr val="tx1"/>
                </a:solidFill>
              </a:rPr>
              <a:t>sıra içen (</a:t>
            </a:r>
            <a:r>
              <a:rPr lang="tr-TR" b="1" i="1" dirty="0" err="1">
                <a:solidFill>
                  <a:schemeClr val="tx1"/>
                </a:solidFill>
              </a:rPr>
              <a:t>occasional</a:t>
            </a:r>
            <a:r>
              <a:rPr lang="tr-TR" b="1" i="1" dirty="0">
                <a:solidFill>
                  <a:schemeClr val="tx1"/>
                </a:solidFill>
              </a:rPr>
              <a:t> </a:t>
            </a:r>
            <a:r>
              <a:rPr lang="tr-TR" b="1" i="1" dirty="0" err="1">
                <a:solidFill>
                  <a:schemeClr val="tx1"/>
                </a:solidFill>
              </a:rPr>
              <a:t>smoker</a:t>
            </a:r>
            <a:r>
              <a:rPr lang="tr-TR" b="1" dirty="0">
                <a:solidFill>
                  <a:schemeClr val="tx1"/>
                </a:solidFill>
              </a:rPr>
              <a:t>): </a:t>
            </a:r>
            <a:r>
              <a:rPr lang="tr-TR" dirty="0">
                <a:solidFill>
                  <a:schemeClr val="tx1"/>
                </a:solidFill>
              </a:rPr>
              <a:t>Ara sıra sigara</a:t>
            </a:r>
          </a:p>
          <a:p>
            <a:r>
              <a:rPr lang="tr-TR" dirty="0" smtClean="0">
                <a:solidFill>
                  <a:schemeClr val="tx1"/>
                </a:solidFill>
              </a:rPr>
              <a:t>     içen </a:t>
            </a:r>
            <a:r>
              <a:rPr lang="tr-TR" dirty="0">
                <a:solidFill>
                  <a:schemeClr val="tx1"/>
                </a:solidFill>
              </a:rPr>
              <a:t>kişiler</a:t>
            </a:r>
          </a:p>
        </p:txBody>
      </p:sp>
      <p:sp>
        <p:nvSpPr>
          <p:cNvPr id="5" name="Yuvarlatılmış Dikdörtgen 4"/>
          <p:cNvSpPr/>
          <p:nvPr/>
        </p:nvSpPr>
        <p:spPr>
          <a:xfrm>
            <a:off x="6703506" y="2904678"/>
            <a:ext cx="5079023" cy="299441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tr-TR" b="1" dirty="0" smtClean="0">
                <a:solidFill>
                  <a:schemeClr val="tx1"/>
                </a:solidFill>
              </a:rPr>
              <a:t>Yaşam </a:t>
            </a:r>
            <a:r>
              <a:rPr lang="tr-TR" b="1" dirty="0">
                <a:solidFill>
                  <a:schemeClr val="tx1"/>
                </a:solidFill>
              </a:rPr>
              <a:t>boyu hiç sigara içmeyen (</a:t>
            </a:r>
            <a:r>
              <a:rPr lang="tr-TR" b="1" i="1" dirty="0">
                <a:solidFill>
                  <a:schemeClr val="tx1"/>
                </a:solidFill>
              </a:rPr>
              <a:t>life-</a:t>
            </a:r>
            <a:r>
              <a:rPr lang="tr-TR" b="1" i="1" dirty="0" err="1">
                <a:solidFill>
                  <a:schemeClr val="tx1"/>
                </a:solidFill>
              </a:rPr>
              <a:t>long</a:t>
            </a:r>
            <a:r>
              <a:rPr lang="tr-TR" b="1" i="1" dirty="0">
                <a:solidFill>
                  <a:schemeClr val="tx1"/>
                </a:solidFill>
              </a:rPr>
              <a:t> </a:t>
            </a:r>
            <a:r>
              <a:rPr lang="tr-TR" b="1" i="1" dirty="0" err="1" smtClean="0">
                <a:solidFill>
                  <a:schemeClr val="tx1"/>
                </a:solidFill>
              </a:rPr>
              <a:t>nonsmoker</a:t>
            </a:r>
            <a:r>
              <a:rPr lang="tr-TR" b="1" i="1" dirty="0" smtClean="0">
                <a:solidFill>
                  <a:schemeClr val="tx1"/>
                </a:solidFill>
              </a:rPr>
              <a:t>/</a:t>
            </a:r>
            <a:r>
              <a:rPr lang="tr-TR" b="1" i="1" dirty="0" err="1" smtClean="0">
                <a:solidFill>
                  <a:schemeClr val="tx1"/>
                </a:solidFill>
              </a:rPr>
              <a:t>never</a:t>
            </a:r>
            <a:r>
              <a:rPr lang="tr-TR" b="1" i="1" dirty="0" smtClean="0">
                <a:solidFill>
                  <a:schemeClr val="tx1"/>
                </a:solidFill>
              </a:rPr>
              <a:t> </a:t>
            </a:r>
            <a:r>
              <a:rPr lang="tr-TR" b="1" i="1" dirty="0" err="1">
                <a:solidFill>
                  <a:schemeClr val="tx1"/>
                </a:solidFill>
              </a:rPr>
              <a:t>smoker</a:t>
            </a:r>
            <a:r>
              <a:rPr lang="tr-TR" b="1" dirty="0">
                <a:solidFill>
                  <a:schemeClr val="tx1"/>
                </a:solidFill>
              </a:rPr>
              <a:t>): </a:t>
            </a:r>
            <a:r>
              <a:rPr lang="tr-TR" dirty="0">
                <a:solidFill>
                  <a:schemeClr val="tx1"/>
                </a:solidFill>
              </a:rPr>
              <a:t>Yaşamı boyunca hiç </a:t>
            </a:r>
            <a:r>
              <a:rPr lang="tr-TR" dirty="0" smtClean="0">
                <a:solidFill>
                  <a:schemeClr val="tx1"/>
                </a:solidFill>
              </a:rPr>
              <a:t>sigara içmemiş kişiler</a:t>
            </a:r>
          </a:p>
          <a:p>
            <a:endParaRPr lang="tr-TR" dirty="0">
              <a:solidFill>
                <a:schemeClr val="tx1"/>
              </a:solidFill>
            </a:endParaRPr>
          </a:p>
          <a:p>
            <a:pPr marL="285750" indent="-285750">
              <a:buFont typeface="Wingdings" panose="05000000000000000000" pitchFamily="2" charset="2"/>
              <a:buChar char="Ø"/>
            </a:pPr>
            <a:r>
              <a:rPr lang="tr-TR" b="1" dirty="0" smtClean="0">
                <a:solidFill>
                  <a:schemeClr val="tx1"/>
                </a:solidFill>
              </a:rPr>
              <a:t>Sigarayı </a:t>
            </a:r>
            <a:r>
              <a:rPr lang="tr-TR" b="1" dirty="0">
                <a:solidFill>
                  <a:schemeClr val="tx1"/>
                </a:solidFill>
              </a:rPr>
              <a:t>bırakmış olan (</a:t>
            </a:r>
            <a:r>
              <a:rPr lang="tr-TR" b="1" i="1" dirty="0" err="1">
                <a:solidFill>
                  <a:schemeClr val="tx1"/>
                </a:solidFill>
              </a:rPr>
              <a:t>ex-smoker</a:t>
            </a:r>
            <a:r>
              <a:rPr lang="tr-TR" b="1" dirty="0">
                <a:solidFill>
                  <a:schemeClr val="tx1"/>
                </a:solidFill>
              </a:rPr>
              <a:t>): </a:t>
            </a:r>
            <a:r>
              <a:rPr lang="tr-TR" dirty="0">
                <a:solidFill>
                  <a:schemeClr val="tx1"/>
                </a:solidFill>
              </a:rPr>
              <a:t>Önceden</a:t>
            </a:r>
          </a:p>
          <a:p>
            <a:r>
              <a:rPr lang="tr-TR" dirty="0" smtClean="0">
                <a:solidFill>
                  <a:schemeClr val="tx1"/>
                </a:solidFill>
              </a:rPr>
              <a:t>      sigara </a:t>
            </a:r>
            <a:r>
              <a:rPr lang="tr-TR" dirty="0">
                <a:solidFill>
                  <a:schemeClr val="tx1"/>
                </a:solidFill>
              </a:rPr>
              <a:t>içmiş olup halen içmeyen kişiler</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r="51040" b="-450"/>
          <a:stretch/>
        </p:blipFill>
        <p:spPr>
          <a:xfrm>
            <a:off x="8128132" y="156670"/>
            <a:ext cx="2349186" cy="2502302"/>
          </a:xfrm>
          <a:prstGeom prst="rect">
            <a:avLst/>
          </a:prstGeom>
          <a:scene3d>
            <a:camera prst="orthographicFront">
              <a:rot lat="0" lon="300000" rev="0"/>
            </a:camera>
            <a:lightRig rig="threePt" dir="t"/>
          </a:scene3d>
        </p:spPr>
      </p:pic>
      <p:pic>
        <p:nvPicPr>
          <p:cNvPr id="8" name="Resim 7"/>
          <p:cNvPicPr>
            <a:picLocks noChangeAspect="1"/>
          </p:cNvPicPr>
          <p:nvPr/>
        </p:nvPicPr>
        <p:blipFill rotWithShape="1">
          <a:blip r:embed="rId3" cstate="print">
            <a:extLst>
              <a:ext uri="{28A0092B-C50C-407E-A947-70E740481C1C}">
                <a14:useLocalDpi xmlns:a14="http://schemas.microsoft.com/office/drawing/2010/main" val="0"/>
              </a:ext>
            </a:extLst>
          </a:blip>
          <a:srcRect l="48660" t="-188" b="1"/>
          <a:stretch/>
        </p:blipFill>
        <p:spPr>
          <a:xfrm>
            <a:off x="3803764" y="92334"/>
            <a:ext cx="2533397" cy="2566638"/>
          </a:xfrm>
          <a:prstGeom prst="rect">
            <a:avLst/>
          </a:prstGeom>
          <a:scene3d>
            <a:camera prst="orthographicFront">
              <a:rot lat="0" lon="300000" rev="0"/>
            </a:camera>
            <a:lightRig rig="threePt" dir="t"/>
          </a:scene3d>
        </p:spPr>
      </p:pic>
      <p:sp>
        <p:nvSpPr>
          <p:cNvPr id="9" name="Altbilgi Yer Tutucusu 8"/>
          <p:cNvSpPr>
            <a:spLocks noGrp="1"/>
          </p:cNvSpPr>
          <p:nvPr>
            <p:ph type="ftr" sz="quarter" idx="11"/>
          </p:nvPr>
        </p:nvSpPr>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36682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524174"/>
            <a:ext cx="10754710" cy="4858954"/>
          </a:xfrm>
        </p:spPr>
        <p:txBody>
          <a:bodyPr/>
          <a:lstStyle/>
          <a:p>
            <a:pPr>
              <a:buFont typeface="Wingdings" panose="05000000000000000000" pitchFamily="2" charset="2"/>
              <a:buChar char="Ø"/>
            </a:pPr>
            <a:r>
              <a:rPr lang="tr-TR" dirty="0"/>
              <a:t>Sigara içme davranışı, kompleks bir </a:t>
            </a:r>
            <a:r>
              <a:rPr lang="tr-TR" dirty="0" smtClean="0"/>
              <a:t>davranış </a:t>
            </a:r>
          </a:p>
          <a:p>
            <a:pPr>
              <a:buFont typeface="Wingdings" panose="05000000000000000000" pitchFamily="2" charset="2"/>
              <a:buChar char="Ø"/>
            </a:pPr>
            <a:r>
              <a:rPr lang="tr-TR" dirty="0"/>
              <a:t>B</a:t>
            </a:r>
            <a:r>
              <a:rPr lang="tr-TR" dirty="0" smtClean="0"/>
              <a:t>aşlama</a:t>
            </a:r>
            <a:r>
              <a:rPr lang="tr-TR" dirty="0"/>
              <a:t>, bırakma, sürdürme, aralıklı içme ve </a:t>
            </a:r>
            <a:r>
              <a:rPr lang="tr-TR" dirty="0" err="1"/>
              <a:t>nüks</a:t>
            </a:r>
            <a:r>
              <a:rPr lang="tr-TR" dirty="0"/>
              <a:t> gibi farklı davranışsal bileşenleri </a:t>
            </a:r>
            <a:r>
              <a:rPr lang="tr-TR" dirty="0" smtClean="0"/>
              <a:t>mevcut</a:t>
            </a:r>
            <a:endParaRPr lang="tr-TR" dirty="0"/>
          </a:p>
        </p:txBody>
      </p:sp>
      <p:pic>
        <p:nvPicPr>
          <p:cNvPr id="5" name="Resim 4"/>
          <p:cNvPicPr>
            <a:picLocks noChangeAspect="1"/>
          </p:cNvPicPr>
          <p:nvPr/>
        </p:nvPicPr>
        <p:blipFill rotWithShape="1">
          <a:blip r:embed="rId2"/>
          <a:srcRect l="10167" t="33333" r="33708" b="23333"/>
          <a:stretch/>
        </p:blipFill>
        <p:spPr>
          <a:xfrm>
            <a:off x="1789731" y="2849737"/>
            <a:ext cx="8224563" cy="3571915"/>
          </a:xfrm>
          <a:prstGeom prst="rect">
            <a:avLst/>
          </a:prstGeom>
        </p:spPr>
      </p:pic>
      <p:sp>
        <p:nvSpPr>
          <p:cNvPr id="6" name="Altbilgi Yer Tutucusu 8"/>
          <p:cNvSpPr>
            <a:spLocks noGrp="1"/>
          </p:cNvSpPr>
          <p:nvPr>
            <p:ph type="ftr" sz="quarter" idx="11"/>
          </p:nvPr>
        </p:nvSpPr>
        <p:spPr>
          <a:xfrm>
            <a:off x="4038600" y="6421652"/>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015071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Bırakmayı </a:t>
            </a:r>
            <a:r>
              <a:rPr lang="tr-TR" b="1" dirty="0" smtClean="0"/>
              <a:t>düşünmeme</a:t>
            </a:r>
          </a:p>
          <a:p>
            <a:pPr marL="0" indent="0">
              <a:buNone/>
            </a:pPr>
            <a:endParaRPr lang="tr-TR" b="1" dirty="0"/>
          </a:p>
          <a:p>
            <a:pPr marL="0" indent="0">
              <a:buNone/>
            </a:pPr>
            <a:endParaRPr lang="tr-TR" b="1" dirty="0" smtClean="0"/>
          </a:p>
          <a:p>
            <a:pPr marL="0" indent="0">
              <a:buNone/>
            </a:pPr>
            <a:endParaRPr lang="tr-TR" b="1" dirty="0"/>
          </a:p>
          <a:p>
            <a:pPr marL="0" indent="0">
              <a:buNone/>
            </a:pPr>
            <a:r>
              <a:rPr lang="tr-TR" b="1" dirty="0"/>
              <a:t>Bırakmayı </a:t>
            </a:r>
            <a:r>
              <a:rPr lang="tr-TR" b="1" dirty="0" smtClean="0"/>
              <a:t>düşünme</a:t>
            </a:r>
          </a:p>
          <a:p>
            <a:pPr marL="0" indent="0">
              <a:buNone/>
            </a:pPr>
            <a:endParaRPr lang="tr-TR" b="1" dirty="0" smtClean="0"/>
          </a:p>
          <a:p>
            <a:pPr marL="0" indent="0">
              <a:buNone/>
            </a:pPr>
            <a:endParaRPr lang="tr-TR" dirty="0"/>
          </a:p>
        </p:txBody>
      </p:sp>
      <p:sp>
        <p:nvSpPr>
          <p:cNvPr id="4" name="Yuvarlatılmış Dikdörtgen 3"/>
          <p:cNvSpPr/>
          <p:nvPr/>
        </p:nvSpPr>
        <p:spPr>
          <a:xfrm>
            <a:off x="1402080" y="2377440"/>
            <a:ext cx="6370320" cy="10160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r>
              <a:rPr lang="tr-TR" dirty="0" smtClean="0">
                <a:solidFill>
                  <a:schemeClr val="tx1"/>
                </a:solidFill>
              </a:rPr>
              <a:t>İçmekten zevk almakta, sigarayı sevmekte</a:t>
            </a:r>
          </a:p>
          <a:p>
            <a:pPr marL="285750" indent="-285750">
              <a:buFont typeface="Arial" panose="020B0604020202020204" pitchFamily="34" charset="0"/>
              <a:buChar char="•"/>
            </a:pPr>
            <a:r>
              <a:rPr lang="tr-TR" dirty="0">
                <a:solidFill>
                  <a:srgbClr val="FF0000"/>
                </a:solidFill>
              </a:rPr>
              <a:t>H</a:t>
            </a:r>
            <a:r>
              <a:rPr lang="tr-TR" dirty="0" smtClean="0">
                <a:solidFill>
                  <a:srgbClr val="FF0000"/>
                </a:solidFill>
              </a:rPr>
              <a:t>astaya </a:t>
            </a:r>
            <a:r>
              <a:rPr lang="tr-TR" dirty="0">
                <a:solidFill>
                  <a:srgbClr val="FF0000"/>
                </a:solidFill>
              </a:rPr>
              <a:t>baskıcı olmayan bir tutumla sigaranın zararları konusunda bilgi </a:t>
            </a:r>
            <a:r>
              <a:rPr lang="tr-TR" dirty="0" smtClean="0">
                <a:solidFill>
                  <a:srgbClr val="FF0000"/>
                </a:solidFill>
              </a:rPr>
              <a:t>verilmeli </a:t>
            </a:r>
          </a:p>
          <a:p>
            <a:pPr algn="ctr"/>
            <a:r>
              <a:rPr lang="tr-TR" dirty="0" smtClean="0"/>
              <a:t> </a:t>
            </a:r>
            <a:endParaRPr lang="tr-TR" dirty="0"/>
          </a:p>
        </p:txBody>
      </p:sp>
      <p:sp>
        <p:nvSpPr>
          <p:cNvPr id="5" name="Yuvarlatılmış Dikdörtgen 4"/>
          <p:cNvSpPr/>
          <p:nvPr/>
        </p:nvSpPr>
        <p:spPr>
          <a:xfrm>
            <a:off x="1402080" y="4419600"/>
            <a:ext cx="6583680" cy="213645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 ile ilgili olumlu ve olumsuz düşünceleri eşit</a:t>
            </a:r>
          </a:p>
          <a:p>
            <a:pPr marL="285750" indent="-285750">
              <a:buFont typeface="Arial" panose="020B0604020202020204" pitchFamily="34" charset="0"/>
              <a:buChar char="•"/>
            </a:pPr>
            <a:r>
              <a:rPr lang="tr-TR" dirty="0" smtClean="0">
                <a:solidFill>
                  <a:schemeClr val="tx1"/>
                </a:solidFill>
              </a:rPr>
              <a:t>Hemen bırakmaya hazır değil</a:t>
            </a:r>
          </a:p>
          <a:p>
            <a:pPr marL="285750" indent="-285750">
              <a:buFont typeface="Arial" panose="020B0604020202020204" pitchFamily="34" charset="0"/>
              <a:buChar char="•"/>
            </a:pPr>
            <a:r>
              <a:rPr lang="tr-TR" dirty="0" smtClean="0">
                <a:solidFill>
                  <a:schemeClr val="tx1"/>
                </a:solidFill>
              </a:rPr>
              <a:t>Bırakmak için bir gün belirleme eğilimi yok</a:t>
            </a:r>
          </a:p>
          <a:p>
            <a:pPr marL="285750" indent="-285750">
              <a:buFont typeface="Arial" panose="020B0604020202020204" pitchFamily="34" charset="0"/>
              <a:buChar char="•"/>
            </a:pPr>
            <a:r>
              <a:rPr lang="tr-TR" dirty="0" smtClean="0">
                <a:solidFill>
                  <a:schemeClr val="tx1"/>
                </a:solidFill>
              </a:rPr>
              <a:t>Bırakma çabası için çok kararsız</a:t>
            </a:r>
          </a:p>
          <a:p>
            <a:pPr marL="285750" indent="-285750">
              <a:buFont typeface="Arial" panose="020B0604020202020204" pitchFamily="34" charset="0"/>
              <a:buChar char="•"/>
            </a:pPr>
            <a:r>
              <a:rPr lang="tr-TR" dirty="0" smtClean="0">
                <a:solidFill>
                  <a:schemeClr val="tx1"/>
                </a:solidFill>
              </a:rPr>
              <a:t>Düşünme evresinde sıkışmış kalmış</a:t>
            </a:r>
          </a:p>
          <a:p>
            <a:pPr marL="285750" indent="-285750">
              <a:buFont typeface="Arial" panose="020B0604020202020204" pitchFamily="34" charset="0"/>
              <a:buChar char="•"/>
            </a:pPr>
            <a:r>
              <a:rPr lang="tr-TR" dirty="0" smtClean="0">
                <a:solidFill>
                  <a:srgbClr val="FF0000"/>
                </a:solidFill>
              </a:rPr>
              <a:t>Eyleme geçme konusunda cesaretlendirilmeli, motivasyon artırıcı görüşmeler yapılmalı </a:t>
            </a:r>
            <a:endParaRPr lang="tr-TR" dirty="0">
              <a:solidFill>
                <a:srgbClr val="FF0000"/>
              </a:solidFill>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376" y="1249680"/>
            <a:ext cx="2021840" cy="304800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925" y="4544854"/>
            <a:ext cx="2428875" cy="1885950"/>
          </a:xfrm>
          <a:prstGeom prst="rect">
            <a:avLst/>
          </a:prstGeom>
        </p:spPr>
      </p:pic>
    </p:spTree>
    <p:extLst>
      <p:ext uri="{BB962C8B-B14F-4D97-AF65-F5344CB8AC3E}">
        <p14:creationId xmlns:p14="http://schemas.microsoft.com/office/powerpoint/2010/main" val="379167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470024"/>
            <a:ext cx="10967720" cy="5133975"/>
          </a:xfrm>
        </p:spPr>
        <p:txBody>
          <a:bodyPr/>
          <a:lstStyle/>
          <a:p>
            <a:pPr marL="0" indent="0">
              <a:buNone/>
            </a:pPr>
            <a:r>
              <a:rPr lang="tr-TR" b="1" dirty="0"/>
              <a:t>Bırakmaya </a:t>
            </a:r>
            <a:r>
              <a:rPr lang="tr-TR" b="1" dirty="0" smtClean="0"/>
              <a:t>hazırlanma</a:t>
            </a:r>
          </a:p>
          <a:p>
            <a:pPr marL="0" indent="0">
              <a:buNone/>
            </a:pPr>
            <a:endParaRPr lang="tr-TR" b="1" dirty="0"/>
          </a:p>
          <a:p>
            <a:pPr marL="0" indent="0">
              <a:buNone/>
            </a:pPr>
            <a:endParaRPr lang="tr-TR" b="1" dirty="0" smtClean="0"/>
          </a:p>
          <a:p>
            <a:pPr marL="0" indent="0">
              <a:buNone/>
            </a:pPr>
            <a:endParaRPr lang="tr-TR" b="1" dirty="0"/>
          </a:p>
          <a:p>
            <a:pPr marL="0" indent="0">
              <a:buNone/>
            </a:pPr>
            <a:r>
              <a:rPr lang="tr-TR" b="1" dirty="0" smtClean="0"/>
              <a:t>Bırakmayı deneme</a:t>
            </a:r>
          </a:p>
          <a:p>
            <a:pPr marL="0" indent="0">
              <a:buNone/>
            </a:pPr>
            <a:endParaRPr lang="tr-TR" b="1" dirty="0" smtClean="0"/>
          </a:p>
          <a:p>
            <a:pPr marL="0" indent="0">
              <a:buNone/>
            </a:pPr>
            <a:endParaRPr lang="tr-TR" b="1" dirty="0" smtClean="0"/>
          </a:p>
          <a:p>
            <a:pPr marL="0" indent="0">
              <a:buNone/>
            </a:pPr>
            <a:endParaRPr lang="tr-TR" dirty="0"/>
          </a:p>
        </p:txBody>
      </p:sp>
      <p:sp>
        <p:nvSpPr>
          <p:cNvPr id="4" name="Yuvarlatılmış Dikdörtgen 3"/>
          <p:cNvSpPr/>
          <p:nvPr/>
        </p:nvSpPr>
        <p:spPr>
          <a:xfrm>
            <a:off x="909320" y="2003583"/>
            <a:ext cx="6954520" cy="1381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Risklerin bilincinde</a:t>
            </a:r>
          </a:p>
          <a:p>
            <a:pPr marL="285750" indent="-285750">
              <a:buFont typeface="Arial" panose="020B0604020202020204" pitchFamily="34" charset="0"/>
              <a:buChar char="•"/>
            </a:pPr>
            <a:r>
              <a:rPr lang="tr-TR" dirty="0" smtClean="0">
                <a:solidFill>
                  <a:schemeClr val="tx1"/>
                </a:solidFill>
              </a:rPr>
              <a:t>Gelecek 1 ay içinde bırakma planı </a:t>
            </a:r>
          </a:p>
          <a:p>
            <a:pPr marL="285750" indent="-285750">
              <a:buFont typeface="Arial" panose="020B0604020202020204" pitchFamily="34" charset="0"/>
              <a:buChar char="•"/>
            </a:pPr>
            <a:r>
              <a:rPr lang="tr-TR" dirty="0" smtClean="0">
                <a:solidFill>
                  <a:schemeClr val="tx1"/>
                </a:solidFill>
              </a:rPr>
              <a:t>Bırakmaya yönelik küçük fakat anlamlı adımlar </a:t>
            </a:r>
          </a:p>
          <a:p>
            <a:pPr marL="285750" indent="-285750">
              <a:buFont typeface="Arial" panose="020B0604020202020204" pitchFamily="34" charset="0"/>
              <a:buChar char="•"/>
            </a:pPr>
            <a:r>
              <a:rPr lang="tr-TR" dirty="0" smtClean="0">
                <a:solidFill>
                  <a:srgbClr val="FF0000"/>
                </a:solidFill>
              </a:rPr>
              <a:t>Bu evredeki hastaya </a:t>
            </a:r>
            <a:r>
              <a:rPr lang="tr-TR" dirty="0" err="1" smtClean="0">
                <a:solidFill>
                  <a:srgbClr val="FF0000"/>
                </a:solidFill>
              </a:rPr>
              <a:t>farmakoterapi</a:t>
            </a:r>
            <a:r>
              <a:rPr lang="tr-TR" dirty="0" smtClean="0">
                <a:solidFill>
                  <a:srgbClr val="FF0000"/>
                </a:solidFill>
              </a:rPr>
              <a:t> ve davranış desteği tedavisi </a:t>
            </a:r>
            <a:endParaRPr lang="tr-TR" dirty="0">
              <a:solidFill>
                <a:srgbClr val="FF0000"/>
              </a:solidFill>
            </a:endParaRPr>
          </a:p>
        </p:txBody>
      </p:sp>
      <p:sp>
        <p:nvSpPr>
          <p:cNvPr id="5" name="Yuvarlatılmış Dikdörtgen 4"/>
          <p:cNvSpPr/>
          <p:nvPr/>
        </p:nvSpPr>
        <p:spPr>
          <a:xfrm>
            <a:off x="909320" y="4114800"/>
            <a:ext cx="7289800" cy="19913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Sigaranın bırakıldığı ilk 6 aylık süreç</a:t>
            </a:r>
          </a:p>
          <a:p>
            <a:pPr marL="285750" indent="-285750">
              <a:buFont typeface="Arial" panose="020B0604020202020204" pitchFamily="34" charset="0"/>
              <a:buChar char="•"/>
            </a:pPr>
            <a:r>
              <a:rPr lang="tr-TR" dirty="0" err="1" smtClean="0">
                <a:solidFill>
                  <a:schemeClr val="tx1"/>
                </a:solidFill>
              </a:rPr>
              <a:t>Nükslerin</a:t>
            </a:r>
            <a:r>
              <a:rPr lang="tr-TR" dirty="0" smtClean="0">
                <a:solidFill>
                  <a:schemeClr val="tx1"/>
                </a:solidFill>
              </a:rPr>
              <a:t> en sık yaşandığı evre</a:t>
            </a:r>
          </a:p>
          <a:p>
            <a:pPr marL="285750" indent="-285750">
              <a:buFont typeface="Arial" panose="020B0604020202020204" pitchFamily="34" charset="0"/>
              <a:buChar char="•"/>
            </a:pPr>
            <a:r>
              <a:rPr lang="tr-TR" dirty="0" err="1" smtClean="0">
                <a:solidFill>
                  <a:schemeClr val="tx1"/>
                </a:solidFill>
              </a:rPr>
              <a:t>Nüks</a:t>
            </a:r>
            <a:r>
              <a:rPr lang="tr-TR" dirty="0" smtClean="0">
                <a:solidFill>
                  <a:schemeClr val="tx1"/>
                </a:solidFill>
              </a:rPr>
              <a:t> %50 oranında ilk 2-3 hafta içinde </a:t>
            </a:r>
          </a:p>
          <a:p>
            <a:pPr marL="285750" indent="-285750">
              <a:buFont typeface="Arial" panose="020B0604020202020204" pitchFamily="34" charset="0"/>
              <a:buChar char="•"/>
            </a:pPr>
            <a:r>
              <a:rPr lang="tr-TR" dirty="0" smtClean="0">
                <a:solidFill>
                  <a:schemeClr val="tx1"/>
                </a:solidFill>
              </a:rPr>
              <a:t>Sonraki 2-3 ay içinde bu oran gittikçe azalmakta</a:t>
            </a:r>
          </a:p>
          <a:p>
            <a:pPr marL="285750" indent="-285750">
              <a:buFont typeface="Arial" panose="020B0604020202020204" pitchFamily="34" charset="0"/>
              <a:buChar char="•"/>
            </a:pPr>
            <a:r>
              <a:rPr lang="tr-TR" dirty="0" smtClean="0">
                <a:solidFill>
                  <a:schemeClr val="tx1"/>
                </a:solidFill>
              </a:rPr>
              <a:t>Başlangıç desteği çok önemli, 3-4 ay sonraki destek, </a:t>
            </a:r>
            <a:r>
              <a:rPr lang="tr-TR" dirty="0" err="1" smtClean="0">
                <a:solidFill>
                  <a:schemeClr val="tx1"/>
                </a:solidFill>
              </a:rPr>
              <a:t>nüks</a:t>
            </a:r>
            <a:r>
              <a:rPr lang="tr-TR" dirty="0" smtClean="0">
                <a:solidFill>
                  <a:schemeClr val="tx1"/>
                </a:solidFill>
              </a:rPr>
              <a:t> üzerine daha az etkili</a:t>
            </a:r>
          </a:p>
          <a:p>
            <a:pPr marL="285750" indent="-285750">
              <a:buFont typeface="Arial" panose="020B0604020202020204" pitchFamily="34" charset="0"/>
              <a:buChar char="•"/>
            </a:pPr>
            <a:r>
              <a:rPr lang="tr-TR" dirty="0" smtClean="0">
                <a:solidFill>
                  <a:srgbClr val="FF0000"/>
                </a:solidFill>
              </a:rPr>
              <a:t>Bu süreçte hastanın yakın takibi yapılmalı</a:t>
            </a:r>
            <a:endParaRPr lang="tr-TR"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52" y="1951513"/>
            <a:ext cx="3076575" cy="1485900"/>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352" y="3526949"/>
            <a:ext cx="3076575" cy="3090309"/>
          </a:xfrm>
          <a:prstGeom prst="rect">
            <a:avLst/>
          </a:prstGeom>
        </p:spPr>
      </p:pic>
    </p:spTree>
    <p:extLst>
      <p:ext uri="{BB962C8B-B14F-4D97-AF65-F5344CB8AC3E}">
        <p14:creationId xmlns:p14="http://schemas.microsoft.com/office/powerpoint/2010/main" val="127151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a:t>Bırakmayı </a:t>
            </a:r>
            <a:r>
              <a:rPr lang="tr-TR" b="1" smtClean="0"/>
              <a:t>sürdürme</a:t>
            </a:r>
          </a:p>
          <a:p>
            <a:pPr marL="0" indent="0">
              <a:buNone/>
            </a:pPr>
            <a:endParaRPr lang="tr-TR" dirty="0"/>
          </a:p>
        </p:txBody>
      </p:sp>
      <p:sp>
        <p:nvSpPr>
          <p:cNvPr id="4" name="Yuvarlatılmış Dikdörtgen 3"/>
          <p:cNvSpPr/>
          <p:nvPr/>
        </p:nvSpPr>
        <p:spPr>
          <a:xfrm>
            <a:off x="838200" y="2448560"/>
            <a:ext cx="7157720" cy="2692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bırakılalı en az 6 ay olmuş ve </a:t>
            </a:r>
            <a:r>
              <a:rPr lang="tr-TR" dirty="0" err="1" smtClean="0">
                <a:solidFill>
                  <a:schemeClr val="tx1"/>
                </a:solidFill>
              </a:rPr>
              <a:t>nüksten</a:t>
            </a:r>
            <a:r>
              <a:rPr lang="tr-TR" dirty="0" smtClean="0">
                <a:solidFill>
                  <a:schemeClr val="tx1"/>
                </a:solidFill>
              </a:rPr>
              <a:t> kaçınmaya çalışılan evre</a:t>
            </a:r>
          </a:p>
          <a:p>
            <a:pPr marL="285750" indent="-285750">
              <a:lnSpc>
                <a:spcPct val="150000"/>
              </a:lnSpc>
              <a:buFont typeface="Arial" panose="020B0604020202020204" pitchFamily="34" charset="0"/>
              <a:buChar char="•"/>
            </a:pPr>
            <a:r>
              <a:rPr lang="tr-TR" dirty="0" smtClean="0">
                <a:solidFill>
                  <a:schemeClr val="tx1"/>
                </a:solidFill>
              </a:rPr>
              <a:t>Daha sağlıklı bir yaşam biçimi </a:t>
            </a:r>
          </a:p>
          <a:p>
            <a:pPr marL="285750" indent="-285750">
              <a:lnSpc>
                <a:spcPct val="150000"/>
              </a:lnSpc>
              <a:buFont typeface="Arial" panose="020B0604020202020204" pitchFamily="34" charset="0"/>
              <a:buChar char="•"/>
            </a:pPr>
            <a:r>
              <a:rPr lang="tr-TR" dirty="0" smtClean="0">
                <a:solidFill>
                  <a:schemeClr val="tx1"/>
                </a:solidFill>
              </a:rPr>
              <a:t>Bu evrede </a:t>
            </a:r>
            <a:r>
              <a:rPr lang="tr-TR" dirty="0" smtClean="0">
                <a:solidFill>
                  <a:schemeClr val="tx1"/>
                </a:solidFill>
              </a:rPr>
              <a:t>de sıklıkla </a:t>
            </a:r>
            <a:r>
              <a:rPr lang="tr-TR" dirty="0" err="1" smtClean="0">
                <a:solidFill>
                  <a:schemeClr val="tx1"/>
                </a:solidFill>
              </a:rPr>
              <a:t>nüks</a:t>
            </a:r>
            <a:endParaRPr lang="tr-TR" dirty="0" smtClean="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En başarılı bireyler, genellikle önceden </a:t>
            </a:r>
            <a:r>
              <a:rPr lang="tr-TR" dirty="0" err="1" smtClean="0">
                <a:solidFill>
                  <a:schemeClr val="tx1"/>
                </a:solidFill>
              </a:rPr>
              <a:t>nüksü</a:t>
            </a:r>
            <a:r>
              <a:rPr lang="tr-TR" dirty="0" smtClean="0">
                <a:solidFill>
                  <a:schemeClr val="tx1"/>
                </a:solidFill>
              </a:rPr>
              <a:t> ve yukarıda sözü edilen evreler arası geçişi ortalama 3-4 kez yaşamış olanlar</a:t>
            </a:r>
          </a:p>
          <a:p>
            <a:pPr marL="285750" indent="-285750">
              <a:lnSpc>
                <a:spcPct val="150000"/>
              </a:lnSpc>
              <a:buFont typeface="Arial" panose="020B0604020202020204" pitchFamily="34" charset="0"/>
              <a:buChar char="•"/>
            </a:pPr>
            <a:r>
              <a:rPr lang="tr-TR" dirty="0" smtClean="0">
                <a:solidFill>
                  <a:srgbClr val="FF0000"/>
                </a:solidFill>
              </a:rPr>
              <a:t>Bu evrede bireyler tebrik edilmeli, motivasyon sağlanmalı</a:t>
            </a:r>
            <a:endParaRPr lang="tr-TR" dirty="0">
              <a:solidFill>
                <a:srgbClr val="FF0000"/>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750" y="2689543"/>
            <a:ext cx="3914622" cy="2055177"/>
          </a:xfrm>
          <a:prstGeom prst="rect">
            <a:avLst/>
          </a:prstGeom>
        </p:spPr>
      </p:pic>
    </p:spTree>
    <p:extLst>
      <p:ext uri="{BB962C8B-B14F-4D97-AF65-F5344CB8AC3E}">
        <p14:creationId xmlns:p14="http://schemas.microsoft.com/office/powerpoint/2010/main" val="163175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a:lnSpc>
                <a:spcPct val="150000"/>
              </a:lnSpc>
              <a:buFont typeface="Wingdings" panose="05000000000000000000" pitchFamily="2" charset="2"/>
              <a:buChar char="Ø"/>
            </a:pPr>
            <a:r>
              <a:rPr lang="tr-TR" dirty="0"/>
              <a:t>Günümüzde sigarayı bırakmaya yönelik geliştirilen tedaviler, bu farklı davranışsal evreler göz önüne alınarak </a:t>
            </a:r>
            <a:r>
              <a:rPr lang="tr-TR" dirty="0" smtClean="0"/>
              <a:t>oluşturulmakta</a:t>
            </a:r>
          </a:p>
          <a:p>
            <a:pPr>
              <a:lnSpc>
                <a:spcPct val="150000"/>
              </a:lnSpc>
              <a:buFont typeface="Wingdings" panose="05000000000000000000" pitchFamily="2" charset="2"/>
              <a:buChar char="Ø"/>
            </a:pPr>
            <a:r>
              <a:rPr lang="tr-TR" dirty="0"/>
              <a:t>S</a:t>
            </a:r>
            <a:r>
              <a:rPr lang="tr-TR" dirty="0" smtClean="0"/>
              <a:t>igara kullanan hastalarda yaklaşım bireysel</a:t>
            </a:r>
          </a:p>
        </p:txBody>
      </p:sp>
      <p:sp>
        <p:nvSpPr>
          <p:cNvPr id="4" name="Yuvarlatılmış Dikdörtgen 3"/>
          <p:cNvSpPr/>
          <p:nvPr/>
        </p:nvSpPr>
        <p:spPr>
          <a:xfrm>
            <a:off x="2448910" y="4193627"/>
            <a:ext cx="5444359" cy="198333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v"/>
            </a:pPr>
            <a:r>
              <a:rPr lang="tr-TR" sz="2400" dirty="0" smtClean="0">
                <a:solidFill>
                  <a:schemeClr val="tx1"/>
                </a:solidFill>
              </a:rPr>
              <a:t>İstekli hastalara   </a:t>
            </a:r>
            <a:r>
              <a:rPr lang="tr-TR" sz="2400" dirty="0" smtClean="0">
                <a:solidFill>
                  <a:schemeClr val="tx1"/>
                </a:solidFill>
                <a:sym typeface="Wingdings" panose="05000000000000000000" pitchFamily="2" charset="2"/>
              </a:rPr>
              <a:t></a:t>
            </a:r>
            <a:r>
              <a:rPr lang="tr-TR" sz="2400" dirty="0" smtClean="0">
                <a:solidFill>
                  <a:schemeClr val="tx1"/>
                </a:solidFill>
              </a:rPr>
              <a:t> 5A stratejileri</a:t>
            </a:r>
          </a:p>
          <a:p>
            <a:pPr marL="285750" indent="-285750">
              <a:lnSpc>
                <a:spcPct val="150000"/>
              </a:lnSpc>
              <a:buFont typeface="Wingdings" panose="05000000000000000000" pitchFamily="2" charset="2"/>
              <a:buChar char="v"/>
            </a:pPr>
            <a:r>
              <a:rPr lang="tr-TR" sz="2400" dirty="0" smtClean="0">
                <a:solidFill>
                  <a:schemeClr val="tx1"/>
                </a:solidFill>
              </a:rPr>
              <a:t>İsteksiz hastalara </a:t>
            </a:r>
            <a:r>
              <a:rPr lang="tr-TR" sz="2400" dirty="0" smtClean="0">
                <a:solidFill>
                  <a:schemeClr val="tx1"/>
                </a:solidFill>
                <a:sym typeface="Wingdings" panose="05000000000000000000" pitchFamily="2" charset="2"/>
              </a:rPr>
              <a:t> </a:t>
            </a:r>
            <a:r>
              <a:rPr lang="tr-TR" sz="2400" dirty="0" smtClean="0">
                <a:solidFill>
                  <a:schemeClr val="tx1"/>
                </a:solidFill>
              </a:rPr>
              <a:t>5R stratejileri</a:t>
            </a:r>
            <a:endParaRPr lang="tr-TR" sz="2400" dirty="0">
              <a:solidFill>
                <a:schemeClr val="tx1"/>
              </a:solidFill>
            </a:endParaRPr>
          </a:p>
        </p:txBody>
      </p:sp>
    </p:spTree>
    <p:extLst>
      <p:ext uri="{BB962C8B-B14F-4D97-AF65-F5344CB8AC3E}">
        <p14:creationId xmlns:p14="http://schemas.microsoft.com/office/powerpoint/2010/main" val="1192131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8912" y="278998"/>
            <a:ext cx="10515600" cy="1325563"/>
          </a:xfrm>
        </p:spPr>
        <p:txBody>
          <a:bodyPr/>
          <a:lstStyle/>
          <a:p>
            <a:r>
              <a:rPr lang="tr-TR" dirty="0"/>
              <a:t>Tütün kullanan hastaların değerlendirilmesi</a:t>
            </a:r>
          </a:p>
        </p:txBody>
      </p:sp>
      <p:sp>
        <p:nvSpPr>
          <p:cNvPr id="3" name="İçerik Yer Tutucusu 2"/>
          <p:cNvSpPr>
            <a:spLocks noGrp="1"/>
          </p:cNvSpPr>
          <p:nvPr>
            <p:ph idx="1"/>
          </p:nvPr>
        </p:nvSpPr>
        <p:spPr>
          <a:xfrm>
            <a:off x="697261" y="1372717"/>
            <a:ext cx="11281156" cy="5049519"/>
          </a:xfrm>
        </p:spPr>
        <p:txBody>
          <a:bodyPr>
            <a:normAutofit/>
          </a:bodyPr>
          <a:lstStyle/>
          <a:p>
            <a:pPr marL="0" indent="0">
              <a:buNone/>
            </a:pPr>
            <a:r>
              <a:rPr lang="tr-TR" b="1" dirty="0" smtClean="0"/>
              <a:t>Sigara bırakmaya istekli hastalar</a:t>
            </a:r>
          </a:p>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r>
              <a:rPr lang="tr-TR" b="1" dirty="0" smtClean="0"/>
              <a:t>(A1-ASK) ÖĞREN</a:t>
            </a:r>
          </a:p>
          <a:p>
            <a:pPr marL="0" indent="0">
              <a:buNone/>
            </a:pPr>
            <a:endParaRPr lang="tr-TR" b="1" dirty="0"/>
          </a:p>
          <a:p>
            <a:pPr marL="0" indent="0">
              <a:buNone/>
            </a:pPr>
            <a:endParaRPr lang="tr-TR" b="1" dirty="0" smtClean="0"/>
          </a:p>
          <a:p>
            <a:pPr marL="0" indent="0">
              <a:buNone/>
            </a:pPr>
            <a:endParaRPr lang="tr-TR" b="1" dirty="0"/>
          </a:p>
          <a:p>
            <a:pPr marL="0" indent="0">
              <a:buNone/>
            </a:pPr>
            <a:endParaRPr lang="tr-TR" b="1" dirty="0" smtClean="0"/>
          </a:p>
          <a:p>
            <a:pPr marL="0" indent="0">
              <a:buNone/>
            </a:pPr>
            <a:endParaRPr lang="tr-TR" b="1" dirty="0"/>
          </a:p>
        </p:txBody>
      </p:sp>
      <p:pic>
        <p:nvPicPr>
          <p:cNvPr id="4" name="Resim 3"/>
          <p:cNvPicPr>
            <a:picLocks noChangeAspect="1"/>
          </p:cNvPicPr>
          <p:nvPr/>
        </p:nvPicPr>
        <p:blipFill rotWithShape="1">
          <a:blip r:embed="rId3"/>
          <a:srcRect l="8366" t="59334" r="33834" b="18800"/>
          <a:stretch/>
        </p:blipFill>
        <p:spPr>
          <a:xfrm>
            <a:off x="697261" y="1801776"/>
            <a:ext cx="9848088" cy="2095700"/>
          </a:xfrm>
          <a:prstGeom prst="rect">
            <a:avLst/>
          </a:prstGeom>
        </p:spPr>
      </p:pic>
      <p:sp>
        <p:nvSpPr>
          <p:cNvPr id="5" name="Yuvarlatılmış Dikdörtgen 4"/>
          <p:cNvSpPr/>
          <p:nvPr/>
        </p:nvSpPr>
        <p:spPr>
          <a:xfrm>
            <a:off x="697261" y="4519776"/>
            <a:ext cx="5354320" cy="12801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Her hastanın tütün kullanım durumu sorgulanmalı</a:t>
            </a:r>
          </a:p>
          <a:p>
            <a:pPr marL="285750" indent="-285750">
              <a:buFont typeface="Arial" panose="020B0604020202020204" pitchFamily="34" charset="0"/>
              <a:buChar char="•"/>
            </a:pPr>
            <a:r>
              <a:rPr lang="tr-TR" dirty="0" err="1" smtClean="0">
                <a:solidFill>
                  <a:schemeClr val="tx1"/>
                </a:solidFill>
              </a:rPr>
              <a:t>Vital</a:t>
            </a:r>
            <a:r>
              <a:rPr lang="tr-TR" dirty="0" smtClean="0">
                <a:solidFill>
                  <a:schemeClr val="tx1"/>
                </a:solidFill>
              </a:rPr>
              <a:t> bulgulara ek olarak tütün kaydı</a:t>
            </a:r>
          </a:p>
          <a:p>
            <a:pPr marL="285750" indent="-285750">
              <a:buFont typeface="Arial" panose="020B0604020202020204" pitchFamily="34" charset="0"/>
              <a:buChar char="•"/>
            </a:pPr>
            <a:r>
              <a:rPr lang="tr-TR" dirty="0" smtClean="0">
                <a:solidFill>
                  <a:schemeClr val="tx1"/>
                </a:solidFill>
              </a:rPr>
              <a:t>Günde ne kadar, kaç yıldır? Hangi tütün ürünü?</a:t>
            </a:r>
            <a:endParaRPr lang="tr-TR" dirty="0">
              <a:solidFill>
                <a:schemeClr val="tx1"/>
              </a:solidFill>
            </a:endParaRPr>
          </a:p>
        </p:txBody>
      </p:sp>
      <p:sp>
        <p:nvSpPr>
          <p:cNvPr id="6" name="Sağ Ok 5"/>
          <p:cNvSpPr/>
          <p:nvPr/>
        </p:nvSpPr>
        <p:spPr>
          <a:xfrm>
            <a:off x="6189930" y="5037936"/>
            <a:ext cx="985520" cy="24384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7213712" y="4698191"/>
            <a:ext cx="3860800" cy="923330"/>
          </a:xfrm>
          <a:prstGeom prst="rect">
            <a:avLst/>
          </a:prstGeom>
          <a:noFill/>
        </p:spPr>
        <p:txBody>
          <a:bodyPr wrap="square" rtlCol="0">
            <a:spAutoFit/>
          </a:bodyPr>
          <a:lstStyle/>
          <a:p>
            <a:r>
              <a:rPr lang="tr-TR" b="1" dirty="0"/>
              <a:t>Bir paket yılı</a:t>
            </a:r>
            <a:r>
              <a:rPr lang="tr-TR" dirty="0"/>
              <a:t>, bir yıl boyunca günde ortalama 20 sigara (veya bir paket) içmeye eşdeğer </a:t>
            </a:r>
          </a:p>
        </p:txBody>
      </p:sp>
      <p:sp>
        <p:nvSpPr>
          <p:cNvPr id="8"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122097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A2-ADVİSE) ÖNER</a:t>
            </a:r>
          </a:p>
          <a:p>
            <a:pPr>
              <a:buFont typeface="Wingdings" panose="05000000000000000000" pitchFamily="2" charset="2"/>
              <a:buChar char="Ø"/>
            </a:pPr>
            <a:r>
              <a:rPr lang="tr-TR" dirty="0"/>
              <a:t>Ö</a:t>
            </a:r>
            <a:r>
              <a:rPr lang="tr-TR" dirty="0" smtClean="0"/>
              <a:t>neri açık net, </a:t>
            </a:r>
            <a:r>
              <a:rPr lang="tr-TR" dirty="0"/>
              <a:t>güçlü ve kişiye </a:t>
            </a:r>
            <a:r>
              <a:rPr lang="tr-TR" dirty="0" smtClean="0"/>
              <a:t>özel olmalı</a:t>
            </a:r>
            <a:endParaRPr lang="tr-TR" b="1" dirty="0" smtClean="0"/>
          </a:p>
          <a:p>
            <a:pPr marL="0" indent="0">
              <a:buNone/>
            </a:pPr>
            <a:endParaRPr lang="tr-TR" dirty="0"/>
          </a:p>
        </p:txBody>
      </p:sp>
      <p:sp>
        <p:nvSpPr>
          <p:cNvPr id="5" name="Bulut Belirtme Çizgisi 4"/>
          <p:cNvSpPr/>
          <p:nvPr/>
        </p:nvSpPr>
        <p:spPr>
          <a:xfrm>
            <a:off x="7975600" y="3249453"/>
            <a:ext cx="4216400" cy="2927509"/>
          </a:xfrm>
          <a:prstGeom prst="cloudCallout">
            <a:avLst>
              <a:gd name="adj1" fmla="val -100133"/>
              <a:gd name="adj2" fmla="val -6316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ulut Belirtme Çizgisi 5"/>
          <p:cNvSpPr/>
          <p:nvPr/>
        </p:nvSpPr>
        <p:spPr>
          <a:xfrm rot="11408418">
            <a:off x="382797" y="3544870"/>
            <a:ext cx="3646902" cy="3280126"/>
          </a:xfrm>
          <a:prstGeom prst="cloudCallout">
            <a:avLst>
              <a:gd name="adj1" fmla="val 3355"/>
              <a:gd name="adj2" fmla="val 726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7" name="Bulut Belirtme Çizgisi 6"/>
          <p:cNvSpPr/>
          <p:nvPr/>
        </p:nvSpPr>
        <p:spPr>
          <a:xfrm>
            <a:off x="4243186" y="4141788"/>
            <a:ext cx="3658828" cy="2716212"/>
          </a:xfrm>
          <a:prstGeom prst="cloudCallout">
            <a:avLst>
              <a:gd name="adj1" fmla="val -55407"/>
              <a:gd name="adj2" fmla="val -996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chemeClr val="tx1"/>
              </a:solidFill>
            </a:endParaRPr>
          </a:p>
        </p:txBody>
      </p:sp>
      <p:sp>
        <p:nvSpPr>
          <p:cNvPr id="8" name="Dikdörtgen 7"/>
          <p:cNvSpPr/>
          <p:nvPr/>
        </p:nvSpPr>
        <p:spPr>
          <a:xfrm>
            <a:off x="1055929" y="4099490"/>
            <a:ext cx="2624753" cy="2246769"/>
          </a:xfrm>
          <a:prstGeom prst="rect">
            <a:avLst/>
          </a:prstGeom>
        </p:spPr>
        <p:txBody>
          <a:bodyPr wrap="square">
            <a:spAutoFit/>
          </a:bodyPr>
          <a:lstStyle/>
          <a:p>
            <a:pPr marL="171450" indent="-171450">
              <a:buFont typeface="Arial" panose="020B0604020202020204" pitchFamily="34" charset="0"/>
              <a:buChar char="•"/>
            </a:pPr>
            <a:r>
              <a:rPr lang="tr-TR" sz="1400" dirty="0"/>
              <a:t>Sigarayı bırakmanızın sizin için çok </a:t>
            </a:r>
            <a:r>
              <a:rPr lang="tr-TR" sz="1400" dirty="0" smtClean="0"/>
              <a:t>önemli olduğunu düşünüyorum</a:t>
            </a:r>
            <a:endParaRPr lang="tr-TR" sz="1400" dirty="0"/>
          </a:p>
          <a:p>
            <a:pPr marL="171450" indent="-171450">
              <a:buFont typeface="Arial" panose="020B0604020202020204" pitchFamily="34" charset="0"/>
              <a:buChar char="•"/>
            </a:pPr>
            <a:r>
              <a:rPr lang="tr-TR" sz="1400" dirty="0" smtClean="0"/>
              <a:t>Size </a:t>
            </a:r>
            <a:r>
              <a:rPr lang="tr-TR" sz="1400" dirty="0"/>
              <a:t>bu konuda yardımcı olabilirim.</a:t>
            </a:r>
          </a:p>
          <a:p>
            <a:pPr marL="171450" indent="-171450">
              <a:buFont typeface="Arial" panose="020B0604020202020204" pitchFamily="34" charset="0"/>
              <a:buChar char="•"/>
            </a:pPr>
            <a:r>
              <a:rPr lang="tr-TR" sz="1400" dirty="0" smtClean="0"/>
              <a:t>Hasta </a:t>
            </a:r>
            <a:r>
              <a:rPr lang="tr-TR" sz="1400" dirty="0"/>
              <a:t>olduğunuzda sigara sayısını </a:t>
            </a:r>
            <a:r>
              <a:rPr lang="tr-TR" sz="1400" dirty="0" smtClean="0"/>
              <a:t>azaltmak yeterli </a:t>
            </a:r>
            <a:r>
              <a:rPr lang="tr-TR" sz="1400" dirty="0"/>
              <a:t>değildir.</a:t>
            </a:r>
          </a:p>
          <a:p>
            <a:pPr marL="171450" indent="-171450">
              <a:buFont typeface="Arial" panose="020B0604020202020204" pitchFamily="34" charset="0"/>
              <a:buChar char="•"/>
            </a:pPr>
            <a:r>
              <a:rPr lang="tr-TR" sz="1400" dirty="0" smtClean="0"/>
              <a:t>Ara </a:t>
            </a:r>
            <a:r>
              <a:rPr lang="tr-TR" sz="1400" dirty="0"/>
              <a:t>sıra ya da az sigara içmek </a:t>
            </a:r>
            <a:r>
              <a:rPr lang="tr-TR" sz="1400" dirty="0" smtClean="0"/>
              <a:t>tehlikenizi azaltmaz</a:t>
            </a:r>
            <a:r>
              <a:rPr lang="tr-TR" sz="1400" dirty="0"/>
              <a:t>.</a:t>
            </a:r>
          </a:p>
        </p:txBody>
      </p:sp>
      <p:sp>
        <p:nvSpPr>
          <p:cNvPr id="10" name="Metin kutusu 9"/>
          <p:cNvSpPr txBox="1"/>
          <p:nvPr/>
        </p:nvSpPr>
        <p:spPr>
          <a:xfrm>
            <a:off x="4800583" y="4484231"/>
            <a:ext cx="2684591" cy="2031325"/>
          </a:xfrm>
          <a:prstGeom prst="rect">
            <a:avLst/>
          </a:prstGeom>
          <a:noFill/>
        </p:spPr>
        <p:txBody>
          <a:bodyPr wrap="square" rtlCol="0">
            <a:spAutoFit/>
          </a:bodyPr>
          <a:lstStyle/>
          <a:p>
            <a:r>
              <a:rPr lang="tr-TR" dirty="0"/>
              <a:t>• Sağlığınız için yapabileceğiniz en iyi şey</a:t>
            </a:r>
          </a:p>
          <a:p>
            <a:r>
              <a:rPr lang="tr-TR" dirty="0"/>
              <a:t>sigarayı bırakmaktır.</a:t>
            </a:r>
          </a:p>
          <a:p>
            <a:r>
              <a:rPr lang="tr-TR" dirty="0"/>
              <a:t>• Doktorunuz olarak bunu belirtmek istiyorum.</a:t>
            </a:r>
          </a:p>
          <a:p>
            <a:r>
              <a:rPr lang="nn-NO" dirty="0"/>
              <a:t>• Size her konuda yardıma hazırım.</a:t>
            </a:r>
            <a:endParaRPr lang="tr-TR" dirty="0"/>
          </a:p>
        </p:txBody>
      </p:sp>
      <p:sp>
        <p:nvSpPr>
          <p:cNvPr id="11" name="Metin kutusu 10"/>
          <p:cNvSpPr txBox="1"/>
          <p:nvPr/>
        </p:nvSpPr>
        <p:spPr>
          <a:xfrm>
            <a:off x="8395178" y="3676194"/>
            <a:ext cx="3280952" cy="2031325"/>
          </a:xfrm>
          <a:prstGeom prst="rect">
            <a:avLst/>
          </a:prstGeom>
          <a:noFill/>
        </p:spPr>
        <p:txBody>
          <a:bodyPr wrap="square" rtlCol="0">
            <a:spAutoFit/>
          </a:bodyPr>
          <a:lstStyle/>
          <a:p>
            <a:pPr marL="285750" indent="-285750">
              <a:buFont typeface="Arial" panose="020B0604020202020204" pitchFamily="34" charset="0"/>
              <a:buChar char="•"/>
            </a:pPr>
            <a:r>
              <a:rPr lang="tr-TR" dirty="0" smtClean="0"/>
              <a:t>Hastanın şu andaki semptomları ve sağlık durumu</a:t>
            </a:r>
          </a:p>
          <a:p>
            <a:pPr marL="285750" indent="-285750">
              <a:buFont typeface="Arial" panose="020B0604020202020204" pitchFamily="34" charset="0"/>
              <a:buChar char="•"/>
            </a:pPr>
            <a:r>
              <a:rPr lang="tr-TR" dirty="0" smtClean="0"/>
              <a:t>Sigaranın ekonomik yükü</a:t>
            </a:r>
          </a:p>
          <a:p>
            <a:pPr marL="285750" indent="-285750">
              <a:buFont typeface="Arial" panose="020B0604020202020204" pitchFamily="34" charset="0"/>
              <a:buChar char="•"/>
            </a:pPr>
            <a:r>
              <a:rPr lang="tr-TR" dirty="0" smtClean="0"/>
              <a:t>Ailesini sigara dumanına maruz bırakarak verdiği zarar</a:t>
            </a:r>
          </a:p>
          <a:p>
            <a:pPr marL="285750" indent="-285750">
              <a:buFont typeface="Arial" panose="020B0604020202020204" pitchFamily="34" charset="0"/>
              <a:buChar char="•"/>
            </a:pPr>
            <a:r>
              <a:rPr lang="tr-TR" dirty="0" smtClean="0"/>
              <a:t>Bırakınca sağlığında oluşacak dramatik iyileşmede</a:t>
            </a:r>
            <a:endParaRPr lang="tr-TR" dirty="0"/>
          </a:p>
        </p:txBody>
      </p:sp>
    </p:spTree>
    <p:extLst>
      <p:ext uri="{BB962C8B-B14F-4D97-AF65-F5344CB8AC3E}">
        <p14:creationId xmlns:p14="http://schemas.microsoft.com/office/powerpoint/2010/main" val="3912918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A3-ASSESS) ÖLÇ</a:t>
            </a:r>
          </a:p>
          <a:p>
            <a:pPr marL="0" indent="0">
              <a:buNone/>
            </a:pPr>
            <a:endParaRPr lang="tr-TR" dirty="0"/>
          </a:p>
        </p:txBody>
      </p:sp>
      <p:sp>
        <p:nvSpPr>
          <p:cNvPr id="4" name="Yuvarlatılmış Dikdörtgen 3"/>
          <p:cNvSpPr/>
          <p:nvPr/>
        </p:nvSpPr>
        <p:spPr>
          <a:xfrm>
            <a:off x="848248" y="2893854"/>
            <a:ext cx="6492240" cy="221488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Sigara bırakmayı ne kadar istediği</a:t>
            </a:r>
            <a:endParaRPr lang="tr-TR" dirty="0" smtClean="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Hastanın nikotin bağımlılığı düzeyi (</a:t>
            </a:r>
            <a:r>
              <a:rPr lang="tr-TR" dirty="0" err="1" smtClean="0">
                <a:solidFill>
                  <a:schemeClr val="tx1"/>
                </a:solidFill>
              </a:rPr>
              <a:t>fagerström</a:t>
            </a:r>
            <a:r>
              <a:rPr lang="tr-TR" dirty="0" smtClean="0">
                <a:solidFill>
                  <a:schemeClr val="tx1"/>
                </a:solidFill>
              </a:rPr>
              <a:t> testi )</a:t>
            </a:r>
          </a:p>
          <a:p>
            <a:pPr marL="285750" indent="-285750">
              <a:lnSpc>
                <a:spcPct val="150000"/>
              </a:lnSpc>
              <a:buFont typeface="Arial" panose="020B0604020202020204" pitchFamily="34" charset="0"/>
              <a:buChar char="•"/>
            </a:pPr>
            <a:r>
              <a:rPr lang="tr-TR" dirty="0" smtClean="0">
                <a:solidFill>
                  <a:schemeClr val="tx1"/>
                </a:solidFill>
              </a:rPr>
              <a:t>O</a:t>
            </a:r>
            <a:r>
              <a:rPr lang="nn-NO" dirty="0" smtClean="0">
                <a:solidFill>
                  <a:schemeClr val="tx1"/>
                </a:solidFill>
              </a:rPr>
              <a:t>lanak varsa karbonmonoksit (CO) ölçümü</a:t>
            </a:r>
            <a:r>
              <a:rPr lang="tr-TR" dirty="0" smtClean="0">
                <a:solidFill>
                  <a:schemeClr val="tx1"/>
                </a:solidFill>
              </a:rPr>
              <a:t> </a:t>
            </a:r>
          </a:p>
          <a:p>
            <a:pPr marL="285750" indent="-285750">
              <a:lnSpc>
                <a:spcPct val="150000"/>
              </a:lnSpc>
              <a:buFont typeface="Arial" panose="020B0604020202020204" pitchFamily="34" charset="0"/>
              <a:buChar char="•"/>
            </a:pPr>
            <a:r>
              <a:rPr lang="tr-TR" dirty="0" smtClean="0">
                <a:solidFill>
                  <a:schemeClr val="tx1"/>
                </a:solidFill>
              </a:rPr>
              <a:t>Bırakmak istiyorsa destek sağlanmalı, istemiyorsa</a:t>
            </a:r>
            <a:r>
              <a:rPr lang="tr-TR" dirty="0" smtClean="0">
                <a:solidFill>
                  <a:schemeClr val="tx1"/>
                </a:solidFill>
                <a:sym typeface="Wingdings" panose="05000000000000000000" pitchFamily="2" charset="2"/>
              </a:rPr>
              <a:t></a:t>
            </a:r>
            <a:r>
              <a:rPr lang="tr-TR" dirty="0" smtClean="0">
                <a:solidFill>
                  <a:schemeClr val="tx1"/>
                </a:solidFill>
              </a:rPr>
              <a:t>5R</a:t>
            </a:r>
          </a:p>
          <a:p>
            <a:pPr marL="285750" indent="-285750">
              <a:lnSpc>
                <a:spcPct val="150000"/>
              </a:lnSpc>
              <a:buFont typeface="Arial" panose="020B0604020202020204" pitchFamily="34" charset="0"/>
              <a:buChar char="•"/>
            </a:pPr>
            <a:r>
              <a:rPr lang="tr-TR" dirty="0" smtClean="0">
                <a:solidFill>
                  <a:schemeClr val="tx1"/>
                </a:solidFill>
              </a:rPr>
              <a:t>Daha önceki bırakma deneyimi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350" y="2678906"/>
            <a:ext cx="3833007" cy="2644775"/>
          </a:xfrm>
          <a:prstGeom prst="rect">
            <a:avLst/>
          </a:prstGeom>
        </p:spPr>
      </p:pic>
    </p:spTree>
    <p:extLst>
      <p:ext uri="{BB962C8B-B14F-4D97-AF65-F5344CB8AC3E}">
        <p14:creationId xmlns:p14="http://schemas.microsoft.com/office/powerpoint/2010/main" val="281258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825624"/>
            <a:ext cx="11150600" cy="4808855"/>
          </a:xfrm>
        </p:spPr>
        <p:txBody>
          <a:bodyPr>
            <a:normAutofit fontScale="92500" lnSpcReduction="20000"/>
          </a:bodyPr>
          <a:lstStyle/>
          <a:p>
            <a:pPr marL="0" indent="0">
              <a:buNone/>
            </a:pPr>
            <a:r>
              <a:rPr lang="tr-TR" b="1" dirty="0"/>
              <a:t>(</a:t>
            </a:r>
            <a:r>
              <a:rPr lang="tr-TR" b="1" dirty="0" smtClean="0"/>
              <a:t>A4-ASSIST) ÖNDERLİK ET</a:t>
            </a:r>
          </a:p>
          <a:p>
            <a:pPr>
              <a:lnSpc>
                <a:spcPct val="150000"/>
              </a:lnSpc>
              <a:buFont typeface="Wingdings" panose="05000000000000000000" pitchFamily="2" charset="2"/>
              <a:buChar char="Ø"/>
            </a:pPr>
            <a:r>
              <a:rPr lang="tr-TR" dirty="0" smtClean="0"/>
              <a:t>Hastayla bırakma planı hazırlanmalı</a:t>
            </a:r>
          </a:p>
          <a:p>
            <a:pPr>
              <a:lnSpc>
                <a:spcPct val="150000"/>
              </a:lnSpc>
              <a:buFont typeface="Wingdings" panose="05000000000000000000" pitchFamily="2" charset="2"/>
              <a:buChar char="Ø"/>
            </a:pPr>
            <a:r>
              <a:rPr lang="tr-TR" dirty="0" smtClean="0"/>
              <a:t>Bırakma günü seçilmeli </a:t>
            </a:r>
            <a:r>
              <a:rPr lang="tr-TR" dirty="0" smtClean="0">
                <a:sym typeface="Wingdings" panose="05000000000000000000" pitchFamily="2" charset="2"/>
              </a:rPr>
              <a:t> </a:t>
            </a:r>
          </a:p>
          <a:p>
            <a:pPr>
              <a:lnSpc>
                <a:spcPct val="150000"/>
              </a:lnSpc>
              <a:buFont typeface="Wingdings" panose="05000000000000000000" pitchFamily="2" charset="2"/>
              <a:buChar char="Ø"/>
            </a:pPr>
            <a:r>
              <a:rPr lang="tr-TR" dirty="0" smtClean="0"/>
              <a:t>Bırakma </a:t>
            </a:r>
            <a:r>
              <a:rPr lang="tr-TR" dirty="0"/>
              <a:t>kararı aile, arkadaş ve </a:t>
            </a:r>
            <a:r>
              <a:rPr lang="tr-TR" dirty="0" smtClean="0"/>
              <a:t>işyerinde paylaşılmalı </a:t>
            </a:r>
            <a:r>
              <a:rPr lang="tr-TR" dirty="0"/>
              <a:t>ve destek </a:t>
            </a:r>
            <a:r>
              <a:rPr lang="tr-TR" dirty="0" smtClean="0"/>
              <a:t>alınmalı</a:t>
            </a:r>
          </a:p>
          <a:p>
            <a:pPr>
              <a:lnSpc>
                <a:spcPct val="150000"/>
              </a:lnSpc>
              <a:buFont typeface="Wingdings" panose="05000000000000000000" pitchFamily="2" charset="2"/>
              <a:buChar char="Ø"/>
            </a:pPr>
            <a:r>
              <a:rPr lang="tr-TR" dirty="0"/>
              <a:t>Ev, işyeri ve araba gibi </a:t>
            </a:r>
            <a:r>
              <a:rPr lang="tr-TR" dirty="0" smtClean="0"/>
              <a:t>kişinin yaşadığı </a:t>
            </a:r>
            <a:r>
              <a:rPr lang="tr-TR" dirty="0"/>
              <a:t>çevreden sigarayı hatırlatacak </a:t>
            </a:r>
            <a:r>
              <a:rPr lang="tr-TR" dirty="0" smtClean="0"/>
              <a:t>eşyaların uzaklaştırılması önerilmeli</a:t>
            </a:r>
          </a:p>
          <a:p>
            <a:pPr>
              <a:lnSpc>
                <a:spcPct val="150000"/>
              </a:lnSpc>
              <a:buFont typeface="Wingdings" panose="05000000000000000000" pitchFamily="2" charset="2"/>
              <a:buChar char="Ø"/>
            </a:pPr>
            <a:r>
              <a:rPr lang="tr-TR" dirty="0"/>
              <a:t>Bırakma </a:t>
            </a:r>
            <a:r>
              <a:rPr lang="tr-TR" dirty="0" smtClean="0"/>
              <a:t>döneminde mücadele </a:t>
            </a:r>
            <a:r>
              <a:rPr lang="tr-TR" dirty="0"/>
              <a:t>gücünü artıracak yeni günlük </a:t>
            </a:r>
            <a:r>
              <a:rPr lang="tr-TR" dirty="0" smtClean="0"/>
              <a:t>aktiviteler geliştirilmeli</a:t>
            </a:r>
            <a:endParaRPr lang="tr-TR" dirty="0"/>
          </a:p>
        </p:txBody>
      </p:sp>
      <p:sp>
        <p:nvSpPr>
          <p:cNvPr id="5" name="Yuvarlatılmış Dikdörtgen 4"/>
          <p:cNvSpPr/>
          <p:nvPr/>
        </p:nvSpPr>
        <p:spPr>
          <a:xfrm>
            <a:off x="4805680" y="2783840"/>
            <a:ext cx="3637280" cy="822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sz="2400" dirty="0">
                <a:solidFill>
                  <a:schemeClr val="tx1"/>
                </a:solidFill>
                <a:sym typeface="Wingdings" panose="05000000000000000000" pitchFamily="2" charset="2"/>
              </a:rPr>
              <a:t>ideali 2 </a:t>
            </a:r>
            <a:r>
              <a:rPr lang="tr-TR" sz="2400" dirty="0" smtClean="0">
                <a:solidFill>
                  <a:schemeClr val="tx1"/>
                </a:solidFill>
                <a:sym typeface="Wingdings" panose="05000000000000000000" pitchFamily="2" charset="2"/>
              </a:rPr>
              <a:t>hafta </a:t>
            </a:r>
            <a:r>
              <a:rPr lang="tr-TR" sz="2400" dirty="0">
                <a:solidFill>
                  <a:schemeClr val="tx1"/>
                </a:solidFill>
                <a:sym typeface="Wingdings" panose="05000000000000000000" pitchFamily="2" charset="2"/>
              </a:rPr>
              <a:t>içinde </a:t>
            </a:r>
            <a:r>
              <a:rPr lang="tr-TR" sz="2400" dirty="0" smtClean="0">
                <a:solidFill>
                  <a:schemeClr val="tx1"/>
                </a:solidFill>
                <a:sym typeface="Wingdings" panose="05000000000000000000" pitchFamily="2" charset="2"/>
              </a:rPr>
              <a:t>olması</a:t>
            </a:r>
          </a:p>
        </p:txBody>
      </p:sp>
    </p:spTree>
    <p:extLst>
      <p:ext uri="{BB962C8B-B14F-4D97-AF65-F5344CB8AC3E}">
        <p14:creationId xmlns:p14="http://schemas.microsoft.com/office/powerpoint/2010/main" val="189837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4" name="Yuvarlatılmış Dikdörtgen 3"/>
          <p:cNvSpPr/>
          <p:nvPr/>
        </p:nvSpPr>
        <p:spPr>
          <a:xfrm>
            <a:off x="1590422" y="3509760"/>
            <a:ext cx="9340273" cy="24384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tr-TR" dirty="0" smtClean="0">
                <a:solidFill>
                  <a:schemeClr val="tx1"/>
                </a:solidFill>
              </a:rPr>
              <a:t>Dünya Sağlık Örgütü : “Bütün </a:t>
            </a:r>
            <a:r>
              <a:rPr lang="tr-TR" dirty="0">
                <a:solidFill>
                  <a:schemeClr val="tx1"/>
                </a:solidFill>
              </a:rPr>
              <a:t>salgın hastalıklarda bir bulaşma yolu </a:t>
            </a:r>
            <a:r>
              <a:rPr lang="tr-TR" dirty="0" smtClean="0">
                <a:solidFill>
                  <a:schemeClr val="tx1"/>
                </a:solidFill>
              </a:rPr>
              <a:t>vardır ve </a:t>
            </a:r>
            <a:r>
              <a:rPr lang="tr-TR" dirty="0">
                <a:solidFill>
                  <a:schemeClr val="tx1"/>
                </a:solidFill>
              </a:rPr>
              <a:t>hastalık ve </a:t>
            </a:r>
            <a:r>
              <a:rPr lang="tr-TR" dirty="0" smtClean="0">
                <a:solidFill>
                  <a:schemeClr val="tx1"/>
                </a:solidFill>
              </a:rPr>
              <a:t>ölümlerin yayılmasına </a:t>
            </a:r>
            <a:r>
              <a:rPr lang="tr-TR" dirty="0">
                <a:solidFill>
                  <a:schemeClr val="tx1"/>
                </a:solidFill>
              </a:rPr>
              <a:t>yol açan </a:t>
            </a:r>
            <a:r>
              <a:rPr lang="tr-TR" dirty="0" smtClean="0">
                <a:solidFill>
                  <a:schemeClr val="tx1"/>
                </a:solidFill>
              </a:rPr>
              <a:t>bir de </a:t>
            </a:r>
            <a:r>
              <a:rPr lang="tr-TR" dirty="0">
                <a:solidFill>
                  <a:schemeClr val="tx1"/>
                </a:solidFill>
              </a:rPr>
              <a:t>aracı vardır. </a:t>
            </a:r>
            <a:endParaRPr lang="tr-TR" dirty="0" smtClean="0">
              <a:solidFill>
                <a:schemeClr val="tx1"/>
              </a:solidFill>
            </a:endParaRPr>
          </a:p>
          <a:p>
            <a:pPr algn="ctr">
              <a:lnSpc>
                <a:spcPct val="150000"/>
              </a:lnSpc>
            </a:pPr>
            <a:r>
              <a:rPr lang="tr-TR" dirty="0" smtClean="0">
                <a:solidFill>
                  <a:schemeClr val="tx1"/>
                </a:solidFill>
              </a:rPr>
              <a:t>Tütün </a:t>
            </a:r>
            <a:r>
              <a:rPr lang="tr-TR" dirty="0">
                <a:solidFill>
                  <a:schemeClr val="tx1"/>
                </a:solidFill>
              </a:rPr>
              <a:t>salgını konusunda bu araç </a:t>
            </a:r>
            <a:r>
              <a:rPr lang="tr-TR" dirty="0" smtClean="0">
                <a:solidFill>
                  <a:schemeClr val="tx1"/>
                </a:solidFill>
              </a:rPr>
              <a:t>bir virüs</a:t>
            </a:r>
            <a:r>
              <a:rPr lang="tr-TR" dirty="0">
                <a:solidFill>
                  <a:schemeClr val="tx1"/>
                </a:solidFill>
              </a:rPr>
              <a:t>, bakteri veya bir başka mikroorganizma değildir</a:t>
            </a:r>
          </a:p>
          <a:p>
            <a:pPr algn="ctr">
              <a:lnSpc>
                <a:spcPct val="150000"/>
              </a:lnSpc>
            </a:pPr>
            <a:r>
              <a:rPr lang="tr-TR" dirty="0">
                <a:solidFill>
                  <a:schemeClr val="tx1"/>
                </a:solidFill>
              </a:rPr>
              <a:t>bu araç bir endüstri ve çalışma stratejisidir</a:t>
            </a:r>
            <a:r>
              <a:rPr lang="tr-TR" dirty="0" smtClean="0">
                <a:solidFill>
                  <a:schemeClr val="tx1"/>
                </a:solidFill>
              </a:rPr>
              <a:t>.”  </a:t>
            </a:r>
            <a:endParaRPr lang="tr-TR" dirty="0">
              <a:solidFill>
                <a:schemeClr val="tx1"/>
              </a:solidFill>
            </a:endParaRPr>
          </a:p>
        </p:txBody>
      </p:sp>
      <p:sp>
        <p:nvSpPr>
          <p:cNvPr id="5" name="Metin kutusu 4"/>
          <p:cNvSpPr txBox="1"/>
          <p:nvPr/>
        </p:nvSpPr>
        <p:spPr>
          <a:xfrm>
            <a:off x="838200" y="1848255"/>
            <a:ext cx="10844719" cy="1200329"/>
          </a:xfrm>
          <a:prstGeom prst="rect">
            <a:avLst/>
          </a:prstGeom>
          <a:noFill/>
        </p:spPr>
        <p:txBody>
          <a:bodyPr wrap="square" rtlCol="0">
            <a:spAutoFit/>
          </a:bodyPr>
          <a:lstStyle/>
          <a:p>
            <a:r>
              <a:rPr lang="tr-TR" sz="2400" dirty="0"/>
              <a:t>Dünyada en çok ölüme yol açan iki </a:t>
            </a:r>
            <a:r>
              <a:rPr lang="tr-TR" sz="2400" dirty="0" smtClean="0"/>
              <a:t>neden</a:t>
            </a:r>
          </a:p>
          <a:p>
            <a:endParaRPr lang="tr-TR" sz="2400" dirty="0">
              <a:sym typeface="Wingdings" panose="05000000000000000000" pitchFamily="2" charset="2"/>
            </a:endParaRPr>
          </a:p>
          <a:p>
            <a:r>
              <a:rPr lang="tr-TR" sz="2400" dirty="0" smtClean="0">
                <a:sym typeface="Wingdings" panose="05000000000000000000" pitchFamily="2" charset="2"/>
              </a:rPr>
              <a:t></a:t>
            </a:r>
            <a:r>
              <a:rPr lang="tr-TR" sz="2400" dirty="0" smtClean="0"/>
              <a:t> Açlık ve Tütün kullanımı</a:t>
            </a:r>
            <a:endParaRPr lang="tr-TR" sz="2400"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159" y="867851"/>
            <a:ext cx="4822641" cy="2411321"/>
          </a:xfrm>
          <a:prstGeom prst="rect">
            <a:avLst/>
          </a:prstGeom>
        </p:spPr>
      </p:pic>
      <p:sp>
        <p:nvSpPr>
          <p:cNvPr id="3" name="Altbilgi Yer Tutucusu 2"/>
          <p:cNvSpPr>
            <a:spLocks noGrp="1"/>
          </p:cNvSpPr>
          <p:nvPr>
            <p:ph type="ftr" sz="quarter" idx="11"/>
          </p:nvPr>
        </p:nvSpPr>
        <p:spPr/>
        <p:txBody>
          <a:bodyPr/>
          <a:lstStyle/>
          <a:p>
            <a:r>
              <a:rPr lang="tr-TR" smtClean="0"/>
              <a:t>Sigara Bırakma Tanı Ve Tedavi Uzlaşı Raporu, Türk Toraks Derneği, 2014</a:t>
            </a:r>
            <a:endParaRPr lang="tr-TR"/>
          </a:p>
        </p:txBody>
      </p:sp>
    </p:spTree>
    <p:extLst>
      <p:ext uri="{BB962C8B-B14F-4D97-AF65-F5344CB8AC3E}">
        <p14:creationId xmlns:p14="http://schemas.microsoft.com/office/powerpoint/2010/main" val="2503666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53440" y="1825624"/>
            <a:ext cx="10932160" cy="4910455"/>
          </a:xfrm>
        </p:spPr>
        <p:txBody>
          <a:bodyPr/>
          <a:lstStyle/>
          <a:p>
            <a:pPr marL="0" indent="0">
              <a:buNone/>
            </a:pPr>
            <a:r>
              <a:rPr lang="tr-TR" b="1" dirty="0"/>
              <a:t>(A4-ASSIST) ÖNDERLİK </a:t>
            </a:r>
            <a:r>
              <a:rPr lang="tr-TR" b="1" dirty="0" smtClean="0"/>
              <a:t>ET</a:t>
            </a:r>
            <a:endParaRPr lang="tr-TR" dirty="0" smtClean="0"/>
          </a:p>
          <a:p>
            <a:pPr>
              <a:buFont typeface="Wingdings" panose="05000000000000000000" pitchFamily="2" charset="2"/>
              <a:buChar char="Ø"/>
            </a:pPr>
            <a:r>
              <a:rPr lang="tr-TR" dirty="0" smtClean="0"/>
              <a:t>Yaşa </a:t>
            </a:r>
            <a:r>
              <a:rPr lang="tr-TR" dirty="0"/>
              <a:t>uygun egzersiz, </a:t>
            </a:r>
            <a:r>
              <a:rPr lang="tr-TR" dirty="0" smtClean="0"/>
              <a:t>yürüyüş yapmak</a:t>
            </a:r>
            <a:r>
              <a:rPr lang="tr-TR" dirty="0"/>
              <a:t>, istedikleri hobilere zaman </a:t>
            </a:r>
            <a:r>
              <a:rPr lang="tr-TR" dirty="0" smtClean="0"/>
              <a:t>ayrılması önerilmeli</a:t>
            </a:r>
          </a:p>
          <a:p>
            <a:pPr>
              <a:buFont typeface="Wingdings" panose="05000000000000000000" pitchFamily="2" charset="2"/>
              <a:buChar char="Ø"/>
            </a:pPr>
            <a:r>
              <a:rPr lang="tr-TR" dirty="0"/>
              <a:t>İlk birkaç </a:t>
            </a:r>
            <a:r>
              <a:rPr lang="tr-TR" dirty="0" smtClean="0"/>
              <a:t>hafta içerisinde </a:t>
            </a:r>
            <a:r>
              <a:rPr lang="tr-TR" dirty="0"/>
              <a:t>yoğun nikotin yoksunluk </a:t>
            </a:r>
            <a:r>
              <a:rPr lang="tr-TR" dirty="0" smtClean="0"/>
              <a:t>belirtilerinin yaşanabileceği anlatılmalı</a:t>
            </a:r>
          </a:p>
          <a:p>
            <a:pPr>
              <a:buFont typeface="Wingdings" panose="05000000000000000000" pitchFamily="2" charset="2"/>
              <a:buChar char="Ø"/>
            </a:pPr>
            <a:r>
              <a:rPr lang="tr-TR" dirty="0" smtClean="0"/>
              <a:t>İçme isteği kişiyi zorladığında:</a:t>
            </a:r>
            <a:endParaRPr lang="tr-TR" dirty="0"/>
          </a:p>
        </p:txBody>
      </p:sp>
      <p:sp>
        <p:nvSpPr>
          <p:cNvPr id="4" name="Yuvarlatılmış Dikdörtgen 3"/>
          <p:cNvSpPr/>
          <p:nvPr/>
        </p:nvSpPr>
        <p:spPr>
          <a:xfrm>
            <a:off x="5781040" y="3867150"/>
            <a:ext cx="4829810" cy="263874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smtClean="0">
                <a:solidFill>
                  <a:schemeClr val="tx1"/>
                </a:solidFill>
              </a:rPr>
              <a:t>Davranışsal yöntem</a:t>
            </a:r>
          </a:p>
          <a:p>
            <a:pPr>
              <a:lnSpc>
                <a:spcPct val="150000"/>
              </a:lnSpc>
            </a:pPr>
            <a:r>
              <a:rPr lang="tr-TR" dirty="0" smtClean="0">
                <a:solidFill>
                  <a:schemeClr val="tx1"/>
                </a:solidFill>
              </a:rPr>
              <a:t>• Bir </a:t>
            </a:r>
            <a:r>
              <a:rPr lang="tr-TR" dirty="0">
                <a:solidFill>
                  <a:schemeClr val="tx1"/>
                </a:solidFill>
              </a:rPr>
              <a:t>meyve ya da çiğ sebze soyup yemek</a:t>
            </a:r>
          </a:p>
          <a:p>
            <a:pPr>
              <a:lnSpc>
                <a:spcPct val="150000"/>
              </a:lnSpc>
            </a:pPr>
            <a:r>
              <a:rPr lang="tr-TR" dirty="0">
                <a:solidFill>
                  <a:schemeClr val="tx1"/>
                </a:solidFill>
              </a:rPr>
              <a:t>(salatalık, elma, havuç gibi)</a:t>
            </a:r>
          </a:p>
          <a:p>
            <a:pPr>
              <a:lnSpc>
                <a:spcPct val="150000"/>
              </a:lnSpc>
            </a:pPr>
            <a:r>
              <a:rPr lang="de-DE" dirty="0">
                <a:solidFill>
                  <a:schemeClr val="tx1"/>
                </a:solidFill>
              </a:rPr>
              <a:t>• 10 </a:t>
            </a:r>
            <a:r>
              <a:rPr lang="de-DE" dirty="0" err="1">
                <a:solidFill>
                  <a:schemeClr val="tx1"/>
                </a:solidFill>
              </a:rPr>
              <a:t>kez</a:t>
            </a:r>
            <a:r>
              <a:rPr lang="de-DE" dirty="0">
                <a:solidFill>
                  <a:schemeClr val="tx1"/>
                </a:solidFill>
              </a:rPr>
              <a:t> </a:t>
            </a:r>
            <a:r>
              <a:rPr lang="de-DE" dirty="0" err="1">
                <a:solidFill>
                  <a:schemeClr val="tx1"/>
                </a:solidFill>
              </a:rPr>
              <a:t>derin</a:t>
            </a:r>
            <a:r>
              <a:rPr lang="de-DE" dirty="0">
                <a:solidFill>
                  <a:schemeClr val="tx1"/>
                </a:solidFill>
              </a:rPr>
              <a:t> </a:t>
            </a:r>
            <a:r>
              <a:rPr lang="de-DE" dirty="0" err="1">
                <a:solidFill>
                  <a:schemeClr val="tx1"/>
                </a:solidFill>
              </a:rPr>
              <a:t>nefes</a:t>
            </a:r>
            <a:r>
              <a:rPr lang="de-DE" dirty="0">
                <a:solidFill>
                  <a:schemeClr val="tx1"/>
                </a:solidFill>
              </a:rPr>
              <a:t> </a:t>
            </a:r>
            <a:r>
              <a:rPr lang="de-DE" dirty="0" err="1">
                <a:solidFill>
                  <a:schemeClr val="tx1"/>
                </a:solidFill>
              </a:rPr>
              <a:t>alıp</a:t>
            </a:r>
            <a:r>
              <a:rPr lang="de-DE" dirty="0">
                <a:solidFill>
                  <a:schemeClr val="tx1"/>
                </a:solidFill>
              </a:rPr>
              <a:t> </a:t>
            </a:r>
            <a:r>
              <a:rPr lang="de-DE" dirty="0" err="1">
                <a:solidFill>
                  <a:schemeClr val="tx1"/>
                </a:solidFill>
              </a:rPr>
              <a:t>verme</a:t>
            </a:r>
            <a:endParaRPr lang="de-DE" dirty="0">
              <a:solidFill>
                <a:schemeClr val="tx1"/>
              </a:solidFill>
            </a:endParaRPr>
          </a:p>
          <a:p>
            <a:pPr>
              <a:lnSpc>
                <a:spcPct val="150000"/>
              </a:lnSpc>
            </a:pPr>
            <a:r>
              <a:rPr lang="tr-TR" dirty="0">
                <a:solidFill>
                  <a:schemeClr val="tx1"/>
                </a:solidFill>
              </a:rPr>
              <a:t>• Duş alma</a:t>
            </a:r>
          </a:p>
          <a:p>
            <a:pPr>
              <a:lnSpc>
                <a:spcPct val="150000"/>
              </a:lnSpc>
            </a:pPr>
            <a:r>
              <a:rPr lang="tr-TR" dirty="0">
                <a:solidFill>
                  <a:schemeClr val="tx1"/>
                </a:solidFill>
              </a:rPr>
              <a:t>• </a:t>
            </a:r>
            <a:r>
              <a:rPr lang="tr-TR" dirty="0">
                <a:solidFill>
                  <a:schemeClr val="tx1"/>
                </a:solidFill>
              </a:rPr>
              <a:t>O</a:t>
            </a:r>
            <a:r>
              <a:rPr lang="tr-TR" dirty="0" smtClean="0">
                <a:solidFill>
                  <a:schemeClr val="tx1"/>
                </a:solidFill>
              </a:rPr>
              <a:t>rtam değiştirmek </a:t>
            </a:r>
            <a:endParaRPr lang="tr-TR" dirty="0">
              <a:solidFill>
                <a:schemeClr val="tx1"/>
              </a:solidFill>
            </a:endParaRPr>
          </a:p>
        </p:txBody>
      </p:sp>
      <p:sp>
        <p:nvSpPr>
          <p:cNvPr id="5" name="Yuvarlatılmış Dikdörtgen 4"/>
          <p:cNvSpPr/>
          <p:nvPr/>
        </p:nvSpPr>
        <p:spPr>
          <a:xfrm>
            <a:off x="1340803" y="4953632"/>
            <a:ext cx="4050347" cy="15522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Bilişsel yöntem</a:t>
            </a:r>
          </a:p>
          <a:p>
            <a:pPr marL="285750" indent="-285750">
              <a:buFont typeface="Arial" panose="020B0604020202020204" pitchFamily="34" charset="0"/>
              <a:buChar char="•"/>
            </a:pPr>
            <a:r>
              <a:rPr lang="tr-TR" dirty="0" smtClean="0">
                <a:solidFill>
                  <a:schemeClr val="tx1"/>
                </a:solidFill>
              </a:rPr>
              <a:t>İçme isteğinin geçici </a:t>
            </a:r>
            <a:r>
              <a:rPr lang="tr-TR" dirty="0" err="1" smtClean="0">
                <a:solidFill>
                  <a:schemeClr val="tx1"/>
                </a:solidFill>
              </a:rPr>
              <a:t>olsuğunu</a:t>
            </a:r>
            <a:r>
              <a:rPr lang="tr-TR" dirty="0" smtClean="0">
                <a:solidFill>
                  <a:schemeClr val="tx1"/>
                </a:solidFill>
              </a:rPr>
              <a:t> düşünmek</a:t>
            </a:r>
          </a:p>
          <a:p>
            <a:pPr marL="285750" indent="-285750">
              <a:buFont typeface="Arial" panose="020B0604020202020204" pitchFamily="34" charset="0"/>
              <a:buChar char="•"/>
            </a:pPr>
            <a:r>
              <a:rPr lang="tr-TR" dirty="0" smtClean="0">
                <a:solidFill>
                  <a:schemeClr val="tx1"/>
                </a:solidFill>
              </a:rPr>
              <a:t>Bırakma nedenlerini hatırlamak</a:t>
            </a:r>
          </a:p>
        </p:txBody>
      </p:sp>
    </p:spTree>
    <p:extLst>
      <p:ext uri="{BB962C8B-B14F-4D97-AF65-F5344CB8AC3E}">
        <p14:creationId xmlns:p14="http://schemas.microsoft.com/office/powerpoint/2010/main" val="2112822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825624"/>
            <a:ext cx="11018520" cy="4798695"/>
          </a:xfrm>
        </p:spPr>
        <p:txBody>
          <a:bodyPr>
            <a:normAutofit/>
          </a:bodyPr>
          <a:lstStyle/>
          <a:p>
            <a:pPr marL="0" indent="0">
              <a:buNone/>
            </a:pPr>
            <a:r>
              <a:rPr lang="tr-TR" b="1" dirty="0"/>
              <a:t>(A4-ASSIST) ÖNDERLİK </a:t>
            </a:r>
            <a:r>
              <a:rPr lang="tr-TR" b="1" dirty="0" smtClean="0"/>
              <a:t>ET</a:t>
            </a:r>
          </a:p>
          <a:p>
            <a:pPr>
              <a:buFont typeface="Wingdings" panose="05000000000000000000" pitchFamily="2" charset="2"/>
              <a:buChar char="Ø"/>
            </a:pPr>
            <a:r>
              <a:rPr lang="tr-TR" sz="2400" dirty="0"/>
              <a:t>Hastalara bırakma konusunda etkili ilaçların (</a:t>
            </a:r>
            <a:r>
              <a:rPr lang="tr-TR" sz="2400" dirty="0" smtClean="0"/>
              <a:t>Nikotin yerine </a:t>
            </a:r>
            <a:r>
              <a:rPr lang="tr-TR" sz="2400" dirty="0"/>
              <a:t>koyma preparatları, </a:t>
            </a:r>
            <a:r>
              <a:rPr lang="tr-TR" sz="2400" dirty="0" err="1"/>
              <a:t>Bupropion</a:t>
            </a:r>
            <a:r>
              <a:rPr lang="tr-TR" sz="2400" dirty="0"/>
              <a:t>, </a:t>
            </a:r>
            <a:r>
              <a:rPr lang="tr-TR" sz="2400" dirty="0" err="1" smtClean="0"/>
              <a:t>Varenikline</a:t>
            </a:r>
            <a:r>
              <a:rPr lang="tr-TR" sz="2400" dirty="0" smtClean="0"/>
              <a:t>) olduğu anlatılmalı</a:t>
            </a:r>
          </a:p>
          <a:p>
            <a:pPr>
              <a:buFont typeface="Wingdings" panose="05000000000000000000" pitchFamily="2" charset="2"/>
              <a:buChar char="Ø"/>
            </a:pPr>
            <a:r>
              <a:rPr lang="tr-TR" sz="2400" dirty="0"/>
              <a:t>M</a:t>
            </a:r>
            <a:r>
              <a:rPr lang="tr-TR" sz="2400" dirty="0" smtClean="0"/>
              <a:t>ümkün </a:t>
            </a:r>
            <a:r>
              <a:rPr lang="tr-TR" sz="2400" dirty="0"/>
              <a:t>olduğunca alkolden uzak </a:t>
            </a:r>
            <a:r>
              <a:rPr lang="tr-TR" sz="2400" dirty="0" smtClean="0"/>
              <a:t>durulmalı</a:t>
            </a:r>
          </a:p>
          <a:p>
            <a:pPr>
              <a:buFont typeface="Wingdings" panose="05000000000000000000" pitchFamily="2" charset="2"/>
              <a:buChar char="Ø"/>
            </a:pPr>
            <a:r>
              <a:rPr lang="tr-TR" sz="2400" dirty="0"/>
              <a:t>Kişinin yaşına, kültürüne ve eğitimine uygun </a:t>
            </a:r>
            <a:r>
              <a:rPr lang="tr-TR" sz="2400" dirty="0" smtClean="0"/>
              <a:t>yazılı materyal </a:t>
            </a:r>
            <a:r>
              <a:rPr lang="tr-TR" sz="2400" dirty="0"/>
              <a:t>sağlanmalı</a:t>
            </a:r>
          </a:p>
        </p:txBody>
      </p:sp>
      <p:pic>
        <p:nvPicPr>
          <p:cNvPr id="4" name="Resim 3"/>
          <p:cNvPicPr>
            <a:picLocks noChangeAspect="1"/>
          </p:cNvPicPr>
          <p:nvPr/>
        </p:nvPicPr>
        <p:blipFill rotWithShape="1">
          <a:blip r:embed="rId2"/>
          <a:srcRect l="1984" t="16808" r="16587" b="22099"/>
          <a:stretch/>
        </p:blipFill>
        <p:spPr>
          <a:xfrm>
            <a:off x="1087407" y="4002833"/>
            <a:ext cx="6211651" cy="2621486"/>
          </a:xfrm>
          <a:prstGeom prst="rect">
            <a:avLst/>
          </a:prstGeom>
        </p:spPr>
      </p:pic>
      <p:sp>
        <p:nvSpPr>
          <p:cNvPr id="5" name="Metin kutusu 4"/>
          <p:cNvSpPr txBox="1"/>
          <p:nvPr/>
        </p:nvSpPr>
        <p:spPr>
          <a:xfrm>
            <a:off x="7688424" y="4544008"/>
            <a:ext cx="3816221" cy="923330"/>
          </a:xfrm>
          <a:prstGeom prst="rect">
            <a:avLst/>
          </a:prstGeom>
          <a:noFill/>
        </p:spPr>
        <p:txBody>
          <a:bodyPr wrap="square" rtlCol="0">
            <a:spAutoFit/>
          </a:bodyPr>
          <a:lstStyle/>
          <a:p>
            <a:pPr marL="285750" indent="-285750">
              <a:buFont typeface="Wingdings" panose="05000000000000000000" pitchFamily="2" charset="2"/>
              <a:buChar char="v"/>
            </a:pPr>
            <a:r>
              <a:rPr lang="tr-TR" dirty="0">
                <a:solidFill>
                  <a:srgbClr val="FF0000"/>
                </a:solidFill>
              </a:rPr>
              <a:t>Türk </a:t>
            </a:r>
            <a:r>
              <a:rPr lang="tr-TR" dirty="0" err="1" smtClean="0">
                <a:solidFill>
                  <a:srgbClr val="FF0000"/>
                </a:solidFill>
              </a:rPr>
              <a:t>Toraks</a:t>
            </a:r>
            <a:r>
              <a:rPr lang="tr-TR" dirty="0">
                <a:solidFill>
                  <a:srgbClr val="FF0000"/>
                </a:solidFill>
              </a:rPr>
              <a:t> </a:t>
            </a:r>
            <a:r>
              <a:rPr lang="tr-TR" dirty="0" err="1" smtClean="0">
                <a:solidFill>
                  <a:srgbClr val="FF0000"/>
                </a:solidFill>
              </a:rPr>
              <a:t>Dernegi</a:t>
            </a:r>
            <a:r>
              <a:rPr lang="tr-TR" dirty="0" smtClean="0">
                <a:solidFill>
                  <a:srgbClr val="FF0000"/>
                </a:solidFill>
              </a:rPr>
              <a:t> </a:t>
            </a:r>
            <a:r>
              <a:rPr lang="tr-TR" dirty="0">
                <a:solidFill>
                  <a:srgbClr val="FF0000"/>
                </a:solidFill>
              </a:rPr>
              <a:t>Tütün </a:t>
            </a:r>
            <a:r>
              <a:rPr lang="tr-TR" dirty="0" smtClean="0">
                <a:solidFill>
                  <a:srgbClr val="FF0000"/>
                </a:solidFill>
              </a:rPr>
              <a:t>Kontrolü Çalışma </a:t>
            </a:r>
            <a:r>
              <a:rPr lang="tr-TR" dirty="0">
                <a:solidFill>
                  <a:srgbClr val="FF0000"/>
                </a:solidFill>
              </a:rPr>
              <a:t>Grubu </a:t>
            </a:r>
            <a:r>
              <a:rPr lang="tr-TR" dirty="0" smtClean="0">
                <a:solidFill>
                  <a:srgbClr val="FF0000"/>
                </a:solidFill>
              </a:rPr>
              <a:t>tarafından hazırlanan </a:t>
            </a:r>
            <a:r>
              <a:rPr lang="tr-TR" dirty="0">
                <a:solidFill>
                  <a:srgbClr val="FF0000"/>
                </a:solidFill>
              </a:rPr>
              <a:t>kitapçıklar</a:t>
            </a:r>
          </a:p>
        </p:txBody>
      </p:sp>
      <p:sp>
        <p:nvSpPr>
          <p:cNvPr id="6" name="Altbilgi Yer Tutucusu 5"/>
          <p:cNvSpPr>
            <a:spLocks noGrp="1"/>
          </p:cNvSpPr>
          <p:nvPr>
            <p:ph type="ftr" sz="quarter" idx="11"/>
          </p:nvPr>
        </p:nvSpPr>
        <p:spPr>
          <a:xfrm>
            <a:off x="1838325" y="6492875"/>
            <a:ext cx="4114800" cy="365125"/>
          </a:xfrm>
        </p:spPr>
        <p:txBody>
          <a:bodyPr/>
          <a:lstStyle/>
          <a:p>
            <a:r>
              <a:rPr lang="tr-TR" dirty="0" smtClean="0"/>
              <a:t>https://havanikoru.saglik.gov.tr E.T :26/09/2021</a:t>
            </a:r>
            <a:endParaRPr lang="tr-TR" dirty="0"/>
          </a:p>
        </p:txBody>
      </p:sp>
    </p:spTree>
    <p:extLst>
      <p:ext uri="{BB962C8B-B14F-4D97-AF65-F5344CB8AC3E}">
        <p14:creationId xmlns:p14="http://schemas.microsoft.com/office/powerpoint/2010/main" val="3227813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595535"/>
            <a:ext cx="10515600" cy="4581428"/>
          </a:xfrm>
        </p:spPr>
        <p:txBody>
          <a:bodyPr>
            <a:normAutofit fontScale="92500" lnSpcReduction="10000"/>
          </a:bodyPr>
          <a:lstStyle/>
          <a:p>
            <a:pPr marL="0" indent="0">
              <a:buNone/>
            </a:pPr>
            <a:r>
              <a:rPr lang="tr-TR" b="1" dirty="0"/>
              <a:t>(</a:t>
            </a:r>
            <a:r>
              <a:rPr lang="tr-TR" b="1" dirty="0" smtClean="0"/>
              <a:t>A5-ARRANGE) ÖRGÜTLE</a:t>
            </a:r>
          </a:p>
          <a:p>
            <a:pPr>
              <a:buFont typeface="Wingdings" panose="05000000000000000000" pitchFamily="2" charset="2"/>
              <a:buChar char="Ø"/>
            </a:pPr>
            <a:r>
              <a:rPr lang="es-ES" dirty="0"/>
              <a:t>Hastalar yüz yüze ya da telefon görüşmeleri </a:t>
            </a:r>
            <a:r>
              <a:rPr lang="es-ES" dirty="0" smtClean="0"/>
              <a:t>ile</a:t>
            </a:r>
            <a:r>
              <a:rPr lang="tr-TR" dirty="0" smtClean="0"/>
              <a:t> izlenmeli</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r>
              <a:rPr lang="tr-TR" dirty="0"/>
              <a:t>Her görüşmede </a:t>
            </a:r>
            <a:r>
              <a:rPr lang="tr-TR" dirty="0" smtClean="0"/>
              <a:t>hasta başarısından </a:t>
            </a:r>
            <a:r>
              <a:rPr lang="tr-TR" dirty="0"/>
              <a:t>dolayı tebrik </a:t>
            </a:r>
            <a:r>
              <a:rPr lang="tr-TR" dirty="0" smtClean="0"/>
              <a:t>edilmeli</a:t>
            </a:r>
          </a:p>
          <a:p>
            <a:r>
              <a:rPr lang="tr-TR" dirty="0" smtClean="0"/>
              <a:t>Karşılaşılan güçlükler /çözüm yolları</a:t>
            </a:r>
          </a:p>
          <a:p>
            <a:r>
              <a:rPr lang="tr-TR" dirty="0" err="1" smtClean="0"/>
              <a:t>Nüks</a:t>
            </a:r>
            <a:r>
              <a:rPr lang="tr-TR" dirty="0" smtClean="0"/>
              <a:t> olmuşsa nedenleri /yeniden tam bırakma</a:t>
            </a:r>
          </a:p>
          <a:p>
            <a:r>
              <a:rPr lang="tr-TR" dirty="0" smtClean="0"/>
              <a:t>Farmakolojik tedavi değerlendirilmesi</a:t>
            </a:r>
          </a:p>
          <a:p>
            <a:endParaRPr lang="tr-TR" dirty="0"/>
          </a:p>
        </p:txBody>
      </p:sp>
      <p:sp>
        <p:nvSpPr>
          <p:cNvPr id="4" name="Yuvarlatılmış Dikdörtgen 3"/>
          <p:cNvSpPr/>
          <p:nvPr/>
        </p:nvSpPr>
        <p:spPr>
          <a:xfrm>
            <a:off x="1492898" y="2668556"/>
            <a:ext cx="6671388" cy="144624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İlk görüşme             </a:t>
            </a:r>
            <a:r>
              <a:rPr lang="tr-TR" dirty="0">
                <a:solidFill>
                  <a:schemeClr val="tx1"/>
                </a:solidFill>
                <a:sym typeface="Wingdings" panose="05000000000000000000" pitchFamily="2" charset="2"/>
              </a:rPr>
              <a:t> </a:t>
            </a:r>
            <a:r>
              <a:rPr lang="tr-TR" dirty="0">
                <a:solidFill>
                  <a:schemeClr val="tx1"/>
                </a:solidFill>
              </a:rPr>
              <a:t>bırakma tarihinden sonraki ilk hafta</a:t>
            </a:r>
          </a:p>
          <a:p>
            <a:pPr marL="285750" indent="-285750">
              <a:buFont typeface="Arial" panose="020B0604020202020204" pitchFamily="34" charset="0"/>
              <a:buChar char="•"/>
            </a:pPr>
            <a:r>
              <a:rPr lang="tr-TR" dirty="0">
                <a:solidFill>
                  <a:schemeClr val="tx1"/>
                </a:solidFill>
              </a:rPr>
              <a:t>İkinci görüşme        </a:t>
            </a:r>
            <a:r>
              <a:rPr lang="tr-TR" dirty="0">
                <a:solidFill>
                  <a:schemeClr val="tx1"/>
                </a:solidFill>
                <a:sym typeface="Wingdings" panose="05000000000000000000" pitchFamily="2" charset="2"/>
              </a:rPr>
              <a:t></a:t>
            </a:r>
            <a:r>
              <a:rPr lang="tr-TR" dirty="0">
                <a:solidFill>
                  <a:schemeClr val="tx1"/>
                </a:solidFill>
              </a:rPr>
              <a:t> ilk bir ay içerisinde</a:t>
            </a:r>
          </a:p>
          <a:p>
            <a:pPr marL="285750" indent="-285750">
              <a:buFont typeface="Arial" panose="020B0604020202020204" pitchFamily="34" charset="0"/>
              <a:buChar char="•"/>
            </a:pPr>
            <a:r>
              <a:rPr lang="tr-TR" dirty="0">
                <a:solidFill>
                  <a:schemeClr val="tx1"/>
                </a:solidFill>
              </a:rPr>
              <a:t>Sonraki </a:t>
            </a:r>
            <a:r>
              <a:rPr lang="tr-TR" dirty="0" err="1">
                <a:solidFill>
                  <a:schemeClr val="tx1"/>
                </a:solidFill>
              </a:rPr>
              <a:t>görüşmeler</a:t>
            </a:r>
            <a:r>
              <a:rPr lang="tr-TR" dirty="0" err="1">
                <a:solidFill>
                  <a:schemeClr val="tx1"/>
                </a:solidFill>
                <a:sym typeface="Wingdings" panose="05000000000000000000" pitchFamily="2" charset="2"/>
              </a:rPr>
              <a:t></a:t>
            </a:r>
            <a:r>
              <a:rPr lang="tr-TR" dirty="0" err="1">
                <a:solidFill>
                  <a:schemeClr val="tx1"/>
                </a:solidFill>
              </a:rPr>
              <a:t>kişinin</a:t>
            </a:r>
            <a:r>
              <a:rPr lang="tr-TR" dirty="0">
                <a:solidFill>
                  <a:schemeClr val="tx1"/>
                </a:solidFill>
              </a:rPr>
              <a:t> durumuna göre 15 günlük, </a:t>
            </a:r>
            <a:endParaRPr lang="tr-TR" dirty="0" smtClean="0">
              <a:solidFill>
                <a:schemeClr val="tx1"/>
              </a:solidFill>
            </a:endParaRPr>
          </a:p>
          <a:p>
            <a:r>
              <a:rPr lang="tr-TR" dirty="0" smtClean="0">
                <a:solidFill>
                  <a:schemeClr val="tx1"/>
                </a:solidFill>
              </a:rPr>
              <a:t>                                          1 aylık</a:t>
            </a:r>
            <a:r>
              <a:rPr lang="tr-TR" dirty="0">
                <a:solidFill>
                  <a:schemeClr val="tx1"/>
                </a:solidFill>
              </a:rPr>
              <a:t>, 3 aylık </a:t>
            </a:r>
          </a:p>
        </p:txBody>
      </p:sp>
    </p:spTree>
    <p:extLst>
      <p:ext uri="{BB962C8B-B14F-4D97-AF65-F5344CB8AC3E}">
        <p14:creationId xmlns:p14="http://schemas.microsoft.com/office/powerpoint/2010/main" val="2283637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5" name="İçerik Yer Tutucusu 4"/>
          <p:cNvSpPr>
            <a:spLocks noGrp="1"/>
          </p:cNvSpPr>
          <p:nvPr>
            <p:ph idx="1"/>
          </p:nvPr>
        </p:nvSpPr>
        <p:spPr/>
        <p:txBody>
          <a:bodyPr>
            <a:normAutofit/>
          </a:bodyPr>
          <a:lstStyle/>
          <a:p>
            <a:pPr marL="0" indent="0">
              <a:buNone/>
            </a:pPr>
            <a:r>
              <a:rPr lang="tr-TR" dirty="0" smtClean="0"/>
              <a:t>Bırakma konusunda isteksiz hastalar</a:t>
            </a:r>
            <a:r>
              <a:rPr lang="tr-TR" dirty="0" smtClean="0">
                <a:sym typeface="Wingdings" panose="05000000000000000000" pitchFamily="2" charset="2"/>
              </a:rPr>
              <a:t> 5R</a:t>
            </a: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pPr marL="0" indent="0">
              <a:buNone/>
            </a:pPr>
            <a:r>
              <a:rPr lang="tr-TR" b="1" dirty="0"/>
              <a:t>(</a:t>
            </a:r>
            <a:r>
              <a:rPr lang="tr-TR" b="1" dirty="0" smtClean="0"/>
              <a:t>R1-RELEVANCE) </a:t>
            </a:r>
            <a:r>
              <a:rPr lang="tr-TR" b="1" dirty="0"/>
              <a:t>İLİŞKİ</a:t>
            </a:r>
            <a:r>
              <a:rPr lang="tr-TR" b="1" dirty="0" smtClean="0"/>
              <a:t>:</a:t>
            </a:r>
          </a:p>
          <a:p>
            <a:pPr>
              <a:buFont typeface="Wingdings" panose="05000000000000000000" pitchFamily="2" charset="2"/>
              <a:buChar char="Ø"/>
            </a:pPr>
            <a:r>
              <a:rPr lang="tr-TR" sz="2400" dirty="0"/>
              <a:t>Sigara içmenin getireceği zararlar kişinin </a:t>
            </a:r>
            <a:r>
              <a:rPr lang="tr-TR" sz="2400" dirty="0" smtClean="0"/>
              <a:t>içinde bulunduğu</a:t>
            </a:r>
          </a:p>
          <a:p>
            <a:pPr marL="0" indent="0">
              <a:buNone/>
            </a:pPr>
            <a:r>
              <a:rPr lang="tr-TR" sz="2400" dirty="0" smtClean="0"/>
              <a:t> </a:t>
            </a:r>
            <a:r>
              <a:rPr lang="tr-TR" sz="2400" dirty="0"/>
              <a:t>durumla ilişkilendirilerek </a:t>
            </a:r>
            <a:r>
              <a:rPr lang="tr-TR" sz="2400" dirty="0" smtClean="0"/>
              <a:t>bırakmaya cesaretlendirilmeli</a:t>
            </a:r>
            <a:endParaRPr lang="tr-TR" sz="2400" b="1" dirty="0" smtClean="0"/>
          </a:p>
          <a:p>
            <a:pPr marL="0" indent="0">
              <a:buNone/>
            </a:pPr>
            <a:endParaRPr lang="tr-TR" dirty="0" smtClean="0">
              <a:sym typeface="Wingdings" panose="05000000000000000000" pitchFamily="2" charset="2"/>
            </a:endParaRPr>
          </a:p>
          <a:p>
            <a:pPr marL="0" indent="0">
              <a:buNone/>
            </a:pPr>
            <a:endParaRPr lang="tr-TR" dirty="0"/>
          </a:p>
        </p:txBody>
      </p:sp>
      <p:pic>
        <p:nvPicPr>
          <p:cNvPr id="6" name="İçerik Yer Tutucusu 3"/>
          <p:cNvPicPr>
            <a:picLocks noChangeAspect="1"/>
          </p:cNvPicPr>
          <p:nvPr/>
        </p:nvPicPr>
        <p:blipFill rotWithShape="1">
          <a:blip r:embed="rId2"/>
          <a:srcRect l="10519" t="43174" r="34118" b="34954"/>
          <a:stretch/>
        </p:blipFill>
        <p:spPr>
          <a:xfrm>
            <a:off x="942392" y="2341985"/>
            <a:ext cx="7389842" cy="1642188"/>
          </a:xfrm>
          <a:prstGeom prst="rect">
            <a:avLst/>
          </a:prstGeom>
        </p:spPr>
      </p:pic>
      <p:sp>
        <p:nvSpPr>
          <p:cNvPr id="7" name="Yuvarlatılmış Dikdörtgen 6"/>
          <p:cNvSpPr/>
          <p:nvPr/>
        </p:nvSpPr>
        <p:spPr>
          <a:xfrm>
            <a:off x="8545286" y="4656016"/>
            <a:ext cx="2808514" cy="2127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Hastalık durumu</a:t>
            </a:r>
          </a:p>
          <a:p>
            <a:pPr marL="285750" indent="-285750">
              <a:buFont typeface="Arial" panose="020B0604020202020204" pitchFamily="34" charset="0"/>
              <a:buChar char="•"/>
            </a:pPr>
            <a:r>
              <a:rPr lang="tr-TR" dirty="0" smtClean="0">
                <a:solidFill>
                  <a:schemeClr val="tx1"/>
                </a:solidFill>
              </a:rPr>
              <a:t>Aile</a:t>
            </a:r>
          </a:p>
          <a:p>
            <a:pPr marL="285750" indent="-285750">
              <a:buFont typeface="Arial" panose="020B0604020202020204" pitchFamily="34" charset="0"/>
              <a:buChar char="•"/>
            </a:pPr>
            <a:r>
              <a:rPr lang="tr-TR" dirty="0" smtClean="0">
                <a:solidFill>
                  <a:schemeClr val="tx1"/>
                </a:solidFill>
              </a:rPr>
              <a:t>Çocuk </a:t>
            </a:r>
          </a:p>
          <a:p>
            <a:pPr marL="285750" indent="-285750">
              <a:buFont typeface="Arial" panose="020B0604020202020204" pitchFamily="34" charset="0"/>
              <a:buChar char="•"/>
            </a:pPr>
            <a:r>
              <a:rPr lang="tr-TR" dirty="0" smtClean="0">
                <a:solidFill>
                  <a:schemeClr val="tx1"/>
                </a:solidFill>
              </a:rPr>
              <a:t>Ekonomik durum, </a:t>
            </a:r>
          </a:p>
          <a:p>
            <a:pPr marL="285750" indent="-285750">
              <a:buFont typeface="Arial" panose="020B0604020202020204" pitchFamily="34" charset="0"/>
              <a:buChar char="•"/>
            </a:pPr>
            <a:r>
              <a:rPr lang="tr-TR" dirty="0" smtClean="0">
                <a:solidFill>
                  <a:schemeClr val="tx1"/>
                </a:solidFill>
              </a:rPr>
              <a:t>Yaş, cinsiyet</a:t>
            </a:r>
          </a:p>
          <a:p>
            <a:pPr marL="285750" indent="-285750">
              <a:buFont typeface="Arial" panose="020B0604020202020204" pitchFamily="34" charset="0"/>
              <a:buChar char="•"/>
            </a:pPr>
            <a:r>
              <a:rPr lang="tr-TR" dirty="0" smtClean="0">
                <a:solidFill>
                  <a:schemeClr val="tx1"/>
                </a:solidFill>
              </a:rPr>
              <a:t>İleride hastalanma endişesi</a:t>
            </a:r>
            <a:endParaRPr lang="tr-TR" dirty="0">
              <a:solidFill>
                <a:schemeClr val="tx1"/>
              </a:solidFill>
            </a:endParaRPr>
          </a:p>
        </p:txBody>
      </p:sp>
      <p:sp>
        <p:nvSpPr>
          <p:cNvPr id="8"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704637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R2-RISKS) RİSKLER</a:t>
            </a:r>
          </a:p>
          <a:p>
            <a:pPr>
              <a:buFont typeface="Wingdings" panose="05000000000000000000" pitchFamily="2" charset="2"/>
              <a:buChar char="Ø"/>
            </a:pPr>
            <a:r>
              <a:rPr lang="tr-TR" sz="2400" dirty="0" smtClean="0"/>
              <a:t>Düşük nikotinli, düşük katranlı sigara içmenin ya da diğer tütün ürünlerini (</a:t>
            </a:r>
            <a:r>
              <a:rPr lang="tr-TR" sz="2400" dirty="0" err="1" smtClean="0"/>
              <a:t>pipo,puro</a:t>
            </a:r>
            <a:r>
              <a:rPr lang="tr-TR" sz="2400" dirty="0" smtClean="0"/>
              <a:t>) kullanmanın hastalanma riskini azaltmayacağı</a:t>
            </a:r>
          </a:p>
          <a:p>
            <a:pPr>
              <a:buFont typeface="Wingdings" panose="05000000000000000000" pitchFamily="2" charset="2"/>
              <a:buChar char="Ø"/>
            </a:pPr>
            <a:r>
              <a:rPr lang="tr-TR" sz="2400" dirty="0" smtClean="0"/>
              <a:t>Sigara içme sonucu oluşacak akut, kronik ve çevresel riskler üzerinde durulmalı</a:t>
            </a:r>
          </a:p>
          <a:p>
            <a:pPr marL="0" indent="0">
              <a:buNone/>
            </a:pPr>
            <a:endParaRPr lang="tr-TR" dirty="0"/>
          </a:p>
        </p:txBody>
      </p:sp>
      <p:sp>
        <p:nvSpPr>
          <p:cNvPr id="4" name="Bulut Belirtme Çizgisi 3"/>
          <p:cNvSpPr/>
          <p:nvPr/>
        </p:nvSpPr>
        <p:spPr>
          <a:xfrm>
            <a:off x="0" y="3797559"/>
            <a:ext cx="3116424" cy="2379404"/>
          </a:xfrm>
          <a:prstGeom prst="cloudCallout">
            <a:avLst>
              <a:gd name="adj1" fmla="val 101023"/>
              <a:gd name="adj2" fmla="val -5867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Bulut Belirtme Çizgisi 4"/>
          <p:cNvSpPr/>
          <p:nvPr/>
        </p:nvSpPr>
        <p:spPr>
          <a:xfrm>
            <a:off x="3517641" y="4394718"/>
            <a:ext cx="4599992" cy="2463282"/>
          </a:xfrm>
          <a:prstGeom prst="cloudCallout">
            <a:avLst>
              <a:gd name="adj1" fmla="val 1920"/>
              <a:gd name="adj2" fmla="val -8556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ulut Belirtme Çizgisi 5"/>
          <p:cNvSpPr/>
          <p:nvPr/>
        </p:nvSpPr>
        <p:spPr>
          <a:xfrm>
            <a:off x="8341568" y="4001294"/>
            <a:ext cx="3637384" cy="2649894"/>
          </a:xfrm>
          <a:prstGeom prst="cloudCallout">
            <a:avLst>
              <a:gd name="adj1" fmla="val -70419"/>
              <a:gd name="adj2" fmla="val -6372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438539" y="4180113"/>
            <a:ext cx="2332653" cy="1600438"/>
          </a:xfrm>
          <a:prstGeom prst="rect">
            <a:avLst/>
          </a:prstGeom>
          <a:noFill/>
        </p:spPr>
        <p:txBody>
          <a:bodyPr wrap="square" rtlCol="0">
            <a:spAutoFit/>
          </a:bodyPr>
          <a:lstStyle/>
          <a:p>
            <a:pPr marL="285750" indent="-285750">
              <a:buFont typeface="Arial" panose="020B0604020202020204" pitchFamily="34" charset="0"/>
              <a:buChar char="•"/>
            </a:pPr>
            <a:r>
              <a:rPr lang="tr-TR" sz="1400" dirty="0" smtClean="0"/>
              <a:t>Nefes darlığı</a:t>
            </a:r>
          </a:p>
          <a:p>
            <a:pPr marL="285750" indent="-285750">
              <a:buFont typeface="Arial" panose="020B0604020202020204" pitchFamily="34" charset="0"/>
              <a:buChar char="•"/>
            </a:pPr>
            <a:r>
              <a:rPr lang="tr-TR" sz="1400" dirty="0" smtClean="0"/>
              <a:t>Astım alevlenmesi,</a:t>
            </a:r>
          </a:p>
          <a:p>
            <a:pPr marL="285750" indent="-285750">
              <a:buFont typeface="Arial" panose="020B0604020202020204" pitchFamily="34" charset="0"/>
              <a:buChar char="•"/>
            </a:pPr>
            <a:r>
              <a:rPr lang="tr-TR" sz="1400" dirty="0" smtClean="0"/>
              <a:t>Gebeliğin zarar görmesi</a:t>
            </a:r>
          </a:p>
          <a:p>
            <a:pPr marL="285750" indent="-285750">
              <a:buFont typeface="Arial" panose="020B0604020202020204" pitchFamily="34" charset="0"/>
              <a:buChar char="•"/>
            </a:pPr>
            <a:r>
              <a:rPr lang="tr-TR" sz="1400" dirty="0" err="1"/>
              <a:t>İ</a:t>
            </a:r>
            <a:r>
              <a:rPr lang="tr-TR" sz="1400" dirty="0" err="1" smtClean="0"/>
              <a:t>mpotans</a:t>
            </a:r>
            <a:endParaRPr lang="tr-TR" sz="1400" dirty="0" smtClean="0"/>
          </a:p>
          <a:p>
            <a:pPr marL="285750" indent="-285750">
              <a:buFont typeface="Arial" panose="020B0604020202020204" pitchFamily="34" charset="0"/>
              <a:buChar char="•"/>
            </a:pPr>
            <a:r>
              <a:rPr lang="tr-TR" sz="1400" dirty="0" err="1" smtClean="0"/>
              <a:t>İnfertilite</a:t>
            </a:r>
            <a:endParaRPr lang="tr-TR" sz="1400" dirty="0" smtClean="0"/>
          </a:p>
          <a:p>
            <a:pPr marL="285750" indent="-285750">
              <a:buFont typeface="Arial" panose="020B0604020202020204" pitchFamily="34" charset="0"/>
              <a:buChar char="•"/>
            </a:pPr>
            <a:r>
              <a:rPr lang="tr-TR" sz="1400" dirty="0" smtClean="0"/>
              <a:t>Artmış solunum yolları enfeksiyonu riski</a:t>
            </a:r>
            <a:endParaRPr lang="tr-TR" sz="1400" dirty="0"/>
          </a:p>
        </p:txBody>
      </p:sp>
      <p:sp>
        <p:nvSpPr>
          <p:cNvPr id="8" name="Metin kutusu 7"/>
          <p:cNvSpPr txBox="1"/>
          <p:nvPr/>
        </p:nvSpPr>
        <p:spPr>
          <a:xfrm>
            <a:off x="4301412" y="4907901"/>
            <a:ext cx="2845837" cy="1483567"/>
          </a:xfrm>
          <a:prstGeom prst="rect">
            <a:avLst/>
          </a:prstGeom>
          <a:noFill/>
        </p:spPr>
        <p:txBody>
          <a:bodyPr wrap="square" rtlCol="0">
            <a:spAutoFit/>
          </a:bodyPr>
          <a:lstStyle/>
          <a:p>
            <a:pPr marL="285750" indent="-285750">
              <a:buFont typeface="Arial" panose="020B0604020202020204" pitchFamily="34" charset="0"/>
              <a:buChar char="•"/>
            </a:pPr>
            <a:r>
              <a:rPr lang="tr-TR" dirty="0" smtClean="0"/>
              <a:t>MI, SVO, </a:t>
            </a:r>
            <a:r>
              <a:rPr lang="tr-TR" dirty="0" err="1" smtClean="0"/>
              <a:t>maligniteler</a:t>
            </a:r>
            <a:endParaRPr lang="tr-TR" dirty="0" smtClean="0"/>
          </a:p>
          <a:p>
            <a:pPr marL="285750" indent="-285750">
              <a:buFont typeface="Arial" panose="020B0604020202020204" pitchFamily="34" charset="0"/>
              <a:buChar char="•"/>
            </a:pPr>
            <a:r>
              <a:rPr lang="tr-TR" dirty="0" smtClean="0"/>
              <a:t>KOAH</a:t>
            </a:r>
          </a:p>
          <a:p>
            <a:pPr marL="285750" indent="-285750">
              <a:buFont typeface="Arial" panose="020B0604020202020204" pitchFamily="34" charset="0"/>
              <a:buChar char="•"/>
            </a:pPr>
            <a:r>
              <a:rPr lang="tr-TR" dirty="0" smtClean="0"/>
              <a:t>Osteoporoz</a:t>
            </a:r>
          </a:p>
          <a:p>
            <a:pPr marL="285750" indent="-285750">
              <a:buFont typeface="Arial" panose="020B0604020202020204" pitchFamily="34" charset="0"/>
              <a:buChar char="•"/>
            </a:pPr>
            <a:r>
              <a:rPr lang="tr-TR" dirty="0" smtClean="0"/>
              <a:t>Uzun süreli maluliyet</a:t>
            </a:r>
          </a:p>
          <a:p>
            <a:pPr marL="285750" indent="-285750">
              <a:buFont typeface="Arial" panose="020B0604020202020204" pitchFamily="34" charset="0"/>
              <a:buChar char="•"/>
            </a:pPr>
            <a:r>
              <a:rPr lang="tr-TR" dirty="0" smtClean="0"/>
              <a:t>Yoğun bakım ihtiyacı</a:t>
            </a:r>
            <a:endParaRPr lang="tr-TR" dirty="0"/>
          </a:p>
        </p:txBody>
      </p:sp>
      <p:sp>
        <p:nvSpPr>
          <p:cNvPr id="9" name="Metin kutusu 8"/>
          <p:cNvSpPr txBox="1"/>
          <p:nvPr/>
        </p:nvSpPr>
        <p:spPr>
          <a:xfrm>
            <a:off x="8814319" y="4252890"/>
            <a:ext cx="2852057" cy="2031325"/>
          </a:xfrm>
          <a:prstGeom prst="rect">
            <a:avLst/>
          </a:prstGeom>
          <a:noFill/>
        </p:spPr>
        <p:txBody>
          <a:bodyPr wrap="square" rtlCol="0">
            <a:spAutoFit/>
          </a:bodyPr>
          <a:lstStyle/>
          <a:p>
            <a:pPr marL="285750" indent="-285750">
              <a:buFont typeface="Arial" panose="020B0604020202020204" pitchFamily="34" charset="0"/>
              <a:buChar char="•"/>
            </a:pPr>
            <a:r>
              <a:rPr lang="tr-TR" dirty="0" smtClean="0"/>
              <a:t>Eşinde artmış AC ve kalp hastalığı riski, </a:t>
            </a:r>
          </a:p>
          <a:p>
            <a:pPr marL="285750" indent="-285750">
              <a:buFont typeface="Arial" panose="020B0604020202020204" pitchFamily="34" charset="0"/>
              <a:buChar char="•"/>
            </a:pPr>
            <a:r>
              <a:rPr lang="tr-TR" dirty="0" smtClean="0"/>
              <a:t>SGA bebek doğurma riski</a:t>
            </a:r>
          </a:p>
          <a:p>
            <a:pPr marL="285750" indent="-285750">
              <a:buFont typeface="Arial" panose="020B0604020202020204" pitchFamily="34" charset="0"/>
              <a:buChar char="•"/>
            </a:pPr>
            <a:r>
              <a:rPr lang="tr-TR" dirty="0" smtClean="0"/>
              <a:t>Ani </a:t>
            </a:r>
            <a:r>
              <a:rPr lang="tr-TR" dirty="0" err="1" smtClean="0"/>
              <a:t>infant</a:t>
            </a:r>
            <a:r>
              <a:rPr lang="tr-TR" dirty="0" smtClean="0"/>
              <a:t> ölümü</a:t>
            </a:r>
          </a:p>
          <a:p>
            <a:pPr marL="285750" indent="-285750">
              <a:buFont typeface="Arial" panose="020B0604020202020204" pitchFamily="34" charset="0"/>
              <a:buChar char="•"/>
            </a:pPr>
            <a:r>
              <a:rPr lang="tr-TR" dirty="0" smtClean="0"/>
              <a:t>Çocuklarında astım, artmış solunum yolu enfeksiyonu riski </a:t>
            </a:r>
            <a:r>
              <a:rPr lang="tr-TR" dirty="0" err="1" smtClean="0"/>
              <a:t>vs</a:t>
            </a:r>
            <a:endParaRPr lang="tr-TR" dirty="0"/>
          </a:p>
        </p:txBody>
      </p:sp>
    </p:spTree>
    <p:extLst>
      <p:ext uri="{BB962C8B-B14F-4D97-AF65-F5344CB8AC3E}">
        <p14:creationId xmlns:p14="http://schemas.microsoft.com/office/powerpoint/2010/main" val="228248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a:xfrm>
            <a:off x="838200" y="1464906"/>
            <a:ext cx="10515600" cy="4712057"/>
          </a:xfrm>
        </p:spPr>
        <p:txBody>
          <a:bodyPr/>
          <a:lstStyle/>
          <a:p>
            <a:pPr marL="0" indent="0">
              <a:buNone/>
            </a:pPr>
            <a:r>
              <a:rPr lang="tr-TR" b="1" dirty="0"/>
              <a:t>(</a:t>
            </a:r>
            <a:r>
              <a:rPr lang="tr-TR" b="1" dirty="0" smtClean="0"/>
              <a:t>R3-REWARDS) ÖDÜLLER</a:t>
            </a:r>
          </a:p>
          <a:p>
            <a:pPr marL="0" indent="0">
              <a:buNone/>
            </a:pPr>
            <a:endParaRPr lang="tr-TR" dirty="0"/>
          </a:p>
        </p:txBody>
      </p:sp>
      <p:sp>
        <p:nvSpPr>
          <p:cNvPr id="4" name="Yuvarlatılmış Dikdörtgen 3"/>
          <p:cNvSpPr/>
          <p:nvPr/>
        </p:nvSpPr>
        <p:spPr>
          <a:xfrm>
            <a:off x="1121487" y="2367279"/>
            <a:ext cx="9271000" cy="411189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Arial" panose="020B0604020202020204" pitchFamily="34" charset="0"/>
              <a:buChar char="•"/>
            </a:pPr>
            <a:r>
              <a:rPr lang="tr-TR" dirty="0">
                <a:solidFill>
                  <a:schemeClr val="tx1"/>
                </a:solidFill>
              </a:rPr>
              <a:t>Sağlık durumunda düzelme</a:t>
            </a:r>
          </a:p>
          <a:p>
            <a:pPr marL="285750" indent="-285750">
              <a:lnSpc>
                <a:spcPct val="200000"/>
              </a:lnSpc>
              <a:buFont typeface="Arial" panose="020B0604020202020204" pitchFamily="34" charset="0"/>
              <a:buChar char="•"/>
            </a:pPr>
            <a:r>
              <a:rPr lang="de-DE" dirty="0" err="1" smtClean="0">
                <a:solidFill>
                  <a:schemeClr val="tx1"/>
                </a:solidFill>
              </a:rPr>
              <a:t>Yemeklerden</a:t>
            </a:r>
            <a:r>
              <a:rPr lang="de-DE" dirty="0" smtClean="0">
                <a:solidFill>
                  <a:schemeClr val="tx1"/>
                </a:solidFill>
              </a:rPr>
              <a:t> </a:t>
            </a:r>
            <a:r>
              <a:rPr lang="de-DE" dirty="0" err="1">
                <a:solidFill>
                  <a:schemeClr val="tx1"/>
                </a:solidFill>
              </a:rPr>
              <a:t>daha</a:t>
            </a:r>
            <a:r>
              <a:rPr lang="de-DE" dirty="0">
                <a:solidFill>
                  <a:schemeClr val="tx1"/>
                </a:solidFill>
              </a:rPr>
              <a:t> </a:t>
            </a:r>
            <a:r>
              <a:rPr lang="de-DE" dirty="0" err="1">
                <a:solidFill>
                  <a:schemeClr val="tx1"/>
                </a:solidFill>
              </a:rPr>
              <a:t>iyi</a:t>
            </a:r>
            <a:r>
              <a:rPr lang="de-DE" dirty="0">
                <a:solidFill>
                  <a:schemeClr val="tx1"/>
                </a:solidFill>
              </a:rPr>
              <a:t> tat </a:t>
            </a:r>
            <a:r>
              <a:rPr lang="de-DE" dirty="0" err="1">
                <a:solidFill>
                  <a:schemeClr val="tx1"/>
                </a:solidFill>
              </a:rPr>
              <a:t>alma</a:t>
            </a:r>
            <a:endParaRPr lang="de-DE" dirty="0">
              <a:solidFill>
                <a:schemeClr val="tx1"/>
              </a:solidFill>
            </a:endParaRPr>
          </a:p>
          <a:p>
            <a:pPr marL="285750" indent="-285750">
              <a:lnSpc>
                <a:spcPct val="200000"/>
              </a:lnSpc>
              <a:buFont typeface="Arial" panose="020B0604020202020204" pitchFamily="34" charset="0"/>
              <a:buChar char="•"/>
            </a:pPr>
            <a:r>
              <a:rPr lang="tr-TR" dirty="0" smtClean="0">
                <a:solidFill>
                  <a:schemeClr val="tx1"/>
                </a:solidFill>
              </a:rPr>
              <a:t>Koku </a:t>
            </a:r>
            <a:r>
              <a:rPr lang="tr-TR" dirty="0">
                <a:solidFill>
                  <a:schemeClr val="tx1"/>
                </a:solidFill>
              </a:rPr>
              <a:t>alma duyusunda iyileşme</a:t>
            </a:r>
          </a:p>
          <a:p>
            <a:pPr marL="285750" indent="-285750">
              <a:lnSpc>
                <a:spcPct val="200000"/>
              </a:lnSpc>
              <a:buFont typeface="Arial" panose="020B0604020202020204" pitchFamily="34" charset="0"/>
              <a:buChar char="•"/>
            </a:pPr>
            <a:r>
              <a:rPr lang="tr-TR" dirty="0" smtClean="0">
                <a:solidFill>
                  <a:schemeClr val="tx1"/>
                </a:solidFill>
              </a:rPr>
              <a:t>Para </a:t>
            </a:r>
            <a:r>
              <a:rPr lang="tr-TR" dirty="0">
                <a:solidFill>
                  <a:schemeClr val="tx1"/>
                </a:solidFill>
              </a:rPr>
              <a:t>biriktirme</a:t>
            </a:r>
          </a:p>
          <a:p>
            <a:pPr marL="285750" indent="-285750">
              <a:lnSpc>
                <a:spcPct val="200000"/>
              </a:lnSpc>
              <a:buFont typeface="Arial" panose="020B0604020202020204" pitchFamily="34" charset="0"/>
              <a:buChar char="•"/>
            </a:pPr>
            <a:r>
              <a:rPr lang="tr-TR" dirty="0" smtClean="0">
                <a:solidFill>
                  <a:schemeClr val="tx1"/>
                </a:solidFill>
              </a:rPr>
              <a:t>Kendini </a:t>
            </a:r>
            <a:r>
              <a:rPr lang="tr-TR" dirty="0">
                <a:solidFill>
                  <a:schemeClr val="tx1"/>
                </a:solidFill>
              </a:rPr>
              <a:t>daha iyi </a:t>
            </a:r>
            <a:r>
              <a:rPr lang="tr-TR" dirty="0" smtClean="0">
                <a:solidFill>
                  <a:schemeClr val="tx1"/>
                </a:solidFill>
              </a:rPr>
              <a:t>hissetme</a:t>
            </a:r>
          </a:p>
          <a:p>
            <a:pPr marL="285750" indent="-285750">
              <a:lnSpc>
                <a:spcPct val="200000"/>
              </a:lnSpc>
              <a:buFont typeface="Arial" panose="020B0604020202020204" pitchFamily="34" charset="0"/>
              <a:buChar char="•"/>
            </a:pPr>
            <a:r>
              <a:rPr lang="tr-TR" dirty="0" smtClean="0">
                <a:solidFill>
                  <a:schemeClr val="tx1"/>
                </a:solidFill>
              </a:rPr>
              <a:t>Ev</a:t>
            </a:r>
            <a:r>
              <a:rPr lang="tr-TR" dirty="0">
                <a:solidFill>
                  <a:schemeClr val="tx1"/>
                </a:solidFill>
              </a:rPr>
              <a:t>, araba, elbise ve nefesinin daha iyi </a:t>
            </a:r>
            <a:r>
              <a:rPr lang="tr-TR" dirty="0" smtClean="0">
                <a:solidFill>
                  <a:schemeClr val="tx1"/>
                </a:solidFill>
              </a:rPr>
              <a:t>kokması</a:t>
            </a:r>
            <a:endParaRPr lang="tr-TR" dirty="0">
              <a:solidFill>
                <a:schemeClr val="tx1"/>
              </a:solidFill>
            </a:endParaRPr>
          </a:p>
        </p:txBody>
      </p:sp>
      <p:sp>
        <p:nvSpPr>
          <p:cNvPr id="5" name="Metin kutusu 4"/>
          <p:cNvSpPr txBox="1"/>
          <p:nvPr/>
        </p:nvSpPr>
        <p:spPr>
          <a:xfrm>
            <a:off x="5756987" y="2723928"/>
            <a:ext cx="4749282"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r-TR" dirty="0"/>
              <a:t>Çocuklarına iyi örnek olma</a:t>
            </a:r>
          </a:p>
          <a:p>
            <a:pPr marL="285750" indent="-285750">
              <a:lnSpc>
                <a:spcPct val="200000"/>
              </a:lnSpc>
              <a:buFont typeface="Arial" panose="020B0604020202020204" pitchFamily="34" charset="0"/>
              <a:buChar char="•"/>
            </a:pPr>
            <a:r>
              <a:rPr lang="tr-TR" dirty="0"/>
              <a:t>Sağlıklı bebek ve çocuklara sahip olabilme</a:t>
            </a:r>
          </a:p>
          <a:p>
            <a:pPr marL="285750" indent="-285750">
              <a:lnSpc>
                <a:spcPct val="200000"/>
              </a:lnSpc>
              <a:buFont typeface="Arial" panose="020B0604020202020204" pitchFamily="34" charset="0"/>
              <a:buChar char="•"/>
            </a:pPr>
            <a:r>
              <a:rPr lang="tr-TR" dirty="0"/>
              <a:t>Fiziksel aktivitenin iyileşmesi (daha hızlı</a:t>
            </a:r>
          </a:p>
          <a:p>
            <a:pPr>
              <a:lnSpc>
                <a:spcPct val="200000"/>
              </a:lnSpc>
            </a:pPr>
            <a:r>
              <a:rPr lang="tr-TR" dirty="0" smtClean="0"/>
              <a:t>yürüme</a:t>
            </a:r>
            <a:r>
              <a:rPr lang="tr-TR" dirty="0"/>
              <a:t>, daha rahat merdiven ve yokuş çıkma)</a:t>
            </a:r>
          </a:p>
          <a:p>
            <a:pPr marL="285750" indent="-285750">
              <a:lnSpc>
                <a:spcPct val="200000"/>
              </a:lnSpc>
              <a:buFont typeface="Arial" panose="020B0604020202020204" pitchFamily="34" charset="0"/>
              <a:buChar char="•"/>
            </a:pPr>
            <a:r>
              <a:rPr lang="tr-TR" dirty="0"/>
              <a:t>Ciltteki kırışıklıklar ve yaşlanmanın azalması</a:t>
            </a:r>
          </a:p>
        </p:txBody>
      </p:sp>
    </p:spTree>
    <p:extLst>
      <p:ext uri="{BB962C8B-B14F-4D97-AF65-F5344CB8AC3E}">
        <p14:creationId xmlns:p14="http://schemas.microsoft.com/office/powerpoint/2010/main" val="4062566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88" y="395785"/>
            <a:ext cx="2466583" cy="5859115"/>
          </a:xfrm>
          <a:prstGeom prst="rect">
            <a:avLst/>
          </a:prstGeom>
        </p:spPr>
      </p:pic>
      <p:pic>
        <p:nvPicPr>
          <p:cNvPr id="5" name="Resim 4"/>
          <p:cNvPicPr>
            <a:picLocks noChangeAspect="1"/>
          </p:cNvPicPr>
          <p:nvPr/>
        </p:nvPicPr>
        <p:blipFill rotWithShape="1">
          <a:blip r:embed="rId3"/>
          <a:srcRect l="44726" t="18391" r="24826" b="5589"/>
          <a:stretch/>
        </p:blipFill>
        <p:spPr>
          <a:xfrm>
            <a:off x="7843156" y="216135"/>
            <a:ext cx="4023947" cy="605026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434" y="216134"/>
            <a:ext cx="4262640" cy="2778275"/>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345" y="3175184"/>
            <a:ext cx="4631036" cy="3091217"/>
          </a:xfrm>
          <a:prstGeom prst="rect">
            <a:avLst/>
          </a:prstGeom>
        </p:spPr>
      </p:pic>
      <p:sp>
        <p:nvSpPr>
          <p:cNvPr id="2" name="Altbilgi Yer Tutucusu 1"/>
          <p:cNvSpPr>
            <a:spLocks noGrp="1"/>
          </p:cNvSpPr>
          <p:nvPr>
            <p:ph type="ftr" sz="quarter" idx="11"/>
          </p:nvPr>
        </p:nvSpPr>
        <p:spPr/>
        <p:txBody>
          <a:bodyPr/>
          <a:lstStyle/>
          <a:p>
            <a:r>
              <a:rPr lang="tr-TR" dirty="0" smtClean="0"/>
              <a:t>https://hsgm.saglik.gov.tr/tr/bagimliliklamucadele-anasayfa, E.T. :03/10/2021</a:t>
            </a:r>
            <a:endParaRPr lang="tr-TR" dirty="0"/>
          </a:p>
        </p:txBody>
      </p:sp>
    </p:spTree>
    <p:extLst>
      <p:ext uri="{BB962C8B-B14F-4D97-AF65-F5344CB8AC3E}">
        <p14:creationId xmlns:p14="http://schemas.microsoft.com/office/powerpoint/2010/main" val="4160483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Tütün kullanan hastaların değerlendirilmesi</a:t>
            </a:r>
          </a:p>
        </p:txBody>
      </p:sp>
      <p:sp>
        <p:nvSpPr>
          <p:cNvPr id="3" name="İçerik Yer Tutucusu 2"/>
          <p:cNvSpPr>
            <a:spLocks noGrp="1"/>
          </p:cNvSpPr>
          <p:nvPr>
            <p:ph idx="1"/>
          </p:nvPr>
        </p:nvSpPr>
        <p:spPr/>
        <p:txBody>
          <a:bodyPr/>
          <a:lstStyle/>
          <a:p>
            <a:pPr marL="0" indent="0">
              <a:buNone/>
            </a:pPr>
            <a:r>
              <a:rPr lang="tr-TR" b="1" dirty="0"/>
              <a:t>(</a:t>
            </a:r>
            <a:r>
              <a:rPr lang="tr-TR" b="1" dirty="0" smtClean="0"/>
              <a:t>R4-ROADBLOCKS) ENGELLER</a:t>
            </a:r>
          </a:p>
          <a:p>
            <a:pPr>
              <a:buFont typeface="Wingdings" panose="05000000000000000000" pitchFamily="2" charset="2"/>
              <a:buChar char="Ø"/>
            </a:pPr>
            <a:r>
              <a:rPr lang="tr-TR" dirty="0"/>
              <a:t>Sigarayı bırakmanın önündeki olası </a:t>
            </a:r>
            <a:r>
              <a:rPr lang="tr-TR" dirty="0" smtClean="0"/>
              <a:t>engeller belirlenmeli </a:t>
            </a:r>
            <a:r>
              <a:rPr lang="tr-TR" dirty="0"/>
              <a:t>ve hastaya bu engelleri </a:t>
            </a:r>
            <a:r>
              <a:rPr lang="tr-TR" dirty="0" smtClean="0"/>
              <a:t>aşabilecek çözüm </a:t>
            </a:r>
            <a:r>
              <a:rPr lang="tr-TR" dirty="0"/>
              <a:t>önerileri </a:t>
            </a:r>
            <a:r>
              <a:rPr lang="tr-TR" dirty="0" smtClean="0"/>
              <a:t>sunulmalı</a:t>
            </a:r>
          </a:p>
          <a:p>
            <a:pPr marL="0" indent="0">
              <a:buNone/>
            </a:pPr>
            <a:endParaRPr lang="tr-TR" dirty="0"/>
          </a:p>
        </p:txBody>
      </p:sp>
      <p:sp>
        <p:nvSpPr>
          <p:cNvPr id="4" name="Yuvarlatılmış Dikdörtgen 3"/>
          <p:cNvSpPr/>
          <p:nvPr/>
        </p:nvSpPr>
        <p:spPr>
          <a:xfrm>
            <a:off x="1045028" y="3396343"/>
            <a:ext cx="5225143" cy="27806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Yoksunluk belirtileri</a:t>
            </a:r>
          </a:p>
          <a:p>
            <a:r>
              <a:rPr lang="tr-TR" dirty="0">
                <a:solidFill>
                  <a:schemeClr val="tx1"/>
                </a:solidFill>
              </a:rPr>
              <a:t>• Başarısızlık korkusu</a:t>
            </a:r>
          </a:p>
          <a:p>
            <a:r>
              <a:rPr lang="tr-TR" dirty="0">
                <a:solidFill>
                  <a:schemeClr val="tx1"/>
                </a:solidFill>
              </a:rPr>
              <a:t>• Kilo alma</a:t>
            </a:r>
          </a:p>
          <a:p>
            <a:r>
              <a:rPr lang="tr-TR" dirty="0">
                <a:solidFill>
                  <a:schemeClr val="tx1"/>
                </a:solidFill>
              </a:rPr>
              <a:t>• Destek yoksunluğu</a:t>
            </a:r>
          </a:p>
          <a:p>
            <a:r>
              <a:rPr lang="tr-TR" dirty="0">
                <a:solidFill>
                  <a:schemeClr val="tx1"/>
                </a:solidFill>
              </a:rPr>
              <a:t>• Depresyon</a:t>
            </a:r>
          </a:p>
          <a:p>
            <a:r>
              <a:rPr lang="tr-TR" dirty="0">
                <a:solidFill>
                  <a:schemeClr val="tx1"/>
                </a:solidFill>
              </a:rPr>
              <a:t>• Sigara içmekten hoşlanma</a:t>
            </a:r>
          </a:p>
          <a:p>
            <a:r>
              <a:rPr lang="tr-TR" dirty="0">
                <a:solidFill>
                  <a:schemeClr val="tx1"/>
                </a:solidFill>
              </a:rPr>
              <a:t>• Sigara içicileri ile bir arada bulunma</a:t>
            </a:r>
          </a:p>
          <a:p>
            <a:r>
              <a:rPr lang="tr-TR" dirty="0">
                <a:solidFill>
                  <a:schemeClr val="tx1"/>
                </a:solidFill>
              </a:rPr>
              <a:t>• Etkin tedavilerin varlığından haberdar olmama</a:t>
            </a:r>
          </a:p>
        </p:txBody>
      </p:sp>
      <p:sp>
        <p:nvSpPr>
          <p:cNvPr id="5" name="Metin kutusu 4"/>
          <p:cNvSpPr txBox="1"/>
          <p:nvPr/>
        </p:nvSpPr>
        <p:spPr>
          <a:xfrm>
            <a:off x="6774025" y="3685592"/>
            <a:ext cx="4506685" cy="2092881"/>
          </a:xfrm>
          <a:prstGeom prst="rect">
            <a:avLst/>
          </a:prstGeom>
          <a:noFill/>
        </p:spPr>
        <p:txBody>
          <a:bodyPr wrap="square" rtlCol="0">
            <a:spAutoFit/>
          </a:bodyPr>
          <a:lstStyle/>
          <a:p>
            <a:r>
              <a:rPr lang="tr-TR" sz="2800" b="1" dirty="0"/>
              <a:t>(</a:t>
            </a:r>
            <a:r>
              <a:rPr lang="tr-TR" sz="2800" b="1" dirty="0" smtClean="0"/>
              <a:t>R5-REPETİTİON) TEKRAR</a:t>
            </a:r>
            <a:endParaRPr lang="tr-TR" sz="2800" dirty="0" smtClean="0"/>
          </a:p>
          <a:p>
            <a:pPr marL="457200" indent="-457200">
              <a:buFont typeface="Wingdings" panose="05000000000000000000" pitchFamily="2" charset="2"/>
              <a:buChar char="Ø"/>
            </a:pPr>
            <a:r>
              <a:rPr lang="tr-TR" sz="2800" dirty="0"/>
              <a:t>H</a:t>
            </a:r>
            <a:r>
              <a:rPr lang="tr-TR" sz="2800" dirty="0" smtClean="0"/>
              <a:t>er </a:t>
            </a:r>
            <a:r>
              <a:rPr lang="tr-TR" sz="2800" dirty="0"/>
              <a:t>klinik </a:t>
            </a:r>
            <a:r>
              <a:rPr lang="tr-TR" sz="2800" dirty="0" smtClean="0"/>
              <a:t>başvuruda</a:t>
            </a:r>
            <a:endParaRPr lang="tr-TR" sz="2800" dirty="0"/>
          </a:p>
          <a:p>
            <a:r>
              <a:rPr lang="tr-TR" sz="2800" dirty="0" err="1"/>
              <a:t>motivasyonel</a:t>
            </a:r>
            <a:r>
              <a:rPr lang="tr-TR" sz="2800" dirty="0"/>
              <a:t> </a:t>
            </a:r>
            <a:r>
              <a:rPr lang="tr-TR" sz="2800" dirty="0" smtClean="0"/>
              <a:t>desteği tekrarlama</a:t>
            </a:r>
            <a:endParaRPr lang="tr-TR" sz="2800" b="1" dirty="0" smtClean="0"/>
          </a:p>
          <a:p>
            <a:pPr marL="285750" indent="-285750">
              <a:buFont typeface="Wingdings" panose="05000000000000000000" pitchFamily="2" charset="2"/>
              <a:buChar char="Ø"/>
            </a:pPr>
            <a:endParaRPr lang="tr-TR" dirty="0"/>
          </a:p>
        </p:txBody>
      </p:sp>
    </p:spTree>
    <p:extLst>
      <p:ext uri="{BB962C8B-B14F-4D97-AF65-F5344CB8AC3E}">
        <p14:creationId xmlns:p14="http://schemas.microsoft.com/office/powerpoint/2010/main" val="2505908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a:t>
            </a:r>
            <a:r>
              <a:rPr lang="tr-TR" dirty="0" smtClean="0"/>
              <a:t>Tedavisi</a:t>
            </a:r>
            <a:endParaRPr lang="tr-TR" dirty="0"/>
          </a:p>
        </p:txBody>
      </p:sp>
      <p:sp>
        <p:nvSpPr>
          <p:cNvPr id="3" name="İçerik Yer Tutucusu 2"/>
          <p:cNvSpPr>
            <a:spLocks noGrp="1"/>
          </p:cNvSpPr>
          <p:nvPr>
            <p:ph idx="1"/>
          </p:nvPr>
        </p:nvSpPr>
        <p:spPr/>
        <p:txBody>
          <a:bodyPr/>
          <a:lstStyle/>
          <a:p>
            <a:pPr marL="0" indent="0">
              <a:buNone/>
            </a:pPr>
            <a:r>
              <a:rPr lang="tr-TR" b="1" dirty="0"/>
              <a:t>Sigara Bırakma Tedavisinde </a:t>
            </a:r>
            <a:r>
              <a:rPr lang="tr-TR" b="1" dirty="0" smtClean="0"/>
              <a:t>Davranışçı </a:t>
            </a:r>
            <a:r>
              <a:rPr lang="tr-TR" b="1" dirty="0"/>
              <a:t>ve Bilişsel </a:t>
            </a:r>
            <a:r>
              <a:rPr lang="tr-TR" b="1" dirty="0" smtClean="0"/>
              <a:t>Yöntemler</a:t>
            </a:r>
          </a:p>
          <a:p>
            <a:r>
              <a:rPr lang="tr-TR" dirty="0"/>
              <a:t>Tütün bağımlılığının </a:t>
            </a:r>
            <a:r>
              <a:rPr lang="tr-TR" dirty="0" err="1" smtClean="0"/>
              <a:t>patogenezinde</a:t>
            </a:r>
            <a:r>
              <a:rPr lang="tr-TR" dirty="0" smtClean="0"/>
              <a:t> </a:t>
            </a:r>
            <a:r>
              <a:rPr lang="tr-TR" dirty="0" smtClean="0">
                <a:sym typeface="Wingdings" panose="05000000000000000000" pitchFamily="2" charset="2"/>
              </a:rPr>
              <a:t></a:t>
            </a:r>
            <a:r>
              <a:rPr lang="tr-TR" dirty="0" smtClean="0"/>
              <a:t> psikolojik , davranış </a:t>
            </a:r>
            <a:r>
              <a:rPr lang="tr-TR" dirty="0"/>
              <a:t>ve </a:t>
            </a:r>
            <a:r>
              <a:rPr lang="tr-TR" dirty="0" err="1"/>
              <a:t>nörobiyolojik</a:t>
            </a:r>
            <a:r>
              <a:rPr lang="tr-TR" dirty="0"/>
              <a:t> </a:t>
            </a:r>
            <a:r>
              <a:rPr lang="tr-TR" dirty="0" smtClean="0"/>
              <a:t>boyut</a:t>
            </a:r>
            <a:endParaRPr lang="tr-TR" dirty="0"/>
          </a:p>
        </p:txBody>
      </p:sp>
      <p:sp>
        <p:nvSpPr>
          <p:cNvPr id="4" name="Sağ Ayraç 3"/>
          <p:cNvSpPr/>
          <p:nvPr/>
        </p:nvSpPr>
        <p:spPr>
          <a:xfrm rot="5400000">
            <a:off x="7879080" y="1818640"/>
            <a:ext cx="401320" cy="23723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p:cNvSpPr txBox="1"/>
          <p:nvPr/>
        </p:nvSpPr>
        <p:spPr>
          <a:xfrm>
            <a:off x="7000240" y="3423920"/>
            <a:ext cx="2336800" cy="64633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Davranışçı ve bilişsel yöntemler</a:t>
            </a:r>
            <a:endParaRPr lang="tr-TR" dirty="0"/>
          </a:p>
        </p:txBody>
      </p:sp>
      <p:sp>
        <p:nvSpPr>
          <p:cNvPr id="6" name="Sağ Ayraç 5"/>
          <p:cNvSpPr/>
          <p:nvPr/>
        </p:nvSpPr>
        <p:spPr>
          <a:xfrm rot="5400000">
            <a:off x="2301240" y="2219960"/>
            <a:ext cx="401320" cy="23723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p:cNvSpPr txBox="1"/>
          <p:nvPr/>
        </p:nvSpPr>
        <p:spPr>
          <a:xfrm>
            <a:off x="1455420" y="3885585"/>
            <a:ext cx="2661920"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err="1" smtClean="0"/>
              <a:t>Farmakoterapi</a:t>
            </a:r>
            <a:r>
              <a:rPr lang="tr-TR" dirty="0" smtClean="0"/>
              <a:t> </a:t>
            </a:r>
            <a:endParaRPr lang="tr-TR" dirty="0"/>
          </a:p>
        </p:txBody>
      </p:sp>
      <p:sp>
        <p:nvSpPr>
          <p:cNvPr id="8" name="Yuvarlatılmış Dikdörtgen 7"/>
          <p:cNvSpPr/>
          <p:nvPr/>
        </p:nvSpPr>
        <p:spPr>
          <a:xfrm>
            <a:off x="1732280" y="4533701"/>
            <a:ext cx="7432040" cy="2092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err="1" smtClean="0">
                <a:solidFill>
                  <a:schemeClr val="tx1"/>
                </a:solidFill>
              </a:rPr>
              <a:t>Davranışcı</a:t>
            </a:r>
            <a:r>
              <a:rPr lang="tr-TR" dirty="0" smtClean="0">
                <a:solidFill>
                  <a:schemeClr val="tx1"/>
                </a:solidFill>
              </a:rPr>
              <a:t> ve bilişsel tedavilerden beklenen yarar;</a:t>
            </a:r>
          </a:p>
          <a:p>
            <a:pPr marL="285750" indent="-285750">
              <a:lnSpc>
                <a:spcPct val="150000"/>
              </a:lnSpc>
              <a:buFont typeface="Arial" panose="020B0604020202020204" pitchFamily="34" charset="0"/>
              <a:buChar char="•"/>
            </a:pPr>
            <a:r>
              <a:rPr lang="tr-TR" dirty="0" smtClean="0">
                <a:solidFill>
                  <a:schemeClr val="tx1"/>
                </a:solidFill>
              </a:rPr>
              <a:t>Kişinin sorunlu davranıştan kurtulmayı istemesini sağlamak</a:t>
            </a:r>
          </a:p>
          <a:p>
            <a:pPr marL="285750" indent="-285750">
              <a:lnSpc>
                <a:spcPct val="150000"/>
              </a:lnSpc>
              <a:buFont typeface="Arial" panose="020B0604020202020204" pitchFamily="34" charset="0"/>
              <a:buChar char="•"/>
            </a:pPr>
            <a:r>
              <a:rPr lang="tr-TR" dirty="0" smtClean="0">
                <a:solidFill>
                  <a:schemeClr val="tx1"/>
                </a:solidFill>
              </a:rPr>
              <a:t>Tütün kullanımından kurtulmayı isteyenlere de bu süreçte karşılaşmaları olası sorunlarla baş etme yolları konusunda beceri kazandırmak</a:t>
            </a:r>
            <a:endParaRPr lang="tr-TR" dirty="0">
              <a:solidFill>
                <a:schemeClr val="tx1"/>
              </a:solidFill>
            </a:endParaRPr>
          </a:p>
        </p:txBody>
      </p:sp>
    </p:spTree>
    <p:extLst>
      <p:ext uri="{BB962C8B-B14F-4D97-AF65-F5344CB8AC3E}">
        <p14:creationId xmlns:p14="http://schemas.microsoft.com/office/powerpoint/2010/main" val="528217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4"/>
            <a:ext cx="11280112" cy="4685707"/>
          </a:xfrm>
        </p:spPr>
        <p:txBody>
          <a:bodyPr/>
          <a:lstStyle/>
          <a:p>
            <a:pPr marL="0" indent="0">
              <a:buNone/>
            </a:pPr>
            <a:r>
              <a:rPr lang="tr-TR" b="1" dirty="0"/>
              <a:t>Sigara Bırakma Tedavisinde Davranışçı ve Bilişsel Yöntemler</a:t>
            </a:r>
          </a:p>
          <a:p>
            <a:pPr marL="0" indent="0">
              <a:buNone/>
            </a:pPr>
            <a:r>
              <a:rPr lang="tr-TR" dirty="0" smtClean="0"/>
              <a:t>Bırakmayı düşünmeyen</a:t>
            </a:r>
            <a:r>
              <a:rPr lang="tr-TR" dirty="0" smtClean="0">
                <a:sym typeface="Wingdings" panose="05000000000000000000" pitchFamily="2" charset="2"/>
              </a:rPr>
              <a:t>5R</a:t>
            </a:r>
            <a:endParaRPr lang="tr-TR" dirty="0"/>
          </a:p>
        </p:txBody>
      </p:sp>
      <p:sp>
        <p:nvSpPr>
          <p:cNvPr id="4" name="Yuvarlatılmış Dikdörtgen 3"/>
          <p:cNvSpPr/>
          <p:nvPr/>
        </p:nvSpPr>
        <p:spPr>
          <a:xfrm>
            <a:off x="838200" y="3044650"/>
            <a:ext cx="6079253" cy="32672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Keyif alma duygusu</a:t>
            </a:r>
          </a:p>
          <a:p>
            <a:pPr marL="285750" indent="-285750">
              <a:lnSpc>
                <a:spcPct val="150000"/>
              </a:lnSpc>
              <a:buFont typeface="Arial" panose="020B0604020202020204" pitchFamily="34" charset="0"/>
              <a:buChar char="•"/>
            </a:pPr>
            <a:r>
              <a:rPr lang="tr-TR" dirty="0" smtClean="0">
                <a:solidFill>
                  <a:schemeClr val="tx1"/>
                </a:solidFill>
              </a:rPr>
              <a:t>Günlük yaşamın sıkıntılarını giderdiği düşüncesi </a:t>
            </a:r>
          </a:p>
          <a:p>
            <a:pPr marL="285750" indent="-285750">
              <a:lnSpc>
                <a:spcPct val="150000"/>
              </a:lnSpc>
              <a:buFont typeface="Arial" panose="020B0604020202020204" pitchFamily="34" charset="0"/>
              <a:buChar char="•"/>
            </a:pPr>
            <a:r>
              <a:rPr lang="tr-TR" dirty="0" smtClean="0">
                <a:solidFill>
                  <a:schemeClr val="tx1"/>
                </a:solidFill>
              </a:rPr>
              <a:t>Keyifli olayları daha da keyifli hale getirdiği düşüncesi</a:t>
            </a:r>
          </a:p>
          <a:p>
            <a:pPr marL="285750" indent="-285750">
              <a:lnSpc>
                <a:spcPct val="150000"/>
              </a:lnSpc>
              <a:buFont typeface="Arial" panose="020B0604020202020204" pitchFamily="34" charset="0"/>
              <a:buChar char="•"/>
            </a:pPr>
            <a:r>
              <a:rPr lang="tr-TR" dirty="0" smtClean="0">
                <a:solidFill>
                  <a:schemeClr val="tx1"/>
                </a:solidFill>
              </a:rPr>
              <a:t>Kilo kontrolünü kolaylaştırdığı algısı</a:t>
            </a:r>
          </a:p>
          <a:p>
            <a:pPr marL="285750" indent="-285750">
              <a:lnSpc>
                <a:spcPct val="150000"/>
              </a:lnSpc>
              <a:buFont typeface="Arial" panose="020B0604020202020204" pitchFamily="34" charset="0"/>
              <a:buChar char="•"/>
            </a:pPr>
            <a:r>
              <a:rPr lang="tr-TR" dirty="0" smtClean="0">
                <a:solidFill>
                  <a:schemeClr val="tx1"/>
                </a:solidFill>
              </a:rPr>
              <a:t>Yoksunluk belirtilerinin günlük yaşamı zorlaştıracağı düşüncesi ya da deneyimi </a:t>
            </a:r>
          </a:p>
          <a:p>
            <a:pPr marL="285750" indent="-285750">
              <a:lnSpc>
                <a:spcPct val="150000"/>
              </a:lnSpc>
              <a:buFont typeface="Arial" panose="020B0604020202020204" pitchFamily="34" charset="0"/>
              <a:buChar char="•"/>
            </a:pPr>
            <a:r>
              <a:rPr lang="tr-TR" dirty="0">
                <a:solidFill>
                  <a:schemeClr val="tx1"/>
                </a:solidFill>
              </a:rPr>
              <a:t>A</a:t>
            </a:r>
            <a:r>
              <a:rPr lang="tr-TR" dirty="0" smtClean="0">
                <a:solidFill>
                  <a:schemeClr val="tx1"/>
                </a:solidFill>
              </a:rPr>
              <a:t>şırı sigara içme isteğinin kontrol edilmesindeki güçlük</a:t>
            </a:r>
            <a:endParaRPr lang="tr-TR" dirty="0">
              <a:solidFill>
                <a:schemeClr val="tx1"/>
              </a:solidFill>
            </a:endParaRPr>
          </a:p>
        </p:txBody>
      </p:sp>
      <p:sp>
        <p:nvSpPr>
          <p:cNvPr id="5" name="Sağ Ok 4"/>
          <p:cNvSpPr/>
          <p:nvPr/>
        </p:nvSpPr>
        <p:spPr>
          <a:xfrm rot="1342806">
            <a:off x="7124044" y="4918925"/>
            <a:ext cx="1316809" cy="2665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8647444" y="5215092"/>
            <a:ext cx="3391318" cy="48232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dirty="0" smtClean="0">
                <a:solidFill>
                  <a:schemeClr val="tx1"/>
                </a:solidFill>
              </a:rPr>
              <a:t>Kişi kurduğu denge ile mutlu</a:t>
            </a:r>
            <a:endParaRPr lang="tr-TR" dirty="0">
              <a:solidFill>
                <a:schemeClr val="tx1"/>
              </a:solidFill>
            </a:endParaRPr>
          </a:p>
        </p:txBody>
      </p:sp>
      <p:sp>
        <p:nvSpPr>
          <p:cNvPr id="11" name="Metin kutusu 10"/>
          <p:cNvSpPr txBox="1"/>
          <p:nvPr/>
        </p:nvSpPr>
        <p:spPr>
          <a:xfrm>
            <a:off x="7697038" y="2300394"/>
            <a:ext cx="3788228" cy="2585323"/>
          </a:xfrm>
          <a:prstGeom prst="rect">
            <a:avLst/>
          </a:prstGeom>
          <a:noFill/>
        </p:spPr>
        <p:txBody>
          <a:bodyPr wrap="square" rtlCol="0">
            <a:spAutoFit/>
          </a:bodyPr>
          <a:lstStyle/>
          <a:p>
            <a:r>
              <a:rPr lang="tr-TR" dirty="0" smtClean="0"/>
              <a:t>Kişinin bu dengesini bozacak girişimde bulunmalı</a:t>
            </a:r>
            <a:r>
              <a:rPr lang="tr-TR" dirty="0" smtClean="0">
                <a:sym typeface="Wingdings" panose="05000000000000000000" pitchFamily="2" charset="2"/>
              </a:rPr>
              <a:t>5R kullanılarak</a:t>
            </a:r>
          </a:p>
          <a:p>
            <a:pPr marL="285750" indent="-285750">
              <a:buFont typeface="Arial" panose="020B0604020202020204" pitchFamily="34" charset="0"/>
              <a:buChar char="•"/>
            </a:pPr>
            <a:r>
              <a:rPr lang="tr-TR" dirty="0" smtClean="0"/>
              <a:t>Dengenin bozulmasından </a:t>
            </a:r>
            <a:r>
              <a:rPr lang="tr-TR" dirty="0"/>
              <a:t>dolayı oluşacak ne kadar </a:t>
            </a:r>
            <a:r>
              <a:rPr lang="tr-TR" dirty="0" smtClean="0"/>
              <a:t>sorun varsa </a:t>
            </a:r>
            <a:r>
              <a:rPr lang="tr-TR" dirty="0"/>
              <a:t>çözümünün olduğunu </a:t>
            </a:r>
            <a:r>
              <a:rPr lang="tr-TR" dirty="0" smtClean="0"/>
              <a:t>vurgulamak</a:t>
            </a:r>
          </a:p>
          <a:p>
            <a:endParaRPr lang="tr-TR" dirty="0" smtClean="0"/>
          </a:p>
          <a:p>
            <a:pPr marL="285750" indent="-285750">
              <a:buFont typeface="Arial" panose="020B0604020202020204" pitchFamily="34" charset="0"/>
              <a:buChar char="•"/>
            </a:pPr>
            <a:r>
              <a:rPr lang="tr-TR" dirty="0" smtClean="0"/>
              <a:t>Sigarayı bırakmayı </a:t>
            </a:r>
            <a:r>
              <a:rPr lang="tr-TR" dirty="0"/>
              <a:t>düşündüğünde hekimin </a:t>
            </a:r>
            <a:r>
              <a:rPr lang="tr-TR" dirty="0" smtClean="0"/>
              <a:t>kendisine yardımcı </a:t>
            </a:r>
            <a:r>
              <a:rPr lang="tr-TR" dirty="0"/>
              <a:t>olacağını </a:t>
            </a:r>
            <a:r>
              <a:rPr lang="tr-TR" dirty="0" smtClean="0"/>
              <a:t>belirtmek</a:t>
            </a:r>
            <a:endParaRPr lang="tr-TR" dirty="0"/>
          </a:p>
        </p:txBody>
      </p:sp>
    </p:spTree>
    <p:extLst>
      <p:ext uri="{BB962C8B-B14F-4D97-AF65-F5344CB8AC3E}">
        <p14:creationId xmlns:p14="http://schemas.microsoft.com/office/powerpoint/2010/main" val="318554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p:txBody>
          <a:bodyPr>
            <a:normAutofit/>
          </a:bodyPr>
          <a:lstStyle/>
          <a:p>
            <a:pPr marL="0" indent="0">
              <a:buNone/>
            </a:pPr>
            <a:r>
              <a:rPr lang="tr-TR" sz="2400" b="1" dirty="0"/>
              <a:t>T</a:t>
            </a:r>
            <a:r>
              <a:rPr lang="tr-TR" sz="2400" b="1" dirty="0" smtClean="0"/>
              <a:t>ütün </a:t>
            </a:r>
          </a:p>
          <a:p>
            <a:pPr>
              <a:buFont typeface="Wingdings" panose="05000000000000000000" pitchFamily="2" charset="2"/>
              <a:buChar char="Ø"/>
            </a:pPr>
            <a:r>
              <a:rPr lang="tr-TR" sz="2400" dirty="0" smtClean="0"/>
              <a:t>Tüttürme</a:t>
            </a:r>
            <a:r>
              <a:rPr lang="tr-TR" sz="2400" dirty="0"/>
              <a:t>, emme, çiğneme ya </a:t>
            </a:r>
            <a:r>
              <a:rPr lang="tr-TR" sz="2400" dirty="0" smtClean="0"/>
              <a:t>da buruna </a:t>
            </a:r>
            <a:r>
              <a:rPr lang="tr-TR" sz="2400" dirty="0"/>
              <a:t>çekerek kullanılmak üzere üretilmiş, </a:t>
            </a:r>
            <a:r>
              <a:rPr lang="tr-TR" sz="2400" dirty="0" smtClean="0"/>
              <a:t>hammadde olarak </a:t>
            </a:r>
            <a:r>
              <a:rPr lang="tr-TR" sz="2400" dirty="0"/>
              <a:t>tamamen yada kısmen tütün yaprağından </a:t>
            </a:r>
            <a:r>
              <a:rPr lang="tr-TR" sz="2400" dirty="0" smtClean="0"/>
              <a:t>imal edilmiş maddeler</a:t>
            </a:r>
            <a:endParaRPr lang="tr-TR" sz="2400" dirty="0"/>
          </a:p>
        </p:txBody>
      </p:sp>
      <p:sp>
        <p:nvSpPr>
          <p:cNvPr id="4" name="Yuvarlatılmış Dikdörtgen 3"/>
          <p:cNvSpPr/>
          <p:nvPr/>
        </p:nvSpPr>
        <p:spPr>
          <a:xfrm>
            <a:off x="3478654" y="3206180"/>
            <a:ext cx="5234692" cy="269654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Sigara</a:t>
            </a:r>
          </a:p>
          <a:p>
            <a:pPr marL="285750" indent="-285750">
              <a:buFont typeface="Arial" panose="020B0604020202020204" pitchFamily="34" charset="0"/>
              <a:buChar char="•"/>
            </a:pPr>
            <a:r>
              <a:rPr lang="tr-TR" dirty="0" smtClean="0">
                <a:solidFill>
                  <a:schemeClr val="tx1"/>
                </a:solidFill>
              </a:rPr>
              <a:t>Nargile</a:t>
            </a:r>
          </a:p>
          <a:p>
            <a:pPr marL="285750" indent="-285750">
              <a:buFont typeface="Arial" panose="020B0604020202020204" pitchFamily="34" charset="0"/>
              <a:buChar char="•"/>
            </a:pPr>
            <a:r>
              <a:rPr lang="tr-TR" dirty="0" smtClean="0">
                <a:solidFill>
                  <a:schemeClr val="tx1"/>
                </a:solidFill>
              </a:rPr>
              <a:t>Pipo</a:t>
            </a:r>
          </a:p>
          <a:p>
            <a:pPr marL="285750" indent="-285750">
              <a:buFont typeface="Arial" panose="020B0604020202020204" pitchFamily="34" charset="0"/>
              <a:buChar char="•"/>
            </a:pPr>
            <a:r>
              <a:rPr lang="tr-TR" dirty="0" smtClean="0">
                <a:solidFill>
                  <a:schemeClr val="tx1"/>
                </a:solidFill>
              </a:rPr>
              <a:t>Puro</a:t>
            </a:r>
          </a:p>
          <a:p>
            <a:pPr marL="285750" indent="-285750">
              <a:buFont typeface="Arial" panose="020B0604020202020204" pitchFamily="34" charset="0"/>
              <a:buChar char="•"/>
            </a:pPr>
            <a:r>
              <a:rPr lang="tr-TR" dirty="0" err="1" smtClean="0">
                <a:solidFill>
                  <a:schemeClr val="tx1"/>
                </a:solidFill>
              </a:rPr>
              <a:t>Bidi</a:t>
            </a:r>
            <a:endParaRPr lang="tr-TR" dirty="0" smtClean="0">
              <a:solidFill>
                <a:schemeClr val="tx1"/>
              </a:solidFill>
            </a:endParaRPr>
          </a:p>
          <a:p>
            <a:pPr marL="285750" indent="-285750">
              <a:buFont typeface="Arial" panose="020B0604020202020204" pitchFamily="34" charset="0"/>
              <a:buChar char="•"/>
            </a:pPr>
            <a:r>
              <a:rPr lang="tr-TR" dirty="0" err="1" smtClean="0">
                <a:solidFill>
                  <a:schemeClr val="tx1"/>
                </a:solidFill>
              </a:rPr>
              <a:t>Snuf</a:t>
            </a:r>
            <a:endParaRPr lang="tr-TR" dirty="0" smtClean="0">
              <a:solidFill>
                <a:schemeClr val="tx1"/>
              </a:solidFill>
            </a:endParaRPr>
          </a:p>
        </p:txBody>
      </p:sp>
      <p:sp>
        <p:nvSpPr>
          <p:cNvPr id="5" name="Metin kutusu 4"/>
          <p:cNvSpPr txBox="1"/>
          <p:nvPr/>
        </p:nvSpPr>
        <p:spPr>
          <a:xfrm>
            <a:off x="5149417" y="3815788"/>
            <a:ext cx="2256817" cy="1477328"/>
          </a:xfrm>
          <a:prstGeom prst="rect">
            <a:avLst/>
          </a:prstGeom>
          <a:noFill/>
        </p:spPr>
        <p:txBody>
          <a:bodyPr wrap="square" rtlCol="0">
            <a:spAutoFit/>
          </a:bodyPr>
          <a:lstStyle/>
          <a:p>
            <a:pPr marL="285750" indent="-285750">
              <a:buFont typeface="Arial" panose="020B0604020202020204" pitchFamily="34" charset="0"/>
              <a:buChar char="•"/>
            </a:pPr>
            <a:r>
              <a:rPr lang="tr-TR" dirty="0" err="1"/>
              <a:t>Snus</a:t>
            </a:r>
            <a:endParaRPr lang="tr-TR" dirty="0"/>
          </a:p>
          <a:p>
            <a:pPr marL="285750" indent="-285750">
              <a:buFont typeface="Arial" panose="020B0604020202020204" pitchFamily="34" charset="0"/>
              <a:buChar char="•"/>
            </a:pPr>
            <a:r>
              <a:rPr lang="tr-TR" dirty="0" err="1"/>
              <a:t>Kreteks</a:t>
            </a:r>
            <a:endParaRPr lang="tr-TR" dirty="0"/>
          </a:p>
          <a:p>
            <a:pPr marL="285750" indent="-285750">
              <a:buFont typeface="Arial" panose="020B0604020202020204" pitchFamily="34" charset="0"/>
              <a:buChar char="•"/>
            </a:pPr>
            <a:r>
              <a:rPr lang="tr-TR" dirty="0" err="1"/>
              <a:t>Guthka</a:t>
            </a:r>
            <a:endParaRPr lang="tr-TR" dirty="0"/>
          </a:p>
          <a:p>
            <a:pPr marL="285750" indent="-285750">
              <a:buFont typeface="Arial" panose="020B0604020202020204" pitchFamily="34" charset="0"/>
              <a:buChar char="•"/>
            </a:pPr>
            <a:r>
              <a:rPr lang="tr-TR" dirty="0"/>
              <a:t>Sarma tütün</a:t>
            </a:r>
          </a:p>
          <a:p>
            <a:pPr marL="285750" indent="-285750">
              <a:buFont typeface="Arial" panose="020B0604020202020204" pitchFamily="34" charset="0"/>
              <a:buChar char="•"/>
            </a:pPr>
            <a:r>
              <a:rPr lang="tr-TR" dirty="0"/>
              <a:t>Çiğneme tütünü</a:t>
            </a:r>
          </a:p>
        </p:txBody>
      </p:sp>
      <p:sp>
        <p:nvSpPr>
          <p:cNvPr id="6" name="Altbilgi Yer Tutucusu 5"/>
          <p:cNvSpPr>
            <a:spLocks noGrp="1"/>
          </p:cNvSpPr>
          <p:nvPr>
            <p:ph type="ftr" sz="quarter" idx="11"/>
          </p:nvPr>
        </p:nvSpPr>
        <p:spPr/>
        <p:txBody>
          <a:bodyPr/>
          <a:lstStyle/>
          <a:p>
            <a:r>
              <a:rPr lang="tr-TR" dirty="0" smtClean="0"/>
              <a:t>Tütün Bağımlılığı İle Mücadele El Kitabı (Hekimler İçin), Temel Sağlık Hizmetleri Genel Müdürlüğü, 2010</a:t>
            </a:r>
            <a:endParaRPr lang="tr-TR" dirty="0"/>
          </a:p>
        </p:txBody>
      </p:sp>
    </p:spTree>
    <p:extLst>
      <p:ext uri="{BB962C8B-B14F-4D97-AF65-F5344CB8AC3E}">
        <p14:creationId xmlns:p14="http://schemas.microsoft.com/office/powerpoint/2010/main" val="1064237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199" y="1825624"/>
            <a:ext cx="11254273" cy="4789779"/>
          </a:xfrm>
        </p:spPr>
        <p:txBody>
          <a:bodyPr/>
          <a:lstStyle/>
          <a:p>
            <a:pPr marL="0" indent="0">
              <a:buNone/>
            </a:pPr>
            <a:r>
              <a:rPr lang="tr-TR" b="1" dirty="0"/>
              <a:t>Sigara Bırakma Tedavisinde Davranışçı ve Bilişsel Yöntemler</a:t>
            </a:r>
          </a:p>
          <a:p>
            <a:r>
              <a:rPr lang="tr-TR" dirty="0"/>
              <a:t>Bırakmayı </a:t>
            </a:r>
            <a:r>
              <a:rPr lang="tr-TR" dirty="0" smtClean="0"/>
              <a:t>düşünenler</a:t>
            </a:r>
            <a:r>
              <a:rPr lang="tr-TR" dirty="0" smtClean="0">
                <a:sym typeface="Wingdings" panose="05000000000000000000" pitchFamily="2" charset="2"/>
              </a:rPr>
              <a:t>5A</a:t>
            </a:r>
            <a:endParaRPr lang="tr-TR" dirty="0"/>
          </a:p>
        </p:txBody>
      </p:sp>
      <p:sp>
        <p:nvSpPr>
          <p:cNvPr id="5" name="Yuvarlatılmış Dikdörtgen 4"/>
          <p:cNvSpPr/>
          <p:nvPr/>
        </p:nvSpPr>
        <p:spPr>
          <a:xfrm>
            <a:off x="1065244" y="2912074"/>
            <a:ext cx="3786678" cy="261687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a:solidFill>
                  <a:schemeClr val="tx1"/>
                </a:solidFill>
              </a:rPr>
              <a:t>Sigara içmesine neden olan ve engel olacak faktörler</a:t>
            </a:r>
          </a:p>
          <a:p>
            <a:pPr marL="285750" indent="-285750">
              <a:buFont typeface="Arial" panose="020B0604020202020204" pitchFamily="34" charset="0"/>
              <a:buChar char="•"/>
            </a:pPr>
            <a:r>
              <a:rPr lang="tr-TR">
                <a:solidFill>
                  <a:schemeClr val="tx1"/>
                </a:solidFill>
              </a:rPr>
              <a:t>Bırakma sürecinde korkuları olup olmadığı</a:t>
            </a:r>
          </a:p>
          <a:p>
            <a:pPr marL="285750" indent="-285750">
              <a:buFont typeface="Arial" panose="020B0604020202020204" pitchFamily="34" charset="0"/>
              <a:buChar char="•"/>
            </a:pPr>
            <a:r>
              <a:rPr lang="tr-TR">
                <a:solidFill>
                  <a:schemeClr val="tx1"/>
                </a:solidFill>
              </a:rPr>
              <a:t>Sigara bırakmanın oluşturduğu duygu durumu</a:t>
            </a:r>
            <a:endParaRPr lang="tr-TR" dirty="0">
              <a:solidFill>
                <a:schemeClr val="tx1"/>
              </a:solidFill>
            </a:endParaRPr>
          </a:p>
        </p:txBody>
      </p:sp>
      <p:sp>
        <p:nvSpPr>
          <p:cNvPr id="8" name="Satır Belirtme Çizgisi 2 7"/>
          <p:cNvSpPr/>
          <p:nvPr/>
        </p:nvSpPr>
        <p:spPr>
          <a:xfrm>
            <a:off x="5613919" y="2402272"/>
            <a:ext cx="5716555" cy="2230018"/>
          </a:xfrm>
          <a:prstGeom prst="borderCallout2">
            <a:avLst>
              <a:gd name="adj1" fmla="val 50131"/>
              <a:gd name="adj2" fmla="val 155"/>
              <a:gd name="adj3" fmla="val 29211"/>
              <a:gd name="adj4" fmla="val -19769"/>
              <a:gd name="adj5" fmla="val 45058"/>
              <a:gd name="adj6" fmla="val -4195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tr-TR" dirty="0" smtClean="0">
                <a:solidFill>
                  <a:schemeClr val="tx1"/>
                </a:solidFill>
              </a:rPr>
              <a:t>Görsel faktörler(</a:t>
            </a:r>
            <a:r>
              <a:rPr lang="tr-TR" dirty="0">
                <a:solidFill>
                  <a:schemeClr val="tx1"/>
                </a:solidFill>
              </a:rPr>
              <a:t>kül tablası, çakmak, sigara</a:t>
            </a:r>
          </a:p>
          <a:p>
            <a:r>
              <a:rPr lang="tr-TR" dirty="0">
                <a:solidFill>
                  <a:schemeClr val="tx1"/>
                </a:solidFill>
              </a:rPr>
              <a:t>paketi, kibrit </a:t>
            </a:r>
            <a:r>
              <a:rPr lang="tr-TR" dirty="0" err="1" smtClean="0">
                <a:solidFill>
                  <a:schemeClr val="tx1"/>
                </a:solidFill>
              </a:rPr>
              <a:t>vb</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Duygusal faktörler(</a:t>
            </a:r>
            <a:r>
              <a:rPr lang="tr-TR" dirty="0">
                <a:solidFill>
                  <a:schemeClr val="tx1"/>
                </a:solidFill>
              </a:rPr>
              <a:t>öfke, neşe, üzüntü, </a:t>
            </a:r>
            <a:r>
              <a:rPr lang="tr-TR" dirty="0" smtClean="0">
                <a:solidFill>
                  <a:schemeClr val="tx1"/>
                </a:solidFill>
              </a:rPr>
              <a:t>stres </a:t>
            </a:r>
            <a:r>
              <a:rPr lang="tr-TR" dirty="0" err="1" smtClean="0">
                <a:solidFill>
                  <a:schemeClr val="tx1"/>
                </a:solidFill>
              </a:rPr>
              <a:t>vs</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Davranışsal faktörler(</a:t>
            </a:r>
            <a:r>
              <a:rPr lang="tr-TR" dirty="0">
                <a:solidFill>
                  <a:schemeClr val="tx1"/>
                </a:solidFill>
              </a:rPr>
              <a:t>çay, kahve, alkol, yemek </a:t>
            </a:r>
            <a:r>
              <a:rPr lang="tr-TR" dirty="0" smtClean="0">
                <a:solidFill>
                  <a:schemeClr val="tx1"/>
                </a:solidFill>
              </a:rPr>
              <a:t>sonrası </a:t>
            </a:r>
            <a:r>
              <a:rPr lang="tr-TR" dirty="0" err="1" smtClean="0">
                <a:solidFill>
                  <a:schemeClr val="tx1"/>
                </a:solidFill>
              </a:rPr>
              <a:t>vs</a:t>
            </a:r>
            <a:r>
              <a:rPr lang="tr-TR" dirty="0" smtClean="0">
                <a:solidFill>
                  <a:schemeClr val="tx1"/>
                </a:solidFill>
              </a:rPr>
              <a:t>)</a:t>
            </a:r>
          </a:p>
          <a:p>
            <a:pPr marL="285750" indent="-285750">
              <a:buFont typeface="Wingdings" panose="05000000000000000000" pitchFamily="2" charset="2"/>
              <a:buChar char="v"/>
            </a:pPr>
            <a:r>
              <a:rPr lang="tr-TR" dirty="0" smtClean="0">
                <a:solidFill>
                  <a:schemeClr val="tx1"/>
                </a:solidFill>
              </a:rPr>
              <a:t>Durumsal faktörler(</a:t>
            </a:r>
            <a:r>
              <a:rPr lang="tr-TR" dirty="0">
                <a:solidFill>
                  <a:schemeClr val="tx1"/>
                </a:solidFill>
              </a:rPr>
              <a:t>eskiden sigara içilen ortamlarda</a:t>
            </a:r>
          </a:p>
          <a:p>
            <a:r>
              <a:rPr lang="tr-TR" dirty="0">
                <a:solidFill>
                  <a:schemeClr val="tx1"/>
                </a:solidFill>
              </a:rPr>
              <a:t>bulunulması, sigara içen kişilerle </a:t>
            </a:r>
            <a:r>
              <a:rPr lang="tr-TR" dirty="0" smtClean="0">
                <a:solidFill>
                  <a:schemeClr val="tx1"/>
                </a:solidFill>
              </a:rPr>
              <a:t>bir arada olunması)</a:t>
            </a:r>
            <a:endParaRPr lang="tr-TR" dirty="0">
              <a:solidFill>
                <a:schemeClr val="tx1"/>
              </a:solidFill>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874" y="4741485"/>
            <a:ext cx="2738632" cy="2053974"/>
          </a:xfrm>
          <a:prstGeom prst="rect">
            <a:avLst/>
          </a:prstGeom>
        </p:spPr>
      </p:pic>
      <p:pic>
        <p:nvPicPr>
          <p:cNvPr id="11" name="Resim 10"/>
          <p:cNvPicPr>
            <a:picLocks noChangeAspect="1"/>
          </p:cNvPicPr>
          <p:nvPr/>
        </p:nvPicPr>
        <p:blipFill rotWithShape="1">
          <a:blip r:embed="rId4">
            <a:extLst>
              <a:ext uri="{28A0092B-C50C-407E-A947-70E740481C1C}">
                <a14:useLocalDpi xmlns:a14="http://schemas.microsoft.com/office/drawing/2010/main" val="0"/>
              </a:ext>
            </a:extLst>
          </a:blip>
          <a:srcRect l="8273" t="13692" r="30226" b="30072"/>
          <a:stretch/>
        </p:blipFill>
        <p:spPr>
          <a:xfrm>
            <a:off x="7977672" y="4741484"/>
            <a:ext cx="3993502" cy="2053974"/>
          </a:xfrm>
          <a:prstGeom prst="rect">
            <a:avLst/>
          </a:prstGeom>
        </p:spPr>
      </p:pic>
    </p:spTree>
    <p:extLst>
      <p:ext uri="{BB962C8B-B14F-4D97-AF65-F5344CB8AC3E}">
        <p14:creationId xmlns:p14="http://schemas.microsoft.com/office/powerpoint/2010/main" val="3946142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767862" y="1793359"/>
            <a:ext cx="10515600" cy="4351338"/>
          </a:xfrm>
        </p:spPr>
        <p:txBody>
          <a:bodyPr/>
          <a:lstStyle/>
          <a:p>
            <a:pPr marL="0" indent="0">
              <a:buNone/>
            </a:pPr>
            <a:r>
              <a:rPr lang="tr-TR" b="1" dirty="0"/>
              <a:t>Sigara Bırakma Tedavisinde Davranışçı ve Bilişsel Yöntemler</a:t>
            </a:r>
          </a:p>
          <a:p>
            <a:pPr>
              <a:buFont typeface="Wingdings" panose="05000000000000000000" pitchFamily="2" charset="2"/>
              <a:buChar char="Ø"/>
            </a:pPr>
            <a:r>
              <a:rPr lang="tr-TR" dirty="0" smtClean="0"/>
              <a:t>Bırakma sürecindeki korkular</a:t>
            </a:r>
          </a:p>
          <a:p>
            <a:pPr marL="0" indent="0">
              <a:buNone/>
            </a:pPr>
            <a:endParaRPr lang="tr-TR" dirty="0"/>
          </a:p>
        </p:txBody>
      </p:sp>
      <p:sp>
        <p:nvSpPr>
          <p:cNvPr id="4" name="Yuvarlatılmış Dikdörtgen 3"/>
          <p:cNvSpPr/>
          <p:nvPr/>
        </p:nvSpPr>
        <p:spPr>
          <a:xfrm>
            <a:off x="838201" y="3054699"/>
            <a:ext cx="2889738" cy="25020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Yoksunluk belirtileri</a:t>
            </a:r>
          </a:p>
          <a:p>
            <a:pPr marL="285750" indent="-285750">
              <a:lnSpc>
                <a:spcPct val="150000"/>
              </a:lnSpc>
              <a:buFont typeface="Arial" panose="020B0604020202020204" pitchFamily="34" charset="0"/>
              <a:buChar char="•"/>
            </a:pPr>
            <a:r>
              <a:rPr lang="tr-TR" dirty="0" smtClean="0">
                <a:solidFill>
                  <a:schemeClr val="tx1"/>
                </a:solidFill>
              </a:rPr>
              <a:t>Ağız yaraları</a:t>
            </a:r>
          </a:p>
          <a:p>
            <a:pPr marL="285750" indent="-285750">
              <a:lnSpc>
                <a:spcPct val="150000"/>
              </a:lnSpc>
              <a:buFont typeface="Arial" panose="020B0604020202020204" pitchFamily="34" charset="0"/>
              <a:buChar char="•"/>
            </a:pPr>
            <a:r>
              <a:rPr lang="tr-TR" dirty="0" smtClean="0">
                <a:solidFill>
                  <a:schemeClr val="tx1"/>
                </a:solidFill>
              </a:rPr>
              <a:t>Kabızlık</a:t>
            </a:r>
          </a:p>
          <a:p>
            <a:pPr marL="285750" indent="-285750">
              <a:lnSpc>
                <a:spcPct val="150000"/>
              </a:lnSpc>
              <a:buFont typeface="Arial" panose="020B0604020202020204" pitchFamily="34" charset="0"/>
              <a:buChar char="•"/>
            </a:pPr>
            <a:r>
              <a:rPr lang="tr-TR" dirty="0" smtClean="0">
                <a:solidFill>
                  <a:schemeClr val="tx1"/>
                </a:solidFill>
              </a:rPr>
              <a:t>Kilo alma </a:t>
            </a:r>
            <a:r>
              <a:rPr lang="tr-TR" dirty="0" err="1" smtClean="0">
                <a:solidFill>
                  <a:schemeClr val="tx1"/>
                </a:solidFill>
              </a:rPr>
              <a:t>vs</a:t>
            </a:r>
            <a:endParaRPr lang="tr-TR" dirty="0">
              <a:solidFill>
                <a:schemeClr val="tx1"/>
              </a:solidFill>
            </a:endParaRPr>
          </a:p>
        </p:txBody>
      </p:sp>
      <p:sp>
        <p:nvSpPr>
          <p:cNvPr id="5" name="Metin kutusu 4"/>
          <p:cNvSpPr txBox="1"/>
          <p:nvPr/>
        </p:nvSpPr>
        <p:spPr>
          <a:xfrm>
            <a:off x="3908809" y="3225521"/>
            <a:ext cx="3918857"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Uygun </a:t>
            </a:r>
            <a:r>
              <a:rPr lang="tr-TR" dirty="0" err="1" smtClean="0"/>
              <a:t>farmakoterapi</a:t>
            </a:r>
            <a:endParaRPr lang="tr-TR" dirty="0" smtClean="0"/>
          </a:p>
        </p:txBody>
      </p:sp>
      <p:sp>
        <p:nvSpPr>
          <p:cNvPr id="6" name="Metin kutusu 5"/>
          <p:cNvSpPr txBox="1"/>
          <p:nvPr/>
        </p:nvSpPr>
        <p:spPr>
          <a:xfrm>
            <a:off x="3908809" y="3816628"/>
            <a:ext cx="2893924"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Nikotin sakızları</a:t>
            </a:r>
            <a:endParaRPr lang="tr-TR" dirty="0"/>
          </a:p>
        </p:txBody>
      </p:sp>
      <p:sp>
        <p:nvSpPr>
          <p:cNvPr id="7" name="Metin kutusu 6"/>
          <p:cNvSpPr txBox="1"/>
          <p:nvPr/>
        </p:nvSpPr>
        <p:spPr>
          <a:xfrm>
            <a:off x="3908809" y="4424083"/>
            <a:ext cx="4290646" cy="369332"/>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Lifli beslenme, zayıf </a:t>
            </a:r>
            <a:r>
              <a:rPr lang="tr-TR" dirty="0" err="1" smtClean="0"/>
              <a:t>laksatifler</a:t>
            </a:r>
            <a:r>
              <a:rPr lang="tr-TR" dirty="0" smtClean="0"/>
              <a:t> </a:t>
            </a:r>
            <a:r>
              <a:rPr lang="tr-TR" dirty="0" err="1" smtClean="0"/>
              <a:t>vs</a:t>
            </a:r>
            <a:endParaRPr lang="tr-TR" dirty="0"/>
          </a:p>
        </p:txBody>
      </p:sp>
      <p:sp>
        <p:nvSpPr>
          <p:cNvPr id="9" name="Metin kutusu 8"/>
          <p:cNvSpPr txBox="1"/>
          <p:nvPr/>
        </p:nvSpPr>
        <p:spPr>
          <a:xfrm>
            <a:off x="3893737" y="5166143"/>
            <a:ext cx="7444991" cy="1200329"/>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Bırakmadan öncekinden 1/3 az gıda tüketilmesi</a:t>
            </a:r>
          </a:p>
          <a:p>
            <a:pPr marL="285750" indent="-285750">
              <a:buFont typeface="Wingdings" panose="05000000000000000000" pitchFamily="2" charset="2"/>
              <a:buChar char="v"/>
            </a:pPr>
            <a:r>
              <a:rPr lang="tr-TR" dirty="0" smtClean="0"/>
              <a:t>İştah artışının kalorisiz gıdalarla giderilmesi</a:t>
            </a:r>
          </a:p>
          <a:p>
            <a:pPr marL="285750" indent="-285750">
              <a:buFont typeface="Wingdings" panose="05000000000000000000" pitchFamily="2" charset="2"/>
              <a:buChar char="v"/>
            </a:pPr>
            <a:r>
              <a:rPr lang="tr-TR" dirty="0" smtClean="0"/>
              <a:t>Günlük yürüyüşlerin düzenli yapılması </a:t>
            </a:r>
          </a:p>
          <a:p>
            <a:pPr marL="285750" indent="-285750">
              <a:buFont typeface="Wingdings" panose="05000000000000000000" pitchFamily="2" charset="2"/>
              <a:buChar char="v"/>
            </a:pPr>
            <a:r>
              <a:rPr lang="tr-TR" dirty="0" smtClean="0"/>
              <a:t>Su içerek iştahın baskılanması</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536" y="2790987"/>
            <a:ext cx="4098629" cy="2153381"/>
          </a:xfrm>
          <a:prstGeom prst="rect">
            <a:avLst/>
          </a:prstGeom>
        </p:spPr>
      </p:pic>
    </p:spTree>
    <p:extLst>
      <p:ext uri="{BB962C8B-B14F-4D97-AF65-F5344CB8AC3E}">
        <p14:creationId xmlns:p14="http://schemas.microsoft.com/office/powerpoint/2010/main" val="1943963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5"/>
            <a:ext cx="11270064" cy="4886674"/>
          </a:xfrm>
        </p:spPr>
        <p:txBody>
          <a:bodyPr/>
          <a:lstStyle/>
          <a:p>
            <a:pPr marL="0" indent="0">
              <a:buNone/>
            </a:pPr>
            <a:r>
              <a:rPr lang="tr-TR" b="1" dirty="0"/>
              <a:t>Sigara Bırakma Tedavisinde Davranışçı ve Bilişsel Yöntemler</a:t>
            </a:r>
          </a:p>
          <a:p>
            <a:pPr>
              <a:buFont typeface="Wingdings" panose="05000000000000000000" pitchFamily="2" charset="2"/>
              <a:buChar char="Ø"/>
            </a:pPr>
            <a:r>
              <a:rPr lang="tr-TR" dirty="0"/>
              <a:t>K</a:t>
            </a:r>
            <a:r>
              <a:rPr lang="tr-TR" dirty="0" smtClean="0"/>
              <a:t>işinin </a:t>
            </a:r>
            <a:r>
              <a:rPr lang="tr-TR" dirty="0"/>
              <a:t>sigara bırakmasının nasıl </a:t>
            </a:r>
            <a:r>
              <a:rPr lang="tr-TR" dirty="0" smtClean="0"/>
              <a:t>bir duygulanım </a:t>
            </a:r>
            <a:r>
              <a:rPr lang="tr-TR" dirty="0"/>
              <a:t>oluşturduğunun saptanması</a:t>
            </a:r>
          </a:p>
        </p:txBody>
      </p:sp>
      <p:sp>
        <p:nvSpPr>
          <p:cNvPr id="4" name="Yuvarlatılmış Dikdörtgen 3"/>
          <p:cNvSpPr/>
          <p:nvPr/>
        </p:nvSpPr>
        <p:spPr>
          <a:xfrm>
            <a:off x="1748413" y="3346101"/>
            <a:ext cx="5838092" cy="164793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Kişi sürece iyi bir hazırlık dönemi geçirmeden başladıysa</a:t>
            </a:r>
          </a:p>
          <a:p>
            <a:pPr marL="285750" indent="-285750">
              <a:buFont typeface="Arial" panose="020B0604020202020204" pitchFamily="34" charset="0"/>
              <a:buChar char="•"/>
            </a:pPr>
            <a:r>
              <a:rPr lang="tr-TR" dirty="0" smtClean="0">
                <a:solidFill>
                  <a:schemeClr val="tx1"/>
                </a:solidFill>
              </a:rPr>
              <a:t>Üzüntülü</a:t>
            </a:r>
          </a:p>
          <a:p>
            <a:pPr marL="285750" indent="-285750">
              <a:buFont typeface="Arial" panose="020B0604020202020204" pitchFamily="34" charset="0"/>
              <a:buChar char="•"/>
            </a:pPr>
            <a:r>
              <a:rPr lang="tr-TR" dirty="0" err="1" smtClean="0">
                <a:solidFill>
                  <a:schemeClr val="tx1"/>
                </a:solidFill>
              </a:rPr>
              <a:t>Hakettiği</a:t>
            </a:r>
            <a:r>
              <a:rPr lang="tr-TR" dirty="0" smtClean="0">
                <a:solidFill>
                  <a:schemeClr val="tx1"/>
                </a:solidFill>
              </a:rPr>
              <a:t> bir şeyden mahrum kalma</a:t>
            </a:r>
          </a:p>
          <a:p>
            <a:pPr marL="285750" indent="-285750">
              <a:buFont typeface="Arial" panose="020B0604020202020204" pitchFamily="34" charset="0"/>
              <a:buChar char="•"/>
            </a:pPr>
            <a:r>
              <a:rPr lang="tr-TR" dirty="0" smtClean="0">
                <a:solidFill>
                  <a:schemeClr val="tx1"/>
                </a:solidFill>
              </a:rPr>
              <a:t>Sevdiği bir insanı kaybetme duygusu</a:t>
            </a:r>
            <a:endParaRPr lang="tr-TR" dirty="0">
              <a:solidFill>
                <a:schemeClr val="tx1"/>
              </a:solidFill>
            </a:endParaRPr>
          </a:p>
        </p:txBody>
      </p:sp>
      <p:sp>
        <p:nvSpPr>
          <p:cNvPr id="5" name="Yuvarlatılmış Dikdörtgen 4"/>
          <p:cNvSpPr/>
          <p:nvPr/>
        </p:nvSpPr>
        <p:spPr>
          <a:xfrm>
            <a:off x="1748412" y="5218269"/>
            <a:ext cx="5838093" cy="122272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1"/>
                </a:solidFill>
              </a:rPr>
              <a:t>Hazırlık dönemi iyi geçirildiyse </a:t>
            </a:r>
          </a:p>
          <a:p>
            <a:pPr marL="285750" indent="-285750">
              <a:buFont typeface="Arial" panose="020B0604020202020204" pitchFamily="34" charset="0"/>
              <a:buChar char="•"/>
            </a:pPr>
            <a:r>
              <a:rPr lang="tr-TR" dirty="0" smtClean="0">
                <a:solidFill>
                  <a:schemeClr val="tx1"/>
                </a:solidFill>
              </a:rPr>
              <a:t>Yaşamsal risk oluşturan bir durumdan kurtulduğunda hissettiği rahatlama duygusu</a:t>
            </a:r>
            <a:endParaRPr lang="tr-TR" dirty="0">
              <a:solidFill>
                <a:schemeClr val="tx1"/>
              </a:solidFill>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002" y="2782765"/>
            <a:ext cx="2219681" cy="2774601"/>
          </a:xfrm>
          <a:prstGeom prst="rect">
            <a:avLst/>
          </a:prstGeom>
        </p:spPr>
      </p:pic>
      <p:sp>
        <p:nvSpPr>
          <p:cNvPr id="8" name="Metin kutusu 7"/>
          <p:cNvSpPr txBox="1"/>
          <p:nvPr/>
        </p:nvSpPr>
        <p:spPr>
          <a:xfrm>
            <a:off x="9756949" y="3235569"/>
            <a:ext cx="2190541" cy="923330"/>
          </a:xfrm>
          <a:prstGeom prst="rect">
            <a:avLst/>
          </a:prstGeom>
          <a:noFill/>
        </p:spPr>
        <p:txBody>
          <a:bodyPr wrap="square" rtlCol="0">
            <a:spAutoFit/>
          </a:bodyPr>
          <a:lstStyle/>
          <a:p>
            <a:pPr marL="285750" indent="-285750">
              <a:buFont typeface="Wingdings" panose="05000000000000000000" pitchFamily="2" charset="2"/>
              <a:buChar char="Ø"/>
            </a:pPr>
            <a:r>
              <a:rPr lang="tr-TR" dirty="0" smtClean="0"/>
              <a:t>Sigarayı özleme</a:t>
            </a:r>
          </a:p>
          <a:p>
            <a:pPr marL="285750" indent="-285750">
              <a:buFont typeface="Wingdings" panose="05000000000000000000" pitchFamily="2" charset="2"/>
              <a:buChar char="Ø"/>
            </a:pPr>
            <a:r>
              <a:rPr lang="tr-TR" dirty="0" smtClean="0"/>
              <a:t>İçenlere özenme</a:t>
            </a:r>
          </a:p>
          <a:p>
            <a:pPr marL="285750" indent="-285750">
              <a:buFont typeface="Wingdings" panose="05000000000000000000" pitchFamily="2" charset="2"/>
              <a:buChar char="Ø"/>
            </a:pPr>
            <a:r>
              <a:rPr lang="tr-TR" dirty="0" err="1" smtClean="0"/>
              <a:t>Nüks</a:t>
            </a:r>
            <a:r>
              <a:rPr lang="tr-TR" dirty="0" smtClean="0"/>
              <a:t> riski</a:t>
            </a:r>
            <a:endParaRPr lang="tr-TR" dirty="0"/>
          </a:p>
        </p:txBody>
      </p:sp>
      <p:sp>
        <p:nvSpPr>
          <p:cNvPr id="10" name="Patlama 1 9"/>
          <p:cNvSpPr/>
          <p:nvPr/>
        </p:nvSpPr>
        <p:spPr>
          <a:xfrm>
            <a:off x="10023230" y="4253764"/>
            <a:ext cx="1657978" cy="1324326"/>
          </a:xfrm>
          <a:prstGeom prst="irregularSeal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Yakın takip</a:t>
            </a:r>
            <a:endParaRPr lang="tr-TR" dirty="0">
              <a:solidFill>
                <a:schemeClr val="tx1"/>
              </a:solidFill>
            </a:endParaRPr>
          </a:p>
        </p:txBody>
      </p:sp>
    </p:spTree>
    <p:extLst>
      <p:ext uri="{BB962C8B-B14F-4D97-AF65-F5344CB8AC3E}">
        <p14:creationId xmlns:p14="http://schemas.microsoft.com/office/powerpoint/2010/main" val="2352756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smtClean="0"/>
              <a:t>Motivasyonel</a:t>
            </a:r>
            <a:r>
              <a:rPr lang="tr-TR" b="1" dirty="0" smtClean="0"/>
              <a:t> görüşme</a:t>
            </a:r>
            <a:endParaRPr lang="tr-TR" b="1" dirty="0"/>
          </a:p>
        </p:txBody>
      </p:sp>
      <p:pic>
        <p:nvPicPr>
          <p:cNvPr id="4" name="Resim 3"/>
          <p:cNvPicPr>
            <a:picLocks noChangeAspect="1"/>
          </p:cNvPicPr>
          <p:nvPr/>
        </p:nvPicPr>
        <p:blipFill rotWithShape="1">
          <a:blip r:embed="rId2"/>
          <a:srcRect l="10595" t="32857" r="34048" b="24762"/>
          <a:stretch/>
        </p:blipFill>
        <p:spPr>
          <a:xfrm>
            <a:off x="958659" y="2395735"/>
            <a:ext cx="9272698" cy="3993243"/>
          </a:xfrm>
          <a:prstGeom prst="rect">
            <a:avLst/>
          </a:prstGeom>
        </p:spPr>
      </p:pic>
      <p:sp>
        <p:nvSpPr>
          <p:cNvPr id="5" name="Altbilgi Yer Tutucusu 8"/>
          <p:cNvSpPr>
            <a:spLocks noGrp="1"/>
          </p:cNvSpPr>
          <p:nvPr>
            <p:ph type="ftr" sz="quarter" idx="11"/>
          </p:nvPr>
        </p:nvSpPr>
        <p:spPr>
          <a:xfrm>
            <a:off x="4038600" y="6396625"/>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310235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a:t>Motivasyonel</a:t>
            </a:r>
            <a:r>
              <a:rPr lang="tr-TR" b="1" dirty="0"/>
              <a:t> görüşme</a:t>
            </a:r>
          </a:p>
          <a:p>
            <a:pPr marL="0" indent="0">
              <a:buNone/>
            </a:pPr>
            <a:endParaRPr lang="tr-TR" dirty="0"/>
          </a:p>
        </p:txBody>
      </p:sp>
      <p:pic>
        <p:nvPicPr>
          <p:cNvPr id="4" name="Resim 3"/>
          <p:cNvPicPr>
            <a:picLocks noChangeAspect="1"/>
          </p:cNvPicPr>
          <p:nvPr/>
        </p:nvPicPr>
        <p:blipFill rotWithShape="1">
          <a:blip r:embed="rId2"/>
          <a:srcRect l="10685" t="39366" r="34157" b="33384"/>
          <a:stretch/>
        </p:blipFill>
        <p:spPr>
          <a:xfrm>
            <a:off x="928635" y="2826452"/>
            <a:ext cx="10781039" cy="2995991"/>
          </a:xfrm>
          <a:prstGeom prst="rect">
            <a:avLst/>
          </a:prstGeom>
        </p:spPr>
      </p:pic>
      <p:sp>
        <p:nvSpPr>
          <p:cNvPr id="5"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722163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err="1"/>
              <a:t>Motivasyonel</a:t>
            </a:r>
            <a:r>
              <a:rPr lang="tr-TR" b="1" dirty="0"/>
              <a:t> görüşme</a:t>
            </a:r>
          </a:p>
          <a:p>
            <a:pPr marL="0" indent="0">
              <a:buNone/>
            </a:pPr>
            <a:endParaRPr lang="tr-TR" dirty="0"/>
          </a:p>
        </p:txBody>
      </p:sp>
      <p:pic>
        <p:nvPicPr>
          <p:cNvPr id="4" name="İçerik Yer Tutucusu 3"/>
          <p:cNvPicPr>
            <a:picLocks noChangeAspect="1"/>
          </p:cNvPicPr>
          <p:nvPr/>
        </p:nvPicPr>
        <p:blipFill rotWithShape="1">
          <a:blip r:embed="rId2"/>
          <a:srcRect l="10453" t="48025" r="33908" b="14808"/>
          <a:stretch/>
        </p:blipFill>
        <p:spPr>
          <a:xfrm>
            <a:off x="838200" y="2535481"/>
            <a:ext cx="9896094" cy="3718533"/>
          </a:xfrm>
          <a:prstGeom prst="rect">
            <a:avLst/>
          </a:prstGeom>
        </p:spPr>
      </p:pic>
      <p:sp>
        <p:nvSpPr>
          <p:cNvPr id="5"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3256695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marL="0" indent="0">
              <a:buNone/>
            </a:pPr>
            <a:r>
              <a:rPr lang="tr-TR" b="1" dirty="0" smtClean="0"/>
              <a:t>Farmakolojik tedavi</a:t>
            </a:r>
          </a:p>
          <a:p>
            <a:pPr>
              <a:buFont typeface="Wingdings" panose="05000000000000000000" pitchFamily="2" charset="2"/>
              <a:buChar char="Ø"/>
            </a:pPr>
            <a:r>
              <a:rPr lang="tr-TR" dirty="0" smtClean="0"/>
              <a:t>Sigara bırakılmasıyla nikotin </a:t>
            </a:r>
            <a:r>
              <a:rPr lang="tr-TR" dirty="0"/>
              <a:t>yoksunluk </a:t>
            </a:r>
            <a:r>
              <a:rPr lang="tr-TR" dirty="0" smtClean="0"/>
              <a:t>belirtileri</a:t>
            </a:r>
          </a:p>
          <a:p>
            <a:pPr>
              <a:buFont typeface="Wingdings" panose="05000000000000000000" pitchFamily="2" charset="2"/>
              <a:buChar char="Ø"/>
            </a:pPr>
            <a:r>
              <a:rPr lang="tr-TR" dirty="0" smtClean="0"/>
              <a:t>Amaç kişide </a:t>
            </a:r>
            <a:r>
              <a:rPr lang="tr-TR" dirty="0"/>
              <a:t>sigara içimine bağlı </a:t>
            </a:r>
            <a:r>
              <a:rPr lang="tr-TR" dirty="0" smtClean="0"/>
              <a:t>gelişen bağımlılığının </a:t>
            </a:r>
            <a:r>
              <a:rPr lang="tr-TR" dirty="0"/>
              <a:t>üstesinden </a:t>
            </a:r>
            <a:r>
              <a:rPr lang="tr-TR" dirty="0" smtClean="0"/>
              <a:t>gelmek</a:t>
            </a:r>
          </a:p>
          <a:p>
            <a:pPr>
              <a:buFont typeface="Wingdings" panose="05000000000000000000" pitchFamily="2" charset="2"/>
              <a:buChar char="Ø"/>
            </a:pPr>
            <a:r>
              <a:rPr lang="tr-TR" dirty="0"/>
              <a:t>3 grup </a:t>
            </a:r>
            <a:r>
              <a:rPr lang="tr-TR" dirty="0" smtClean="0"/>
              <a:t>birincil seçenek ilaç:</a:t>
            </a:r>
            <a:endParaRPr lang="tr-TR" dirty="0"/>
          </a:p>
        </p:txBody>
      </p:sp>
      <p:sp>
        <p:nvSpPr>
          <p:cNvPr id="4" name="Yuvarlatılmış Dikdörtgen 3"/>
          <p:cNvSpPr/>
          <p:nvPr/>
        </p:nvSpPr>
        <p:spPr>
          <a:xfrm>
            <a:off x="5442010" y="3906173"/>
            <a:ext cx="4367813" cy="16068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Nikotin yerine koyma tedavileri (NRT)</a:t>
            </a:r>
          </a:p>
          <a:p>
            <a:pPr marL="285750" indent="-285750">
              <a:lnSpc>
                <a:spcPct val="150000"/>
              </a:lnSpc>
              <a:buFont typeface="Arial" panose="020B0604020202020204" pitchFamily="34" charset="0"/>
              <a:buChar char="•"/>
            </a:pPr>
            <a:r>
              <a:rPr lang="tr-TR" dirty="0" err="1" smtClean="0">
                <a:solidFill>
                  <a:schemeClr val="tx1"/>
                </a:solidFill>
              </a:rPr>
              <a:t>Bupropion</a:t>
            </a:r>
            <a:r>
              <a:rPr lang="tr-TR" dirty="0" smtClean="0">
                <a:solidFill>
                  <a:schemeClr val="tx1"/>
                </a:solidFill>
              </a:rPr>
              <a:t> </a:t>
            </a:r>
          </a:p>
          <a:p>
            <a:pPr marL="285750" indent="-285750">
              <a:lnSpc>
                <a:spcPct val="150000"/>
              </a:lnSpc>
              <a:buFont typeface="Arial" panose="020B0604020202020204" pitchFamily="34" charset="0"/>
              <a:buChar char="•"/>
            </a:pPr>
            <a:r>
              <a:rPr lang="tr-TR" dirty="0" err="1" smtClean="0">
                <a:solidFill>
                  <a:schemeClr val="tx1"/>
                </a:solidFill>
              </a:rPr>
              <a:t>Vareniklin</a:t>
            </a:r>
            <a:endParaRPr lang="tr-TR" dirty="0">
              <a:solidFill>
                <a:schemeClr val="tx1"/>
              </a:solidFill>
            </a:endParaRPr>
          </a:p>
        </p:txBody>
      </p:sp>
    </p:spTree>
    <p:extLst>
      <p:ext uri="{BB962C8B-B14F-4D97-AF65-F5344CB8AC3E}">
        <p14:creationId xmlns:p14="http://schemas.microsoft.com/office/powerpoint/2010/main" val="2860951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5"/>
            <a:ext cx="4924425" cy="4351338"/>
          </a:xfrm>
        </p:spPr>
        <p:txBody>
          <a:bodyPr>
            <a:normAutofit/>
          </a:bodyPr>
          <a:lstStyle/>
          <a:p>
            <a:pPr marL="0" indent="0">
              <a:buNone/>
            </a:pPr>
            <a:r>
              <a:rPr lang="tr-TR" b="1" dirty="0" smtClean="0"/>
              <a:t>Nikotin yerine koyma </a:t>
            </a:r>
            <a:r>
              <a:rPr lang="tr-TR" b="1" dirty="0" smtClean="0"/>
              <a:t>tedavisi</a:t>
            </a:r>
            <a:endParaRPr lang="tr-TR" b="1" dirty="0" smtClean="0"/>
          </a:p>
        </p:txBody>
      </p:sp>
      <p:sp>
        <p:nvSpPr>
          <p:cNvPr id="4" name="Yuvarlatılmış Dikdörtgen 3"/>
          <p:cNvSpPr/>
          <p:nvPr/>
        </p:nvSpPr>
        <p:spPr>
          <a:xfrm>
            <a:off x="971550" y="2896888"/>
            <a:ext cx="4362450" cy="259802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Orta veya yüksek </a:t>
            </a:r>
            <a:r>
              <a:rPr lang="tr-TR" dirty="0" smtClean="0">
                <a:solidFill>
                  <a:schemeClr val="tx1"/>
                </a:solidFill>
              </a:rPr>
              <a:t>derecede </a:t>
            </a:r>
            <a:r>
              <a:rPr lang="tr-TR" dirty="0" smtClean="0">
                <a:solidFill>
                  <a:schemeClr val="tx1"/>
                </a:solidFill>
              </a:rPr>
              <a:t>nikotin bağımlılığı</a:t>
            </a:r>
          </a:p>
          <a:p>
            <a:pPr marL="285750" indent="-285750">
              <a:lnSpc>
                <a:spcPct val="150000"/>
              </a:lnSpc>
              <a:buFont typeface="Arial" panose="020B0604020202020204" pitchFamily="34" charset="0"/>
              <a:buChar char="•"/>
            </a:pPr>
            <a:r>
              <a:rPr lang="tr-TR" dirty="0" smtClean="0">
                <a:solidFill>
                  <a:schemeClr val="tx1"/>
                </a:solidFill>
              </a:rPr>
              <a:t>&gt;15 adet/gün </a:t>
            </a:r>
            <a:r>
              <a:rPr lang="tr-TR" dirty="0" smtClean="0">
                <a:solidFill>
                  <a:schemeClr val="tx1"/>
                </a:solidFill>
              </a:rPr>
              <a:t>sigara</a:t>
            </a:r>
          </a:p>
          <a:p>
            <a:pPr marL="285750" indent="-285750">
              <a:lnSpc>
                <a:spcPct val="150000"/>
              </a:lnSpc>
              <a:buFont typeface="Arial" panose="020B0604020202020204" pitchFamily="34" charset="0"/>
              <a:buChar char="•"/>
            </a:pPr>
            <a:r>
              <a:rPr lang="tr-TR" dirty="0" smtClean="0">
                <a:solidFill>
                  <a:schemeClr val="tx1"/>
                </a:solidFill>
              </a:rPr>
              <a:t> </a:t>
            </a:r>
            <a:r>
              <a:rPr lang="tr-TR" dirty="0">
                <a:solidFill>
                  <a:schemeClr val="tx1"/>
                </a:solidFill>
              </a:rPr>
              <a:t>H</a:t>
            </a:r>
            <a:r>
              <a:rPr lang="es-ES" dirty="0" smtClean="0">
                <a:solidFill>
                  <a:schemeClr val="tx1"/>
                </a:solidFill>
              </a:rPr>
              <a:t>afif </a:t>
            </a:r>
            <a:r>
              <a:rPr lang="es-ES" dirty="0" smtClean="0">
                <a:solidFill>
                  <a:schemeClr val="tx1"/>
                </a:solidFill>
              </a:rPr>
              <a:t>derecede bağımlı olmasına </a:t>
            </a:r>
            <a:r>
              <a:rPr lang="es-ES" dirty="0" smtClean="0">
                <a:solidFill>
                  <a:schemeClr val="tx1"/>
                </a:solidFill>
              </a:rPr>
              <a:t>rağmen</a:t>
            </a:r>
            <a:r>
              <a:rPr lang="tr-TR" dirty="0" smtClean="0">
                <a:solidFill>
                  <a:schemeClr val="tx1"/>
                </a:solidFill>
              </a:rPr>
              <a:t> kullandığı </a:t>
            </a:r>
            <a:r>
              <a:rPr lang="tr-TR" dirty="0" smtClean="0">
                <a:solidFill>
                  <a:schemeClr val="tx1"/>
                </a:solidFill>
              </a:rPr>
              <a:t>diğer yöntemler faydasız</a:t>
            </a:r>
            <a:endParaRPr lang="tr-TR" dirty="0">
              <a:solidFill>
                <a:schemeClr val="tx1"/>
              </a:solidFill>
            </a:endParaRPr>
          </a:p>
        </p:txBody>
      </p:sp>
      <p:sp>
        <p:nvSpPr>
          <p:cNvPr id="5" name="Metin kutusu 4"/>
          <p:cNvSpPr txBox="1"/>
          <p:nvPr/>
        </p:nvSpPr>
        <p:spPr>
          <a:xfrm>
            <a:off x="5762625" y="2781300"/>
            <a:ext cx="5324475" cy="3046988"/>
          </a:xfrm>
          <a:prstGeom prst="rect">
            <a:avLst/>
          </a:prstGeom>
          <a:noFill/>
        </p:spPr>
        <p:txBody>
          <a:bodyPr wrap="square" rtlCol="0">
            <a:spAutoFit/>
          </a:bodyPr>
          <a:lstStyle/>
          <a:p>
            <a:pPr>
              <a:buFont typeface="Wingdings" panose="05000000000000000000" pitchFamily="2" charset="2"/>
              <a:buChar char="Ø"/>
            </a:pPr>
            <a:r>
              <a:rPr lang="tr-TR" sz="2400" dirty="0"/>
              <a:t>NRT genellikle 2-8 haftalık aralıklarla azaltılarak kesilmekte, bu azaltma sırasında nikotin yoksunluk semptomlarının da azalıyor olması </a:t>
            </a:r>
            <a:r>
              <a:rPr lang="tr-TR" sz="2400" dirty="0" smtClean="0"/>
              <a:t>önemli</a:t>
            </a:r>
          </a:p>
          <a:p>
            <a:endParaRPr lang="tr-TR" sz="2400" dirty="0"/>
          </a:p>
          <a:p>
            <a:pPr>
              <a:buFont typeface="Wingdings" panose="05000000000000000000" pitchFamily="2" charset="2"/>
              <a:buChar char="Ø"/>
            </a:pPr>
            <a:r>
              <a:rPr lang="tr-TR" sz="2400" dirty="0"/>
              <a:t>Ülkemizde </a:t>
            </a:r>
            <a:r>
              <a:rPr lang="tr-TR" sz="2400" dirty="0" err="1"/>
              <a:t>transdermal</a:t>
            </a:r>
            <a:r>
              <a:rPr lang="tr-TR" sz="2400" dirty="0"/>
              <a:t> bant ve sakız formları</a:t>
            </a:r>
          </a:p>
        </p:txBody>
      </p:sp>
    </p:spTree>
    <p:extLst>
      <p:ext uri="{BB962C8B-B14F-4D97-AF65-F5344CB8AC3E}">
        <p14:creationId xmlns:p14="http://schemas.microsoft.com/office/powerpoint/2010/main" val="2420949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normAutofit fontScale="92500" lnSpcReduction="10000"/>
          </a:bodyPr>
          <a:lstStyle/>
          <a:p>
            <a:pPr marL="0" indent="0">
              <a:buNone/>
            </a:pPr>
            <a:r>
              <a:rPr lang="tr-TR" b="1" dirty="0" smtClean="0"/>
              <a:t>Nikotin bantlar</a:t>
            </a:r>
            <a:r>
              <a:rPr lang="tr-TR" dirty="0" smtClean="0">
                <a:sym typeface="Wingdings" panose="05000000000000000000" pitchFamily="2" charset="2"/>
              </a:rPr>
              <a:t>16 saatlik, 24saatlik 2 form</a:t>
            </a:r>
          </a:p>
          <a:p>
            <a:pPr marL="0" indent="0">
              <a:buNone/>
            </a:pPr>
            <a:endParaRPr lang="tr-TR" dirty="0">
              <a:sym typeface="Wingdings" panose="05000000000000000000" pitchFamily="2" charset="2"/>
            </a:endParaRPr>
          </a:p>
          <a:p>
            <a:pPr marL="0" indent="0">
              <a:buNone/>
            </a:pPr>
            <a:endParaRPr lang="tr-TR" dirty="0" smtClean="0">
              <a:sym typeface="Wingdings" panose="05000000000000000000" pitchFamily="2" charset="2"/>
            </a:endParaRPr>
          </a:p>
          <a:p>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Sabahleyin </a:t>
            </a:r>
            <a:r>
              <a:rPr lang="tr-TR" dirty="0"/>
              <a:t>kuru, temiz ve kılsız </a:t>
            </a:r>
            <a:r>
              <a:rPr lang="tr-TR" dirty="0" smtClean="0"/>
              <a:t>deriye (genellikle </a:t>
            </a:r>
            <a:r>
              <a:rPr lang="tr-TR" dirty="0"/>
              <a:t>gövdenin üst kısmına, omuz etrafına ve </a:t>
            </a:r>
            <a:r>
              <a:rPr lang="tr-TR" dirty="0" smtClean="0"/>
              <a:t>üst kol </a:t>
            </a:r>
            <a:r>
              <a:rPr lang="tr-TR" dirty="0"/>
              <a:t>bölgesine</a:t>
            </a:r>
            <a:r>
              <a:rPr lang="tr-TR" dirty="0" smtClean="0"/>
              <a:t>)</a:t>
            </a:r>
          </a:p>
          <a:p>
            <a:pPr>
              <a:buFont typeface="Wingdings" panose="05000000000000000000" pitchFamily="2" charset="2"/>
              <a:buChar char="Ø"/>
            </a:pPr>
            <a:r>
              <a:rPr lang="tr-TR" dirty="0"/>
              <a:t>20 saniye kadar </a:t>
            </a:r>
            <a:r>
              <a:rPr lang="tr-TR" dirty="0" smtClean="0"/>
              <a:t>üzerine parmakla </a:t>
            </a:r>
            <a:r>
              <a:rPr lang="tr-TR" dirty="0"/>
              <a:t>basılarak vücuda tam </a:t>
            </a:r>
            <a:r>
              <a:rPr lang="tr-TR" dirty="0" smtClean="0"/>
              <a:t>temas</a:t>
            </a:r>
          </a:p>
          <a:p>
            <a:pPr>
              <a:buFont typeface="Wingdings" panose="05000000000000000000" pitchFamily="2" charset="2"/>
              <a:buChar char="Ø"/>
            </a:pPr>
            <a:r>
              <a:rPr lang="pt-BR" dirty="0" smtClean="0"/>
              <a:t>2-4 </a:t>
            </a:r>
            <a:r>
              <a:rPr lang="pt-BR" dirty="0"/>
              <a:t>haftada bir NRT’de </a:t>
            </a:r>
            <a:r>
              <a:rPr lang="pt-BR" dirty="0" smtClean="0"/>
              <a:t>doz</a:t>
            </a:r>
            <a:r>
              <a:rPr lang="tr-TR" dirty="0" smtClean="0"/>
              <a:t> </a:t>
            </a:r>
            <a:r>
              <a:rPr lang="tr-TR" dirty="0" err="1" smtClean="0"/>
              <a:t>azaltımı</a:t>
            </a:r>
            <a:r>
              <a:rPr lang="tr-TR" dirty="0" smtClean="0"/>
              <a:t>, </a:t>
            </a:r>
            <a:r>
              <a:rPr lang="tr-TR" dirty="0"/>
              <a:t>daha düşük dozda nikotin </a:t>
            </a:r>
            <a:r>
              <a:rPr lang="tr-TR" dirty="0" smtClean="0"/>
              <a:t>içeren </a:t>
            </a:r>
            <a:r>
              <a:rPr lang="es-ES" dirty="0" smtClean="0"/>
              <a:t>banta geçil</a:t>
            </a:r>
            <a:r>
              <a:rPr lang="tr-TR" dirty="0" smtClean="0"/>
              <a:t>erek</a:t>
            </a:r>
            <a:r>
              <a:rPr lang="es-ES" dirty="0" smtClean="0"/>
              <a:t> 8-12 hafta</a:t>
            </a:r>
            <a:r>
              <a:rPr lang="tr-TR" dirty="0" err="1" smtClean="0"/>
              <a:t>lık</a:t>
            </a:r>
            <a:r>
              <a:rPr lang="tr-TR" dirty="0" smtClean="0"/>
              <a:t> tedavi</a:t>
            </a:r>
            <a:endParaRPr lang="tr-TR" dirty="0"/>
          </a:p>
        </p:txBody>
      </p:sp>
      <p:sp>
        <p:nvSpPr>
          <p:cNvPr id="4" name="Köşeleri Yuvarlanmış Dikdörtgen Belirtme Çizgisi 3"/>
          <p:cNvSpPr/>
          <p:nvPr/>
        </p:nvSpPr>
        <p:spPr>
          <a:xfrm>
            <a:off x="2521257" y="2574526"/>
            <a:ext cx="3444537" cy="1154096"/>
          </a:xfrm>
          <a:prstGeom prst="wedgeRoundRectCallout">
            <a:avLst>
              <a:gd name="adj1" fmla="val 46449"/>
              <a:gd name="adj2" fmla="val -8030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a:solidFill>
                  <a:schemeClr val="tx1"/>
                </a:solidFill>
              </a:rPr>
              <a:t>30 </a:t>
            </a:r>
            <a:r>
              <a:rPr lang="tr-TR" dirty="0" smtClean="0">
                <a:solidFill>
                  <a:schemeClr val="tx1"/>
                </a:solidFill>
              </a:rPr>
              <a:t>cm2’lik bantt</a:t>
            </a:r>
            <a:r>
              <a:rPr lang="tr-TR" dirty="0" smtClean="0">
                <a:solidFill>
                  <a:schemeClr val="tx1"/>
                </a:solidFill>
                <a:sym typeface="Wingdings" panose="05000000000000000000" pitchFamily="2" charset="2"/>
              </a:rPr>
              <a:t></a:t>
            </a:r>
            <a:r>
              <a:rPr lang="tr-TR" dirty="0" smtClean="0">
                <a:solidFill>
                  <a:schemeClr val="tx1"/>
                </a:solidFill>
              </a:rPr>
              <a:t>21 mg</a:t>
            </a:r>
          </a:p>
          <a:p>
            <a:pPr marL="285750" indent="-285750">
              <a:buFont typeface="Arial" panose="020B0604020202020204" pitchFamily="34" charset="0"/>
              <a:buChar char="•"/>
            </a:pPr>
            <a:r>
              <a:rPr lang="tr-TR" dirty="0" smtClean="0">
                <a:solidFill>
                  <a:schemeClr val="tx1"/>
                </a:solidFill>
              </a:rPr>
              <a:t>20 </a:t>
            </a:r>
            <a:r>
              <a:rPr lang="tr-TR" dirty="0">
                <a:solidFill>
                  <a:schemeClr val="tx1"/>
                </a:solidFill>
              </a:rPr>
              <a:t>cm2’lik </a:t>
            </a:r>
            <a:r>
              <a:rPr lang="tr-TR" dirty="0" smtClean="0">
                <a:solidFill>
                  <a:schemeClr val="tx1"/>
                </a:solidFill>
              </a:rPr>
              <a:t>bant</a:t>
            </a:r>
            <a:r>
              <a:rPr lang="tr-TR" dirty="0" smtClean="0">
                <a:solidFill>
                  <a:schemeClr val="tx1"/>
                </a:solidFill>
                <a:sym typeface="Wingdings" panose="05000000000000000000" pitchFamily="2" charset="2"/>
              </a:rPr>
              <a:t></a:t>
            </a:r>
            <a:r>
              <a:rPr lang="tr-TR" dirty="0" smtClean="0">
                <a:solidFill>
                  <a:schemeClr val="tx1"/>
                </a:solidFill>
              </a:rPr>
              <a:t>14 mg</a:t>
            </a:r>
          </a:p>
          <a:p>
            <a:pPr marL="285750" indent="-285750">
              <a:buFont typeface="Arial" panose="020B0604020202020204" pitchFamily="34" charset="0"/>
              <a:buChar char="•"/>
            </a:pPr>
            <a:r>
              <a:rPr lang="tr-TR" dirty="0" smtClean="0">
                <a:solidFill>
                  <a:schemeClr val="tx1"/>
                </a:solidFill>
              </a:rPr>
              <a:t>10 cm2’lik bant</a:t>
            </a:r>
            <a:r>
              <a:rPr lang="tr-TR" dirty="0" smtClean="0">
                <a:solidFill>
                  <a:schemeClr val="tx1"/>
                </a:solidFill>
                <a:sym typeface="Wingdings" panose="05000000000000000000" pitchFamily="2" charset="2"/>
              </a:rPr>
              <a:t></a:t>
            </a:r>
            <a:r>
              <a:rPr lang="tr-TR" dirty="0" smtClean="0">
                <a:solidFill>
                  <a:schemeClr val="tx1"/>
                </a:solidFill>
              </a:rPr>
              <a:t>7 </a:t>
            </a:r>
            <a:r>
              <a:rPr lang="tr-TR" dirty="0">
                <a:solidFill>
                  <a:schemeClr val="tx1"/>
                </a:solidFill>
              </a:rPr>
              <a:t>mg nikotin</a:t>
            </a:r>
          </a:p>
        </p:txBody>
      </p:sp>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20071" t="12213" r="19036" b="13224"/>
          <a:stretch/>
        </p:blipFill>
        <p:spPr>
          <a:xfrm>
            <a:off x="9321552" y="896647"/>
            <a:ext cx="2457783" cy="3009530"/>
          </a:xfrm>
          <a:prstGeom prst="rect">
            <a:avLst/>
          </a:prstGeom>
        </p:spPr>
      </p:pic>
    </p:spTree>
    <p:extLst>
      <p:ext uri="{BB962C8B-B14F-4D97-AF65-F5344CB8AC3E}">
        <p14:creationId xmlns:p14="http://schemas.microsoft.com/office/powerpoint/2010/main" val="1243230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38200" y="1825625"/>
            <a:ext cx="6565777" cy="4351338"/>
          </a:xfrm>
        </p:spPr>
        <p:txBody>
          <a:bodyPr/>
          <a:lstStyle/>
          <a:p>
            <a:pPr marL="0" indent="0">
              <a:buNone/>
            </a:pPr>
            <a:r>
              <a:rPr lang="tr-TR" b="1" dirty="0" smtClean="0"/>
              <a:t>Nikotin sakızları</a:t>
            </a:r>
            <a:r>
              <a:rPr lang="tr-TR" b="1" dirty="0" smtClean="0">
                <a:sym typeface="Wingdings" panose="05000000000000000000" pitchFamily="2" charset="2"/>
              </a:rPr>
              <a:t></a:t>
            </a:r>
            <a:r>
              <a:rPr lang="nn-NO" dirty="0"/>
              <a:t>2 </a:t>
            </a:r>
            <a:r>
              <a:rPr lang="nn-NO" dirty="0" smtClean="0"/>
              <a:t>mg</a:t>
            </a:r>
            <a:r>
              <a:rPr lang="tr-TR" dirty="0" smtClean="0"/>
              <a:t>(</a:t>
            </a:r>
            <a:r>
              <a:rPr lang="tr-TR" dirty="0"/>
              <a:t>0.9 </a:t>
            </a:r>
            <a:r>
              <a:rPr lang="tr-TR" dirty="0" smtClean="0"/>
              <a:t>mg)</a:t>
            </a:r>
            <a:r>
              <a:rPr lang="nn-NO" dirty="0" smtClean="0"/>
              <a:t> </a:t>
            </a:r>
            <a:r>
              <a:rPr lang="nn-NO" dirty="0"/>
              <a:t>ve 4 </a:t>
            </a:r>
            <a:r>
              <a:rPr lang="nn-NO" dirty="0" smtClean="0"/>
              <a:t>mg</a:t>
            </a:r>
            <a:r>
              <a:rPr lang="tr-TR" dirty="0" smtClean="0"/>
              <a:t>(</a:t>
            </a:r>
            <a:r>
              <a:rPr lang="tr-TR" dirty="0"/>
              <a:t>1.2 </a:t>
            </a:r>
            <a:r>
              <a:rPr lang="tr-TR" dirty="0" smtClean="0"/>
              <a:t>mg)</a:t>
            </a:r>
            <a:r>
              <a:rPr lang="nn-NO" dirty="0" smtClean="0"/>
              <a:t>’lık formlar</a:t>
            </a:r>
            <a:endParaRPr lang="tr-TR" dirty="0" smtClean="0"/>
          </a:p>
          <a:p>
            <a:pPr>
              <a:buFont typeface="Wingdings" panose="05000000000000000000" pitchFamily="2" charset="2"/>
              <a:buChar char="Ø"/>
            </a:pPr>
            <a:r>
              <a:rPr lang="tr-TR" dirty="0"/>
              <a:t>S</a:t>
            </a:r>
            <a:r>
              <a:rPr lang="tr-TR" dirty="0" smtClean="0"/>
              <a:t>igara </a:t>
            </a:r>
            <a:r>
              <a:rPr lang="tr-TR" dirty="0"/>
              <a:t>içme isteği </a:t>
            </a:r>
            <a:r>
              <a:rPr lang="tr-TR" dirty="0" smtClean="0"/>
              <a:t>olduğu zaman</a:t>
            </a:r>
          </a:p>
          <a:p>
            <a:pPr>
              <a:buFont typeface="Wingdings" panose="05000000000000000000" pitchFamily="2" charset="2"/>
              <a:buChar char="Ø"/>
            </a:pPr>
            <a:r>
              <a:rPr lang="tr-TR" dirty="0" smtClean="0"/>
              <a:t>Nikotin tadını hissedene </a:t>
            </a:r>
            <a:r>
              <a:rPr lang="tr-TR" dirty="0"/>
              <a:t>kadar </a:t>
            </a:r>
            <a:r>
              <a:rPr lang="tr-TR" dirty="0" smtClean="0"/>
              <a:t> </a:t>
            </a:r>
            <a:r>
              <a:rPr lang="tr-TR" dirty="0"/>
              <a:t>5-10 kez </a:t>
            </a:r>
            <a:r>
              <a:rPr lang="tr-TR" dirty="0" smtClean="0"/>
              <a:t>çiğneyip bir </a:t>
            </a:r>
            <a:r>
              <a:rPr lang="tr-TR" dirty="0"/>
              <a:t>kaç dakika yanak mukozasında </a:t>
            </a:r>
            <a:endParaRPr lang="tr-TR" b="1" dirty="0" smtClean="0"/>
          </a:p>
          <a:p>
            <a:pPr>
              <a:buFont typeface="Wingdings" panose="05000000000000000000" pitchFamily="2" charset="2"/>
              <a:buChar char="Ø"/>
            </a:pPr>
            <a:r>
              <a:rPr lang="tr-TR" dirty="0"/>
              <a:t>İki sakız arasında en az </a:t>
            </a:r>
            <a:r>
              <a:rPr lang="tr-TR" dirty="0" smtClean="0"/>
              <a:t>yarım saat </a:t>
            </a:r>
            <a:r>
              <a:rPr lang="tr-TR" dirty="0"/>
              <a:t>ara bırakılmalı</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885" y="1900515"/>
            <a:ext cx="3571875" cy="3571875"/>
          </a:xfrm>
          <a:prstGeom prst="rect">
            <a:avLst/>
          </a:prstGeom>
        </p:spPr>
      </p:pic>
    </p:spTree>
    <p:extLst>
      <p:ext uri="{BB962C8B-B14F-4D97-AF65-F5344CB8AC3E}">
        <p14:creationId xmlns:p14="http://schemas.microsoft.com/office/powerpoint/2010/main" val="147490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26915"/>
            <a:ext cx="3379608" cy="4517409"/>
          </a:xfrm>
          <a:prstGeom prst="rect">
            <a:avLst/>
          </a:prstGeom>
        </p:spPr>
      </p:pic>
      <p:sp>
        <p:nvSpPr>
          <p:cNvPr id="5" name="Sağ Ok 4"/>
          <p:cNvSpPr/>
          <p:nvPr/>
        </p:nvSpPr>
        <p:spPr>
          <a:xfrm>
            <a:off x="4304852" y="3441101"/>
            <a:ext cx="1596788" cy="46579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4"/>
          <a:stretch>
            <a:fillRect/>
          </a:stretch>
        </p:blipFill>
        <p:spPr>
          <a:xfrm>
            <a:off x="8902800" y="1022293"/>
            <a:ext cx="2451000" cy="1539067"/>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2800" y="2796680"/>
            <a:ext cx="2621168" cy="1474407"/>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640" y="4412081"/>
            <a:ext cx="2896811" cy="1930000"/>
          </a:xfrm>
          <a:prstGeom prst="rect">
            <a:avLst/>
          </a:prstGeom>
        </p:spPr>
      </p:pic>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800" y="4464434"/>
            <a:ext cx="2751698" cy="1825293"/>
          </a:xfrm>
          <a:prstGeom prst="rect">
            <a:avLst/>
          </a:prstGeom>
        </p:spPr>
      </p:pic>
      <p:pic>
        <p:nvPicPr>
          <p:cNvPr id="10" name="Resim 9"/>
          <p:cNvPicPr>
            <a:picLocks noChangeAspect="1"/>
          </p:cNvPicPr>
          <p:nvPr/>
        </p:nvPicPr>
        <p:blipFill>
          <a:blip r:embed="rId8"/>
          <a:stretch>
            <a:fillRect/>
          </a:stretch>
        </p:blipFill>
        <p:spPr>
          <a:xfrm>
            <a:off x="6443199" y="1179810"/>
            <a:ext cx="1813695" cy="2687696"/>
          </a:xfrm>
          <a:prstGeom prst="rect">
            <a:avLst/>
          </a:prstGeom>
        </p:spPr>
      </p:pic>
    </p:spTree>
    <p:extLst>
      <p:ext uri="{BB962C8B-B14F-4D97-AF65-F5344CB8AC3E}">
        <p14:creationId xmlns:p14="http://schemas.microsoft.com/office/powerpoint/2010/main" val="2861702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5" name="İçerik Yer Tutucusu 4"/>
          <p:cNvSpPr>
            <a:spLocks noGrp="1"/>
          </p:cNvSpPr>
          <p:nvPr>
            <p:ph idx="1"/>
          </p:nvPr>
        </p:nvSpPr>
        <p:spPr/>
        <p:txBody>
          <a:bodyPr/>
          <a:lstStyle/>
          <a:p>
            <a:pPr marL="0" indent="0">
              <a:buNone/>
            </a:pPr>
            <a:r>
              <a:rPr lang="tr-TR" b="1" dirty="0"/>
              <a:t>Nikotin yerine koyma tedavisi</a:t>
            </a:r>
          </a:p>
          <a:p>
            <a:pPr marL="0" indent="0">
              <a:buNone/>
            </a:pPr>
            <a:endParaRPr lang="tr-TR" dirty="0"/>
          </a:p>
        </p:txBody>
      </p:sp>
      <p:pic>
        <p:nvPicPr>
          <p:cNvPr id="6" name="İçerik Yer Tutucusu 3"/>
          <p:cNvPicPr>
            <a:picLocks noChangeAspect="1"/>
          </p:cNvPicPr>
          <p:nvPr/>
        </p:nvPicPr>
        <p:blipFill rotWithShape="1">
          <a:blip r:embed="rId2"/>
          <a:srcRect l="9702" t="28095" r="34583" b="39729"/>
          <a:stretch/>
        </p:blipFill>
        <p:spPr>
          <a:xfrm>
            <a:off x="797233" y="2719182"/>
            <a:ext cx="10189159" cy="3309945"/>
          </a:xfrm>
          <a:prstGeom prst="rect">
            <a:avLst/>
          </a:prstGeom>
        </p:spPr>
      </p:pic>
      <p:sp>
        <p:nvSpPr>
          <p:cNvPr id="7"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638167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pic>
        <p:nvPicPr>
          <p:cNvPr id="4" name="Resim 3"/>
          <p:cNvPicPr>
            <a:picLocks noChangeAspect="1"/>
          </p:cNvPicPr>
          <p:nvPr/>
        </p:nvPicPr>
        <p:blipFill rotWithShape="1">
          <a:blip r:embed="rId2"/>
          <a:srcRect l="10092" t="29341" r="34630" b="30000"/>
          <a:stretch/>
        </p:blipFill>
        <p:spPr>
          <a:xfrm>
            <a:off x="873711" y="1894874"/>
            <a:ext cx="10109200" cy="4182533"/>
          </a:xfrm>
          <a:prstGeom prst="rect">
            <a:avLst/>
          </a:prstGeom>
        </p:spPr>
      </p:pic>
      <p:sp>
        <p:nvSpPr>
          <p:cNvPr id="5"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3921120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Diğer NRT</a:t>
            </a:r>
          </a:p>
          <a:p>
            <a:pPr marL="0" indent="0">
              <a:buNone/>
            </a:pPr>
            <a:endParaRPr lang="tr-TR" dirty="0"/>
          </a:p>
        </p:txBody>
      </p:sp>
      <p:sp>
        <p:nvSpPr>
          <p:cNvPr id="4" name="Yuvarlatılmış Dikdörtgen 3"/>
          <p:cNvSpPr/>
          <p:nvPr/>
        </p:nvSpPr>
        <p:spPr>
          <a:xfrm>
            <a:off x="1562470" y="2654423"/>
            <a:ext cx="3693111" cy="231707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a:solidFill>
                  <a:schemeClr val="tx1"/>
                </a:solidFill>
              </a:rPr>
              <a:t>Nikotin Nazal </a:t>
            </a:r>
            <a:r>
              <a:rPr lang="tr-TR" dirty="0" smtClean="0">
                <a:solidFill>
                  <a:schemeClr val="tx1"/>
                </a:solidFill>
              </a:rPr>
              <a:t>Sprey</a:t>
            </a:r>
          </a:p>
          <a:p>
            <a:pPr marL="285750" indent="-285750">
              <a:lnSpc>
                <a:spcPct val="150000"/>
              </a:lnSpc>
              <a:buFont typeface="Arial" panose="020B0604020202020204" pitchFamily="34" charset="0"/>
              <a:buChar char="•"/>
            </a:pPr>
            <a:r>
              <a:rPr lang="tr-TR" dirty="0">
                <a:solidFill>
                  <a:schemeClr val="tx1"/>
                </a:solidFill>
              </a:rPr>
              <a:t>Nikotin </a:t>
            </a:r>
            <a:r>
              <a:rPr lang="tr-TR" dirty="0" err="1">
                <a:solidFill>
                  <a:schemeClr val="tx1"/>
                </a:solidFill>
              </a:rPr>
              <a:t>sublingual</a:t>
            </a:r>
            <a:r>
              <a:rPr lang="tr-TR" dirty="0">
                <a:solidFill>
                  <a:schemeClr val="tx1"/>
                </a:solidFill>
              </a:rPr>
              <a:t> </a:t>
            </a:r>
            <a:r>
              <a:rPr lang="tr-TR" dirty="0" smtClean="0">
                <a:solidFill>
                  <a:schemeClr val="tx1"/>
                </a:solidFill>
              </a:rPr>
              <a:t>tablet</a:t>
            </a:r>
          </a:p>
          <a:p>
            <a:pPr marL="285750" indent="-285750">
              <a:lnSpc>
                <a:spcPct val="150000"/>
              </a:lnSpc>
              <a:buFont typeface="Arial" panose="020B0604020202020204" pitchFamily="34" charset="0"/>
              <a:buChar char="•"/>
            </a:pPr>
            <a:r>
              <a:rPr lang="tr-TR" dirty="0">
                <a:solidFill>
                  <a:schemeClr val="tx1"/>
                </a:solidFill>
              </a:rPr>
              <a:t>Nikotin </a:t>
            </a:r>
            <a:r>
              <a:rPr lang="tr-TR" dirty="0" smtClean="0">
                <a:solidFill>
                  <a:schemeClr val="tx1"/>
                </a:solidFill>
              </a:rPr>
              <a:t>pastil</a:t>
            </a:r>
          </a:p>
          <a:p>
            <a:pPr marL="285750" indent="-285750">
              <a:lnSpc>
                <a:spcPct val="150000"/>
              </a:lnSpc>
              <a:buFont typeface="Arial" panose="020B0604020202020204" pitchFamily="34" charset="0"/>
              <a:buChar char="•"/>
            </a:pPr>
            <a:r>
              <a:rPr lang="tr-TR" dirty="0">
                <a:solidFill>
                  <a:schemeClr val="tx1"/>
                </a:solidFill>
              </a:rPr>
              <a:t>Nikotin </a:t>
            </a:r>
            <a:r>
              <a:rPr lang="tr-TR" dirty="0" err="1">
                <a:solidFill>
                  <a:schemeClr val="tx1"/>
                </a:solidFill>
              </a:rPr>
              <a:t>inhalatör</a:t>
            </a:r>
            <a:endParaRPr lang="tr-TR" dirty="0">
              <a:solidFill>
                <a:schemeClr val="tx1"/>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2156" y="4250185"/>
            <a:ext cx="3151573" cy="2363680"/>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589" y="2374776"/>
            <a:ext cx="2876365" cy="2876365"/>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051" y="845260"/>
            <a:ext cx="2047782" cy="3059032"/>
          </a:xfrm>
          <a:prstGeom prst="rect">
            <a:avLst/>
          </a:prstGeom>
        </p:spPr>
      </p:pic>
    </p:spTree>
    <p:extLst>
      <p:ext uri="{BB962C8B-B14F-4D97-AF65-F5344CB8AC3E}">
        <p14:creationId xmlns:p14="http://schemas.microsoft.com/office/powerpoint/2010/main" val="3876294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740545" y="1816748"/>
            <a:ext cx="8652030" cy="4424254"/>
          </a:xfrm>
        </p:spPr>
        <p:txBody>
          <a:bodyPr/>
          <a:lstStyle/>
          <a:p>
            <a:pPr marL="0" indent="0">
              <a:buNone/>
            </a:pPr>
            <a:r>
              <a:rPr lang="tr-TR" b="1" dirty="0" err="1" smtClean="0"/>
              <a:t>Bupropion</a:t>
            </a:r>
            <a:r>
              <a:rPr lang="tr-TR" b="1" dirty="0" smtClean="0"/>
              <a:t> HCL</a:t>
            </a:r>
          </a:p>
          <a:p>
            <a:pPr>
              <a:buFont typeface="Wingdings" panose="05000000000000000000" pitchFamily="2" charset="2"/>
              <a:buChar char="Ø"/>
            </a:pPr>
            <a:r>
              <a:rPr lang="tr-TR" dirty="0" err="1"/>
              <a:t>Norepinefrin</a:t>
            </a:r>
            <a:r>
              <a:rPr lang="tr-TR" dirty="0"/>
              <a:t> ve </a:t>
            </a:r>
            <a:r>
              <a:rPr lang="tr-TR" dirty="0" err="1"/>
              <a:t>dopaminin</a:t>
            </a:r>
            <a:r>
              <a:rPr lang="tr-TR" dirty="0"/>
              <a:t> </a:t>
            </a:r>
            <a:r>
              <a:rPr lang="tr-TR" dirty="0" err="1" smtClean="0"/>
              <a:t>sinaptik</a:t>
            </a:r>
            <a:r>
              <a:rPr lang="tr-TR" dirty="0"/>
              <a:t> </a:t>
            </a:r>
            <a:r>
              <a:rPr lang="tr-TR" dirty="0" smtClean="0"/>
              <a:t>geri </a:t>
            </a:r>
            <a:r>
              <a:rPr lang="tr-TR" dirty="0"/>
              <a:t>alınımının </a:t>
            </a:r>
            <a:endParaRPr lang="tr-TR" dirty="0" smtClean="0"/>
          </a:p>
          <a:p>
            <a:pPr marL="0" indent="0">
              <a:buNone/>
            </a:pPr>
            <a:r>
              <a:rPr lang="tr-TR" dirty="0" smtClean="0"/>
              <a:t>zayıf </a:t>
            </a:r>
            <a:r>
              <a:rPr lang="tr-TR" dirty="0"/>
              <a:t>bir </a:t>
            </a:r>
            <a:r>
              <a:rPr lang="tr-TR" dirty="0" smtClean="0"/>
              <a:t>inhibitörü</a:t>
            </a:r>
          </a:p>
          <a:p>
            <a:pPr>
              <a:buFont typeface="Wingdings" panose="05000000000000000000" pitchFamily="2" charset="2"/>
              <a:buChar char="Ø"/>
            </a:pPr>
            <a:r>
              <a:rPr lang="tr-TR" dirty="0" smtClean="0"/>
              <a:t>Nikotin yoksunluk belirtilerinde azalma</a:t>
            </a:r>
          </a:p>
          <a:p>
            <a:pPr>
              <a:buFont typeface="Wingdings" panose="05000000000000000000" pitchFamily="2" charset="2"/>
              <a:buChar char="Ø"/>
            </a:pPr>
            <a:r>
              <a:rPr lang="tr-TR" dirty="0" smtClean="0"/>
              <a:t>Sigara 1-2 hafta bırakılmadan önce</a:t>
            </a:r>
          </a:p>
          <a:p>
            <a:pPr marL="0" indent="0">
              <a:buNone/>
            </a:pP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331" y="2819400"/>
            <a:ext cx="3682752" cy="1841376"/>
          </a:xfrm>
          <a:prstGeom prst="rect">
            <a:avLst/>
          </a:prstGeom>
        </p:spPr>
      </p:pic>
      <p:pic>
        <p:nvPicPr>
          <p:cNvPr id="5" name="Resim 4"/>
          <p:cNvPicPr>
            <a:picLocks noChangeAspect="1"/>
          </p:cNvPicPr>
          <p:nvPr/>
        </p:nvPicPr>
        <p:blipFill rotWithShape="1">
          <a:blip r:embed="rId3"/>
          <a:srcRect l="10337" t="59876" r="34582" b="25932"/>
          <a:stretch/>
        </p:blipFill>
        <p:spPr>
          <a:xfrm>
            <a:off x="1056442" y="4856085"/>
            <a:ext cx="10045043" cy="1455938"/>
          </a:xfrm>
          <a:prstGeom prst="rect">
            <a:avLst/>
          </a:prstGeom>
        </p:spPr>
      </p:pic>
      <p:sp>
        <p:nvSpPr>
          <p:cNvPr id="6"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3448112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918587" y="1524175"/>
            <a:ext cx="10515600" cy="4351338"/>
          </a:xfrm>
        </p:spPr>
        <p:txBody>
          <a:bodyPr/>
          <a:lstStyle/>
          <a:p>
            <a:pPr marL="0" indent="0">
              <a:buNone/>
            </a:pPr>
            <a:r>
              <a:rPr lang="tr-TR" b="1" dirty="0" err="1" smtClean="0"/>
              <a:t>Bupropion</a:t>
            </a:r>
            <a:r>
              <a:rPr lang="tr-TR" dirty="0" smtClean="0"/>
              <a:t> </a:t>
            </a:r>
          </a:p>
          <a:p>
            <a:pPr marL="0" indent="0">
              <a:buNone/>
            </a:pPr>
            <a:endParaRPr lang="tr-T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70" t="21307" r="29750" b="35967"/>
          <a:stretch/>
        </p:blipFill>
        <p:spPr bwMode="auto">
          <a:xfrm>
            <a:off x="1009400" y="2742230"/>
            <a:ext cx="8705107" cy="346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rotWithShape="1">
          <a:blip r:embed="rId3"/>
          <a:srcRect l="10092" t="29341" r="34630" b="63189"/>
          <a:stretch/>
        </p:blipFill>
        <p:spPr>
          <a:xfrm>
            <a:off x="1009401" y="2088146"/>
            <a:ext cx="8705107" cy="654084"/>
          </a:xfrm>
          <a:prstGeom prst="rect">
            <a:avLst/>
          </a:prstGeom>
        </p:spPr>
      </p:pic>
      <p:sp>
        <p:nvSpPr>
          <p:cNvPr id="6"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44633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Nikotin Bağımlılığı Tedavisi</a:t>
            </a:r>
          </a:p>
        </p:txBody>
      </p:sp>
      <p:sp>
        <p:nvSpPr>
          <p:cNvPr id="3" name="İçerik Yer Tutucusu 2"/>
          <p:cNvSpPr>
            <a:spLocks noGrp="1"/>
          </p:cNvSpPr>
          <p:nvPr>
            <p:ph idx="1"/>
          </p:nvPr>
        </p:nvSpPr>
        <p:spPr>
          <a:xfrm>
            <a:off x="847076" y="1834503"/>
            <a:ext cx="10773793" cy="3128114"/>
          </a:xfrm>
        </p:spPr>
        <p:txBody>
          <a:bodyPr/>
          <a:lstStyle/>
          <a:p>
            <a:pPr marL="0" indent="0">
              <a:buNone/>
            </a:pPr>
            <a:r>
              <a:rPr lang="tr-TR" b="1" dirty="0" err="1" smtClean="0"/>
              <a:t>Vareniklin</a:t>
            </a:r>
            <a:endParaRPr lang="tr-TR" b="1" dirty="0" smtClean="0"/>
          </a:p>
          <a:p>
            <a:pPr>
              <a:buFont typeface="Wingdings" panose="05000000000000000000" pitchFamily="2" charset="2"/>
              <a:buChar char="Ø"/>
            </a:pPr>
            <a:r>
              <a:rPr lang="tr-TR" dirty="0" err="1" smtClean="0"/>
              <a:t>Nöronal</a:t>
            </a:r>
            <a:r>
              <a:rPr lang="tr-TR" dirty="0" smtClean="0"/>
              <a:t> </a:t>
            </a:r>
            <a:r>
              <a:rPr lang="tr-TR" dirty="0" err="1" smtClean="0"/>
              <a:t>nikotinik</a:t>
            </a:r>
            <a:r>
              <a:rPr lang="tr-TR" dirty="0" smtClean="0"/>
              <a:t> reseptörlerin </a:t>
            </a:r>
            <a:r>
              <a:rPr lang="tr-TR" dirty="0" err="1" smtClean="0"/>
              <a:t>parsiyel</a:t>
            </a:r>
            <a:r>
              <a:rPr lang="tr-TR" dirty="0" smtClean="0"/>
              <a:t> </a:t>
            </a:r>
            <a:r>
              <a:rPr lang="tr-TR" dirty="0" err="1" smtClean="0"/>
              <a:t>agonisti</a:t>
            </a:r>
            <a:endParaRPr lang="tr-TR" dirty="0" smtClean="0"/>
          </a:p>
          <a:p>
            <a:pPr>
              <a:buFont typeface="Wingdings" panose="05000000000000000000" pitchFamily="2" charset="2"/>
              <a:buChar char="Ø"/>
            </a:pPr>
            <a:r>
              <a:rPr lang="tr-TR" dirty="0" err="1" smtClean="0"/>
              <a:t>Agonist</a:t>
            </a:r>
            <a:r>
              <a:rPr lang="tr-TR" dirty="0" smtClean="0"/>
              <a:t> ve antagonist fonksiyonları ile nikotin bağımlılığını ve yoksunluk semptomlarını azaltıcı etki</a:t>
            </a:r>
          </a:p>
          <a:p>
            <a:pPr>
              <a:buFont typeface="Wingdings" panose="05000000000000000000" pitchFamily="2" charset="2"/>
              <a:buChar char="Ø"/>
            </a:pPr>
            <a:r>
              <a:rPr lang="tr-TR" dirty="0" smtClean="0"/>
              <a:t>Sigara kullanırken başlanır, 1-2 hafta içinde sigara bırakma hedefi</a:t>
            </a:r>
          </a:p>
          <a:p>
            <a:pPr>
              <a:buFont typeface="Wingdings" panose="05000000000000000000" pitchFamily="2" charset="2"/>
              <a:buChar char="Ø"/>
            </a:pPr>
            <a:r>
              <a:rPr lang="tr-TR" dirty="0" err="1" smtClean="0"/>
              <a:t>Nöropsikiyatrik</a:t>
            </a:r>
            <a:r>
              <a:rPr lang="tr-TR" dirty="0" smtClean="0"/>
              <a:t> semptomlar!!</a:t>
            </a:r>
            <a:endParaRPr lang="tr-T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88" t="36078" r="29510" b="51547"/>
          <a:stretch/>
        </p:blipFill>
        <p:spPr bwMode="auto">
          <a:xfrm>
            <a:off x="986119" y="4828987"/>
            <a:ext cx="9669182" cy="112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21743" t="9970" r="5838" b="16822"/>
          <a:stretch/>
        </p:blipFill>
        <p:spPr>
          <a:xfrm>
            <a:off x="8039100" y="114301"/>
            <a:ext cx="3911600" cy="2222988"/>
          </a:xfrm>
          <a:prstGeom prst="rect">
            <a:avLst/>
          </a:prstGeom>
        </p:spPr>
      </p:pic>
      <p:sp>
        <p:nvSpPr>
          <p:cNvPr id="6"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4078071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4818" y="795173"/>
            <a:ext cx="10515600" cy="1325563"/>
          </a:xfrm>
        </p:spPr>
        <p:txBody>
          <a:bodyPr/>
          <a:lstStyle/>
          <a:p>
            <a:r>
              <a:rPr lang="tr-TR" dirty="0"/>
              <a:t>Nikotin Bağımlılığı Tedavisi</a:t>
            </a:r>
          </a:p>
        </p:txBody>
      </p:sp>
      <p:sp>
        <p:nvSpPr>
          <p:cNvPr id="3" name="İçerik Yer Tutucusu 2"/>
          <p:cNvSpPr>
            <a:spLocks noGrp="1"/>
          </p:cNvSpPr>
          <p:nvPr>
            <p:ph idx="1"/>
          </p:nvPr>
        </p:nvSpPr>
        <p:spPr>
          <a:xfrm>
            <a:off x="838200" y="2268187"/>
            <a:ext cx="10515600" cy="3908775"/>
          </a:xfrm>
        </p:spPr>
        <p:txBody>
          <a:bodyPr/>
          <a:lstStyle/>
          <a:p>
            <a:pPr marL="0" indent="0">
              <a:buNone/>
            </a:pPr>
            <a:r>
              <a:rPr lang="tr-TR" b="1" dirty="0" err="1"/>
              <a:t>V</a:t>
            </a:r>
            <a:r>
              <a:rPr lang="tr-TR" b="1" dirty="0" err="1" smtClean="0"/>
              <a:t>areniklin</a:t>
            </a:r>
            <a:endParaRPr lang="tr-TR" b="1" dirty="0"/>
          </a:p>
        </p:txBody>
      </p:sp>
      <p:pic>
        <p:nvPicPr>
          <p:cNvPr id="6" name="Resim 5"/>
          <p:cNvPicPr>
            <a:picLocks noChangeAspect="1"/>
          </p:cNvPicPr>
          <p:nvPr/>
        </p:nvPicPr>
        <p:blipFill rotWithShape="1">
          <a:blip r:embed="rId2"/>
          <a:srcRect l="10092" t="29341" r="34630" b="63189"/>
          <a:stretch/>
        </p:blipFill>
        <p:spPr>
          <a:xfrm>
            <a:off x="1112660" y="3105694"/>
            <a:ext cx="8705107" cy="654084"/>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t="63518" r="29687" b="15000"/>
          <a:stretch/>
        </p:blipFill>
        <p:spPr bwMode="auto">
          <a:xfrm>
            <a:off x="1112658" y="3752858"/>
            <a:ext cx="8705107" cy="175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ltbilgi Yer Tutucusu 8"/>
          <p:cNvSpPr>
            <a:spLocks noGrp="1"/>
          </p:cNvSpPr>
          <p:nvPr>
            <p:ph type="ftr" sz="quarter" idx="11"/>
          </p:nvPr>
        </p:nvSpPr>
        <p:spPr>
          <a:xfrm>
            <a:off x="4038600" y="6356350"/>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20422215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8" t="12162" r="5154" b="13194"/>
          <a:stretch/>
        </p:blipFill>
        <p:spPr>
          <a:xfrm>
            <a:off x="3566707" y="2729835"/>
            <a:ext cx="8625293" cy="3825903"/>
          </a:xfrm>
          <a:prstGeom prst="rect">
            <a:avLst/>
          </a:prstGeom>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t="25977" r="210"/>
          <a:stretch/>
        </p:blipFill>
        <p:spPr>
          <a:xfrm>
            <a:off x="205771" y="210208"/>
            <a:ext cx="8416752" cy="2278967"/>
          </a:xfrm>
          <a:prstGeom prst="rect">
            <a:avLst/>
          </a:prstGeom>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l="28742" r="24691" b="1035"/>
          <a:stretch/>
        </p:blipFill>
        <p:spPr>
          <a:xfrm>
            <a:off x="346841" y="2729835"/>
            <a:ext cx="2417380" cy="3893093"/>
          </a:xfrm>
          <a:prstGeom prst="rect">
            <a:avLst/>
          </a:prstGeom>
        </p:spPr>
      </p:pic>
    </p:spTree>
    <p:extLst>
      <p:ext uri="{BB962C8B-B14F-4D97-AF65-F5344CB8AC3E}">
        <p14:creationId xmlns:p14="http://schemas.microsoft.com/office/powerpoint/2010/main" val="516098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712076" y="701018"/>
            <a:ext cx="10008476" cy="5205796"/>
          </a:xfrm>
        </p:spPr>
        <p:txBody>
          <a:bodyPr/>
          <a:lstStyle/>
          <a:p>
            <a:pPr>
              <a:buFont typeface="Wingdings" panose="05000000000000000000" pitchFamily="2" charset="2"/>
              <a:buChar char="Ø"/>
            </a:pPr>
            <a:r>
              <a:rPr lang="tr-TR" dirty="0"/>
              <a:t>G</a:t>
            </a:r>
            <a:r>
              <a:rPr lang="tr-TR" dirty="0" smtClean="0"/>
              <a:t>ünlük ‘’N-</a:t>
            </a:r>
            <a:r>
              <a:rPr lang="tr-TR" dirty="0" err="1" smtClean="0"/>
              <a:t>nitroso</a:t>
            </a:r>
            <a:r>
              <a:rPr lang="tr-TR" dirty="0" smtClean="0"/>
              <a:t>-</a:t>
            </a:r>
            <a:r>
              <a:rPr lang="tr-TR" dirty="0" err="1" smtClean="0"/>
              <a:t>varenicline</a:t>
            </a:r>
            <a:r>
              <a:rPr lang="tr-TR" dirty="0" smtClean="0"/>
              <a:t>’’ </a:t>
            </a:r>
            <a:r>
              <a:rPr lang="tr-TR" dirty="0"/>
              <a:t>37 </a:t>
            </a:r>
            <a:r>
              <a:rPr lang="tr-TR" dirty="0" err="1"/>
              <a:t>ng</a:t>
            </a:r>
            <a:r>
              <a:rPr lang="tr-TR" dirty="0"/>
              <a:t> </a:t>
            </a:r>
            <a:r>
              <a:rPr lang="tr-TR" dirty="0" smtClean="0"/>
              <a:t>kabul edilebilir değer</a:t>
            </a:r>
            <a:endParaRPr lang="tr-TR" dirty="0"/>
          </a:p>
        </p:txBody>
      </p:sp>
      <p:pic>
        <p:nvPicPr>
          <p:cNvPr id="6" name="Resim 5"/>
          <p:cNvPicPr>
            <a:picLocks noChangeAspect="1"/>
          </p:cNvPicPr>
          <p:nvPr/>
        </p:nvPicPr>
        <p:blipFill rotWithShape="1">
          <a:blip r:embed="rId3"/>
          <a:srcRect l="7559" t="22697" r="30834" b="12223"/>
          <a:stretch/>
        </p:blipFill>
        <p:spPr>
          <a:xfrm>
            <a:off x="1960553" y="1618969"/>
            <a:ext cx="7004769" cy="4162254"/>
          </a:xfrm>
          <a:prstGeom prst="rect">
            <a:avLst/>
          </a:prstGeom>
        </p:spPr>
      </p:pic>
      <p:sp>
        <p:nvSpPr>
          <p:cNvPr id="7" name="Altbilgi Yer Tutucusu 6"/>
          <p:cNvSpPr>
            <a:spLocks noGrp="1"/>
          </p:cNvSpPr>
          <p:nvPr>
            <p:ph type="ftr" sz="quarter" idx="11"/>
          </p:nvPr>
        </p:nvSpPr>
        <p:spPr>
          <a:xfrm>
            <a:off x="3405538" y="6117219"/>
            <a:ext cx="4773820" cy="464451"/>
          </a:xfrm>
        </p:spPr>
        <p:txBody>
          <a:bodyPr/>
          <a:lstStyle/>
          <a:p>
            <a:r>
              <a:rPr lang="tr-TR" dirty="0" smtClean="0"/>
              <a:t>https://www.fda.gov/drugs/drug-safety-and-availability/laboratory-analysis-varenicline-products , E.T. : 29/09/2021</a:t>
            </a:r>
            <a:endParaRPr lang="tr-TR" dirty="0"/>
          </a:p>
        </p:txBody>
      </p:sp>
    </p:spTree>
    <p:extLst>
      <p:ext uri="{BB962C8B-B14F-4D97-AF65-F5344CB8AC3E}">
        <p14:creationId xmlns:p14="http://schemas.microsoft.com/office/powerpoint/2010/main" val="662466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38503" y="432890"/>
            <a:ext cx="10515600" cy="1325563"/>
          </a:xfrm>
        </p:spPr>
        <p:txBody>
          <a:bodyPr/>
          <a:lstStyle/>
          <a:p>
            <a:r>
              <a:rPr lang="tr-TR" dirty="0" smtClean="0"/>
              <a:t>Gebelerde sigara kullanımı</a:t>
            </a:r>
            <a:endParaRPr lang="tr-TR" dirty="0"/>
          </a:p>
        </p:txBody>
      </p:sp>
      <p:sp>
        <p:nvSpPr>
          <p:cNvPr id="3" name="İçerik Yer Tutucusu 2"/>
          <p:cNvSpPr>
            <a:spLocks noGrp="1"/>
          </p:cNvSpPr>
          <p:nvPr>
            <p:ph idx="1"/>
          </p:nvPr>
        </p:nvSpPr>
        <p:spPr>
          <a:xfrm>
            <a:off x="911772" y="1794094"/>
            <a:ext cx="10515600" cy="4351338"/>
          </a:xfrm>
        </p:spPr>
        <p:txBody>
          <a:bodyPr/>
          <a:lstStyle/>
          <a:p>
            <a:pPr>
              <a:buFont typeface="Wingdings" panose="05000000000000000000" pitchFamily="2" charset="2"/>
              <a:buChar char="Ø"/>
            </a:pPr>
            <a:r>
              <a:rPr lang="tr-TR" dirty="0" smtClean="0"/>
              <a:t>Gebelikte sigara içmeyi artıran faktörler</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marL="0" indent="0">
              <a:buNone/>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r>
              <a:rPr lang="tr-TR" dirty="0" smtClean="0"/>
              <a:t>Çoğu gebe ilk </a:t>
            </a:r>
            <a:r>
              <a:rPr lang="tr-TR" dirty="0" err="1" smtClean="0"/>
              <a:t>trimesterde</a:t>
            </a:r>
            <a:r>
              <a:rPr lang="tr-TR" dirty="0" smtClean="0"/>
              <a:t> bırakma eğiliminde</a:t>
            </a:r>
          </a:p>
          <a:p>
            <a:pPr>
              <a:buFont typeface="Wingdings" panose="05000000000000000000" pitchFamily="2" charset="2"/>
              <a:buChar char="Ø"/>
            </a:pPr>
            <a:r>
              <a:rPr lang="tr-TR" dirty="0" smtClean="0"/>
              <a:t>Gebelik sonrası tekrar başlama oranı %50 </a:t>
            </a:r>
            <a:endParaRPr lang="tr-TR" dirty="0"/>
          </a:p>
        </p:txBody>
      </p:sp>
      <p:sp>
        <p:nvSpPr>
          <p:cNvPr id="5" name="Yuvarlatılmış Dikdörtgen 4"/>
          <p:cNvSpPr/>
          <p:nvPr/>
        </p:nvSpPr>
        <p:spPr>
          <a:xfrm>
            <a:off x="1303282" y="2417380"/>
            <a:ext cx="4981904" cy="223870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smtClean="0">
                <a:solidFill>
                  <a:schemeClr val="tx1"/>
                </a:solidFill>
              </a:rPr>
              <a:t>Küçük yaştaki gebelik</a:t>
            </a:r>
          </a:p>
          <a:p>
            <a:pPr marL="285750" indent="-285750">
              <a:buFont typeface="Arial" panose="020B0604020202020204" pitchFamily="34" charset="0"/>
              <a:buChar char="•"/>
            </a:pPr>
            <a:r>
              <a:rPr lang="tr-TR" dirty="0" smtClean="0">
                <a:solidFill>
                  <a:schemeClr val="tx1"/>
                </a:solidFill>
              </a:rPr>
              <a:t>Psikiyatrik problemler (depresyon, </a:t>
            </a:r>
            <a:r>
              <a:rPr lang="tr-TR" dirty="0" err="1" smtClean="0">
                <a:solidFill>
                  <a:schemeClr val="tx1"/>
                </a:solidFill>
              </a:rPr>
              <a:t>anksiyete</a:t>
            </a:r>
            <a:r>
              <a:rPr lang="tr-TR" dirty="0" smtClean="0">
                <a:solidFill>
                  <a:schemeClr val="tx1"/>
                </a:solidFill>
              </a:rPr>
              <a:t>)</a:t>
            </a:r>
          </a:p>
          <a:p>
            <a:pPr marL="285750" indent="-285750">
              <a:buFont typeface="Arial" panose="020B0604020202020204" pitchFamily="34" charset="0"/>
              <a:buChar char="•"/>
            </a:pPr>
            <a:r>
              <a:rPr lang="tr-TR" dirty="0" smtClean="0">
                <a:solidFill>
                  <a:schemeClr val="tx1"/>
                </a:solidFill>
              </a:rPr>
              <a:t>İş gerginliği</a:t>
            </a:r>
          </a:p>
          <a:p>
            <a:pPr marL="285750" indent="-285750">
              <a:buFont typeface="Arial" panose="020B0604020202020204" pitchFamily="34" charset="0"/>
              <a:buChar char="•"/>
            </a:pPr>
            <a:r>
              <a:rPr lang="nn-NO" dirty="0" smtClean="0">
                <a:solidFill>
                  <a:schemeClr val="tx1"/>
                </a:solidFill>
              </a:rPr>
              <a:t>Düşük eğitim ve sosyoekonomik seviye</a:t>
            </a:r>
            <a:endParaRPr lang="tr-TR" dirty="0" smtClean="0">
              <a:solidFill>
                <a:schemeClr val="tx1"/>
              </a:solidFill>
            </a:endParaRPr>
          </a:p>
          <a:p>
            <a:pPr marL="285750" indent="-285750">
              <a:buFont typeface="Arial" panose="020B0604020202020204" pitchFamily="34" charset="0"/>
              <a:buChar char="•"/>
            </a:pPr>
            <a:r>
              <a:rPr lang="nn-NO" dirty="0" smtClean="0">
                <a:solidFill>
                  <a:schemeClr val="tx1"/>
                </a:solidFill>
              </a:rPr>
              <a:t>Eşin sigara</a:t>
            </a:r>
            <a:r>
              <a:rPr lang="tr-TR" dirty="0" smtClean="0">
                <a:solidFill>
                  <a:schemeClr val="tx1"/>
                </a:solidFill>
              </a:rPr>
              <a:t> içmesi </a:t>
            </a:r>
          </a:p>
          <a:p>
            <a:pPr marL="285750" indent="-285750">
              <a:buFont typeface="Arial" panose="020B0604020202020204" pitchFamily="34" charset="0"/>
              <a:buChar char="•"/>
            </a:pPr>
            <a:r>
              <a:rPr lang="tr-TR" dirty="0" smtClean="0">
                <a:solidFill>
                  <a:schemeClr val="tx1"/>
                </a:solidFill>
              </a:rPr>
              <a:t>Ağır bağımlılık</a:t>
            </a:r>
            <a:endParaRPr lang="tr-TR" dirty="0">
              <a:solidFill>
                <a:schemeClr val="tx1"/>
              </a:solidFill>
            </a:endParaRPr>
          </a:p>
        </p:txBody>
      </p:sp>
      <p:pic>
        <p:nvPicPr>
          <p:cNvPr id="21" name="Resim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510" y="712538"/>
            <a:ext cx="4111186" cy="4111186"/>
          </a:xfrm>
          <a:prstGeom prst="rect">
            <a:avLst/>
          </a:prstGeom>
        </p:spPr>
      </p:pic>
    </p:spTree>
    <p:extLst>
      <p:ext uri="{BB962C8B-B14F-4D97-AF65-F5344CB8AC3E}">
        <p14:creationId xmlns:p14="http://schemas.microsoft.com/office/powerpoint/2010/main" val="381350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5" name="İçerik Yer Tutucusu 4"/>
          <p:cNvSpPr>
            <a:spLocks noGrp="1"/>
          </p:cNvSpPr>
          <p:nvPr>
            <p:ph idx="1"/>
          </p:nvPr>
        </p:nvSpPr>
        <p:spPr>
          <a:xfrm>
            <a:off x="838200" y="1690688"/>
            <a:ext cx="4998396" cy="1627694"/>
          </a:xfrm>
        </p:spPr>
        <p:txBody>
          <a:bodyPr/>
          <a:lstStyle/>
          <a:p>
            <a:pPr>
              <a:buFont typeface="Wingdings" panose="05000000000000000000" pitchFamily="2" charset="2"/>
              <a:buChar char="Ø"/>
            </a:pPr>
            <a:r>
              <a:rPr lang="tr-TR" dirty="0" smtClean="0"/>
              <a:t>En çok kullanılan tütün ürünü olan sigaradaki bazı </a:t>
            </a:r>
            <a:r>
              <a:rPr lang="tr-TR" dirty="0"/>
              <a:t>m</a:t>
            </a:r>
            <a:r>
              <a:rPr lang="tr-TR" dirty="0" smtClean="0"/>
              <a:t>addeler </a:t>
            </a:r>
            <a:r>
              <a:rPr lang="tr-TR" dirty="0"/>
              <a:t>ve e</a:t>
            </a:r>
            <a:r>
              <a:rPr lang="tr-TR" dirty="0" smtClean="0"/>
              <a:t>tkileri</a:t>
            </a:r>
            <a:endParaRPr lang="tr-TR" dirty="0"/>
          </a:p>
        </p:txBody>
      </p:sp>
      <p:pic>
        <p:nvPicPr>
          <p:cNvPr id="6" name="İçerik Yer Tutucusu 3"/>
          <p:cNvPicPr>
            <a:picLocks noChangeAspect="1"/>
          </p:cNvPicPr>
          <p:nvPr/>
        </p:nvPicPr>
        <p:blipFill rotWithShape="1">
          <a:blip r:embed="rId3"/>
          <a:srcRect l="23026" t="24644" r="42579" b="17945"/>
          <a:stretch/>
        </p:blipFill>
        <p:spPr>
          <a:xfrm>
            <a:off x="6059658" y="1355654"/>
            <a:ext cx="5618894" cy="5275617"/>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952" y="3365163"/>
            <a:ext cx="4348891" cy="2870268"/>
          </a:xfrm>
          <a:prstGeom prst="rect">
            <a:avLst/>
          </a:prstGeom>
        </p:spPr>
      </p:pic>
      <p:sp>
        <p:nvSpPr>
          <p:cNvPr id="8" name="Yuvarlatılmış Dikdörtgen 7"/>
          <p:cNvSpPr/>
          <p:nvPr/>
        </p:nvSpPr>
        <p:spPr>
          <a:xfrm>
            <a:off x="6070208" y="2158703"/>
            <a:ext cx="2813037" cy="10450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66575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4715"/>
            <a:ext cx="10515600" cy="1325563"/>
          </a:xfrm>
        </p:spPr>
        <p:txBody>
          <a:bodyPr/>
          <a:lstStyle/>
          <a:p>
            <a:r>
              <a:rPr lang="tr-TR" dirty="0"/>
              <a:t>Gebelerde sigara kullanımı</a:t>
            </a:r>
          </a:p>
        </p:txBody>
      </p:sp>
      <p:sp>
        <p:nvSpPr>
          <p:cNvPr id="5" name="İçerik Yer Tutucusu 4"/>
          <p:cNvSpPr>
            <a:spLocks noGrp="1"/>
          </p:cNvSpPr>
          <p:nvPr>
            <p:ph idx="1"/>
          </p:nvPr>
        </p:nvSpPr>
        <p:spPr>
          <a:xfrm>
            <a:off x="838200" y="1825625"/>
            <a:ext cx="5016062" cy="4351338"/>
          </a:xfrm>
        </p:spPr>
        <p:txBody>
          <a:bodyPr/>
          <a:lstStyle/>
          <a:p>
            <a:pPr>
              <a:buFont typeface="Wingdings" panose="05000000000000000000" pitchFamily="2" charset="2"/>
              <a:buChar char="Ø"/>
            </a:pPr>
            <a:r>
              <a:rPr lang="tr-TR" dirty="0" smtClean="0"/>
              <a:t>Gebelerde yaklaşım aynı</a:t>
            </a:r>
          </a:p>
          <a:p>
            <a:pPr>
              <a:buFont typeface="Wingdings" panose="05000000000000000000" pitchFamily="2" charset="2"/>
              <a:buChar char="Ø"/>
            </a:pPr>
            <a:r>
              <a:rPr lang="tr-TR" dirty="0" err="1" smtClean="0"/>
              <a:t>Farmakoterapi</a:t>
            </a:r>
            <a:r>
              <a:rPr lang="tr-TR" dirty="0" smtClean="0"/>
              <a:t> kar zarar oranına göre, son seçenek</a:t>
            </a:r>
          </a:p>
        </p:txBody>
      </p:sp>
      <p:sp>
        <p:nvSpPr>
          <p:cNvPr id="6" name="Yuvarlatılmış Dikdörtgen 5"/>
          <p:cNvSpPr/>
          <p:nvPr/>
        </p:nvSpPr>
        <p:spPr>
          <a:xfrm>
            <a:off x="1744717" y="3489435"/>
            <a:ext cx="2343807" cy="172369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NRT            </a:t>
            </a:r>
            <a:r>
              <a:rPr lang="tr-TR" dirty="0" smtClean="0">
                <a:solidFill>
                  <a:schemeClr val="tx1"/>
                </a:solidFill>
                <a:sym typeface="Wingdings" panose="05000000000000000000" pitchFamily="2" charset="2"/>
              </a:rPr>
              <a:t> D</a:t>
            </a:r>
            <a:endParaRPr lang="tr-TR" dirty="0">
              <a:solidFill>
                <a:schemeClr val="tx1"/>
              </a:solidFill>
              <a:sym typeface="Wingdings" panose="05000000000000000000" pitchFamily="2" charset="2"/>
            </a:endParaRP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Bupropion</a:t>
            </a:r>
            <a:r>
              <a:rPr lang="tr-TR" dirty="0" smtClean="0">
                <a:solidFill>
                  <a:schemeClr val="tx1"/>
                </a:solidFill>
                <a:sym typeface="Wingdings" panose="05000000000000000000" pitchFamily="2" charset="2"/>
              </a:rPr>
              <a:t>  C</a:t>
            </a:r>
            <a:endParaRPr lang="tr-TR" dirty="0">
              <a:solidFill>
                <a:schemeClr val="tx1"/>
              </a:solidFill>
              <a:sym typeface="Wingdings" panose="05000000000000000000" pitchFamily="2" charset="2"/>
            </a:endParaRP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Vareniklin</a:t>
            </a:r>
            <a:r>
              <a:rPr lang="tr-TR" dirty="0" smtClean="0">
                <a:solidFill>
                  <a:schemeClr val="tx1"/>
                </a:solidFill>
                <a:sym typeface="Wingdings" panose="05000000000000000000" pitchFamily="2" charset="2"/>
              </a:rPr>
              <a:t>   C</a:t>
            </a:r>
            <a:endParaRPr lang="tr-TR" dirty="0">
              <a:solidFill>
                <a:schemeClr val="tx1"/>
              </a:solidFill>
            </a:endParaRPr>
          </a:p>
        </p:txBody>
      </p:sp>
      <p:pic>
        <p:nvPicPr>
          <p:cNvPr id="7" name="Resim 6"/>
          <p:cNvPicPr>
            <a:picLocks noChangeAspect="1"/>
          </p:cNvPicPr>
          <p:nvPr/>
        </p:nvPicPr>
        <p:blipFill rotWithShape="1">
          <a:blip r:embed="rId2"/>
          <a:srcRect l="20718" t="23870" r="44712" b="22950"/>
          <a:stretch/>
        </p:blipFill>
        <p:spPr>
          <a:xfrm>
            <a:off x="5694469" y="1214931"/>
            <a:ext cx="5941523" cy="5141419"/>
          </a:xfrm>
          <a:prstGeom prst="rect">
            <a:avLst/>
          </a:prstGeom>
        </p:spPr>
      </p:pic>
      <p:sp>
        <p:nvSpPr>
          <p:cNvPr id="8" name="Altbilgi Yer Tutucusu 8"/>
          <p:cNvSpPr>
            <a:spLocks noGrp="1"/>
          </p:cNvSpPr>
          <p:nvPr>
            <p:ph type="ftr" sz="quarter" idx="11"/>
          </p:nvPr>
        </p:nvSpPr>
        <p:spPr>
          <a:xfrm>
            <a:off x="6607830" y="6436279"/>
            <a:ext cx="4114800" cy="365125"/>
          </a:xfrm>
        </p:spPr>
        <p:txBody>
          <a:bodyPr/>
          <a:lstStyle/>
          <a:p>
            <a:r>
              <a:rPr lang="tr-TR" dirty="0" smtClean="0"/>
              <a:t>Sigara Bırakma Tanı Ve Tedavi Uzlaşı Raporu, Türk </a:t>
            </a:r>
            <a:r>
              <a:rPr lang="tr-TR" dirty="0" err="1" smtClean="0"/>
              <a:t>Toraks</a:t>
            </a:r>
            <a:r>
              <a:rPr lang="tr-TR" dirty="0" smtClean="0"/>
              <a:t> Derneği, 2014</a:t>
            </a:r>
            <a:endParaRPr lang="tr-TR" dirty="0"/>
          </a:p>
        </p:txBody>
      </p:sp>
    </p:spTree>
    <p:extLst>
      <p:ext uri="{BB962C8B-B14F-4D97-AF65-F5344CB8AC3E}">
        <p14:creationId xmlns:p14="http://schemas.microsoft.com/office/powerpoint/2010/main" val="4044553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9393" y="365125"/>
            <a:ext cx="10515600" cy="1325563"/>
          </a:xfrm>
        </p:spPr>
        <p:txBody>
          <a:bodyPr/>
          <a:lstStyle/>
          <a:p>
            <a:r>
              <a:rPr lang="tr-TR" dirty="0" smtClean="0"/>
              <a:t>Bırakma Döneminde İzlem</a:t>
            </a:r>
            <a:endParaRPr lang="tr-TR" dirty="0"/>
          </a:p>
        </p:txBody>
      </p:sp>
      <p:sp>
        <p:nvSpPr>
          <p:cNvPr id="5" name="İçerik Yer Tutucusu 4"/>
          <p:cNvSpPr>
            <a:spLocks noGrp="1"/>
          </p:cNvSpPr>
          <p:nvPr>
            <p:ph idx="1"/>
          </p:nvPr>
        </p:nvSpPr>
        <p:spPr>
          <a:xfrm>
            <a:off x="399393" y="1690688"/>
            <a:ext cx="11330152" cy="5167311"/>
          </a:xfrm>
        </p:spPr>
        <p:txBody>
          <a:bodyPr/>
          <a:lstStyle/>
          <a:p>
            <a:pPr>
              <a:buFont typeface="Wingdings" panose="05000000000000000000" pitchFamily="2" charset="2"/>
              <a:buChar char="Ø"/>
            </a:pPr>
            <a:r>
              <a:rPr lang="tr-TR" dirty="0" err="1" smtClean="0"/>
              <a:t>Nüks</a:t>
            </a:r>
            <a:r>
              <a:rPr lang="tr-TR" dirty="0" smtClean="0"/>
              <a:t> sıklıkla ilk bir yıl içinde, ilk 6 ayda %90 </a:t>
            </a:r>
          </a:p>
          <a:p>
            <a:pPr marL="0" indent="0">
              <a:buNone/>
            </a:pPr>
            <a:endParaRPr lang="tr-TR" dirty="0"/>
          </a:p>
        </p:txBody>
      </p:sp>
      <p:sp>
        <p:nvSpPr>
          <p:cNvPr id="3" name="Yuvarlatılmış Dikdörtgen 2"/>
          <p:cNvSpPr/>
          <p:nvPr/>
        </p:nvSpPr>
        <p:spPr>
          <a:xfrm>
            <a:off x="567559" y="2469931"/>
            <a:ext cx="5528441" cy="345790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Bırakma </a:t>
            </a:r>
            <a:r>
              <a:rPr lang="tr-TR" dirty="0">
                <a:solidFill>
                  <a:schemeClr val="tx1"/>
                </a:solidFill>
              </a:rPr>
              <a:t>girişiminin takdir edilmesi</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sorgulanması</a:t>
            </a:r>
          </a:p>
          <a:p>
            <a:pPr marL="285750" indent="-285750">
              <a:lnSpc>
                <a:spcPct val="150000"/>
              </a:lnSpc>
              <a:buFont typeface="Arial" panose="020B0604020202020204" pitchFamily="34" charset="0"/>
              <a:buChar char="•"/>
            </a:pPr>
            <a:r>
              <a:rPr lang="fi-FI" dirty="0" smtClean="0">
                <a:solidFill>
                  <a:schemeClr val="tx1"/>
                </a:solidFill>
              </a:rPr>
              <a:t>Farmakoterapinin </a:t>
            </a:r>
            <a:r>
              <a:rPr lang="fi-FI" dirty="0">
                <a:solidFill>
                  <a:schemeClr val="tx1"/>
                </a:solidFill>
              </a:rPr>
              <a:t>yan etki ve etkinliğinin</a:t>
            </a:r>
          </a:p>
          <a:p>
            <a:pPr>
              <a:lnSpc>
                <a:spcPct val="150000"/>
              </a:lnSpc>
            </a:pPr>
            <a:r>
              <a:rPr lang="tr-TR" dirty="0">
                <a:solidFill>
                  <a:schemeClr val="tx1"/>
                </a:solidFill>
              </a:rPr>
              <a:t>sorgulanması</a:t>
            </a:r>
          </a:p>
          <a:p>
            <a:pPr marL="285750" indent="-285750">
              <a:lnSpc>
                <a:spcPct val="150000"/>
              </a:lnSpc>
              <a:buFont typeface="Arial" panose="020B0604020202020204" pitchFamily="34" charset="0"/>
              <a:buChar char="•"/>
            </a:pPr>
            <a:r>
              <a:rPr lang="tr-TR" dirty="0" smtClean="0">
                <a:solidFill>
                  <a:schemeClr val="tx1"/>
                </a:solidFill>
              </a:rPr>
              <a:t>Nikotin </a:t>
            </a:r>
            <a:r>
              <a:rPr lang="tr-TR" dirty="0">
                <a:solidFill>
                  <a:schemeClr val="tx1"/>
                </a:solidFill>
              </a:rPr>
              <a:t>çekilme semptomlarının dışında</a:t>
            </a:r>
          </a:p>
          <a:p>
            <a:pPr>
              <a:lnSpc>
                <a:spcPct val="150000"/>
              </a:lnSpc>
            </a:pPr>
            <a:r>
              <a:rPr lang="tr-TR" dirty="0">
                <a:solidFill>
                  <a:schemeClr val="tx1"/>
                </a:solidFill>
              </a:rPr>
              <a:t>yaşadığı sorunların sorgulanması</a:t>
            </a:r>
          </a:p>
          <a:p>
            <a:pPr marL="285750" indent="-285750">
              <a:lnSpc>
                <a:spcPct val="150000"/>
              </a:lnSpc>
              <a:buFont typeface="Arial" panose="020B0604020202020204" pitchFamily="34" charset="0"/>
              <a:buChar char="•"/>
            </a:pPr>
            <a:r>
              <a:rPr lang="tr-TR" dirty="0" smtClean="0">
                <a:solidFill>
                  <a:schemeClr val="tx1"/>
                </a:solidFill>
              </a:rPr>
              <a:t>Yapmış </a:t>
            </a:r>
            <a:r>
              <a:rPr lang="tr-TR" dirty="0">
                <a:solidFill>
                  <a:schemeClr val="tx1"/>
                </a:solidFill>
              </a:rPr>
              <a:t>ise kaçakların derecelerinin</a:t>
            </a:r>
          </a:p>
          <a:p>
            <a:pPr>
              <a:lnSpc>
                <a:spcPct val="150000"/>
              </a:lnSpc>
            </a:pPr>
            <a:r>
              <a:rPr lang="tr-TR" dirty="0" smtClean="0">
                <a:solidFill>
                  <a:schemeClr val="tx1"/>
                </a:solidFill>
              </a:rPr>
              <a:t>sorgulanması</a:t>
            </a:r>
            <a:endParaRPr lang="tr-TR" dirty="0">
              <a:solidFill>
                <a:schemeClr val="tx1"/>
              </a:solidFill>
            </a:endParaRPr>
          </a:p>
        </p:txBody>
      </p:sp>
      <p:sp>
        <p:nvSpPr>
          <p:cNvPr id="4" name="Metin kutusu 3"/>
          <p:cNvSpPr txBox="1"/>
          <p:nvPr/>
        </p:nvSpPr>
        <p:spPr>
          <a:xfrm>
            <a:off x="6253656" y="2310921"/>
            <a:ext cx="5938344"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tr-TR" sz="2800" dirty="0" smtClean="0"/>
              <a:t>Bırakma sonrası ilk ayda 2 görüşme</a:t>
            </a:r>
          </a:p>
          <a:p>
            <a:pPr marL="285750" indent="-285750">
              <a:lnSpc>
                <a:spcPct val="150000"/>
              </a:lnSpc>
              <a:buFont typeface="Wingdings" panose="05000000000000000000" pitchFamily="2" charset="2"/>
              <a:buChar char="Ø"/>
            </a:pPr>
            <a:r>
              <a:rPr lang="tr-TR" sz="2800" dirty="0" smtClean="0"/>
              <a:t>3 ay boyunca aylık</a:t>
            </a:r>
          </a:p>
          <a:p>
            <a:pPr marL="285750" indent="-285750">
              <a:lnSpc>
                <a:spcPct val="150000"/>
              </a:lnSpc>
              <a:buFont typeface="Wingdings" panose="05000000000000000000" pitchFamily="2" charset="2"/>
              <a:buChar char="Ø"/>
            </a:pPr>
            <a:r>
              <a:rPr lang="tr-TR" sz="2800" dirty="0" smtClean="0"/>
              <a:t>En az 1 yıla kadar 3 aylık</a:t>
            </a:r>
          </a:p>
          <a:p>
            <a:pPr marL="285750" indent="-285750">
              <a:lnSpc>
                <a:spcPct val="150000"/>
              </a:lnSpc>
              <a:buFont typeface="Wingdings" panose="05000000000000000000" pitchFamily="2" charset="2"/>
              <a:buChar char="Ø"/>
            </a:pPr>
            <a:r>
              <a:rPr lang="tr-TR" sz="2800" dirty="0" smtClean="0"/>
              <a:t>Acil durumlarda başvurabileceği bırakma hattı</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4815" y="4955627"/>
            <a:ext cx="1902372" cy="1902372"/>
          </a:xfrm>
          <a:prstGeom prst="rect">
            <a:avLst/>
          </a:prstGeom>
        </p:spPr>
      </p:pic>
    </p:spTree>
    <p:extLst>
      <p:ext uri="{BB962C8B-B14F-4D97-AF65-F5344CB8AC3E}">
        <p14:creationId xmlns:p14="http://schemas.microsoft.com/office/powerpoint/2010/main" val="1253461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a:xfrm>
            <a:off x="838199" y="1825624"/>
            <a:ext cx="10878179" cy="4866577"/>
          </a:xfrm>
        </p:spPr>
        <p:txBody>
          <a:bodyPr>
            <a:normAutofit fontScale="85000" lnSpcReduction="20000"/>
          </a:bodyPr>
          <a:lstStyle/>
          <a:p>
            <a:pPr>
              <a:buFont typeface="Wingdings" panose="05000000000000000000" pitchFamily="2" charset="2"/>
              <a:buChar char="Ø"/>
            </a:pPr>
            <a:r>
              <a:rPr lang="tr-TR" sz="2600" dirty="0" smtClean="0"/>
              <a:t>Sigara Bırakma Tanı Ve Tedavi Uzlaşı Raporu, Türk </a:t>
            </a:r>
            <a:r>
              <a:rPr lang="tr-TR" sz="2600" dirty="0" err="1" smtClean="0"/>
              <a:t>Toraks</a:t>
            </a:r>
            <a:r>
              <a:rPr lang="tr-TR" sz="2600" dirty="0" smtClean="0"/>
              <a:t> Derneği, 2014</a:t>
            </a:r>
          </a:p>
          <a:p>
            <a:pPr>
              <a:buFont typeface="Wingdings" panose="05000000000000000000" pitchFamily="2" charset="2"/>
              <a:buChar char="Ø"/>
            </a:pPr>
            <a:r>
              <a:rPr lang="tr-TR" sz="2600" dirty="0" err="1" smtClean="0"/>
              <a:t>Current</a:t>
            </a:r>
            <a:r>
              <a:rPr lang="tr-TR" sz="2600" dirty="0" smtClean="0"/>
              <a:t> Aile Hekimliği Tanı Ve Tedavi, S:645-652, 2018</a:t>
            </a:r>
          </a:p>
          <a:p>
            <a:pPr>
              <a:buFont typeface="Wingdings" panose="05000000000000000000" pitchFamily="2" charset="2"/>
              <a:buChar char="Ø"/>
            </a:pPr>
            <a:r>
              <a:rPr lang="tr-TR" sz="2600" dirty="0" err="1" smtClean="0"/>
              <a:t>Rakel</a:t>
            </a:r>
            <a:r>
              <a:rPr lang="tr-TR" sz="2600" dirty="0" smtClean="0"/>
              <a:t> Aile Hekimliği, S:1133-1150, 2019</a:t>
            </a:r>
          </a:p>
          <a:p>
            <a:pPr>
              <a:buFont typeface="Wingdings" panose="05000000000000000000" pitchFamily="2" charset="2"/>
              <a:buChar char="Ø"/>
            </a:pPr>
            <a:r>
              <a:rPr lang="tr-TR" sz="2600" dirty="0" smtClean="0"/>
              <a:t>Tütün Bağımlılığı İle Mücadele El Kitabı (Hekimler İçin), Temel Sağlık Hizmetleri Genel Müdürlüğü, 2010</a:t>
            </a:r>
          </a:p>
          <a:p>
            <a:pPr>
              <a:buFont typeface="Wingdings" panose="05000000000000000000" pitchFamily="2" charset="2"/>
              <a:buChar char="Ø"/>
            </a:pPr>
            <a:r>
              <a:rPr lang="tr-TR" sz="2600" dirty="0" smtClean="0"/>
              <a:t>Küresel Yetişkin Tütün Araştırması Türkiye Raporu, 2010</a:t>
            </a:r>
          </a:p>
          <a:p>
            <a:pPr>
              <a:buFont typeface="Wingdings" panose="05000000000000000000" pitchFamily="2" charset="2"/>
              <a:buChar char="Ø"/>
            </a:pPr>
            <a:r>
              <a:rPr lang="tr-TR" sz="2600" dirty="0" smtClean="0"/>
              <a:t>WHO Global Report On </a:t>
            </a:r>
            <a:r>
              <a:rPr lang="en-US" sz="2600" dirty="0" smtClean="0"/>
              <a:t>Trends In Prevalence Of Tobacco Use</a:t>
            </a:r>
            <a:r>
              <a:rPr lang="tr-TR" sz="2600" dirty="0" smtClean="0"/>
              <a:t> 2000-2025, World </a:t>
            </a:r>
            <a:r>
              <a:rPr lang="tr-TR" sz="2600" dirty="0" err="1" smtClean="0"/>
              <a:t>Health</a:t>
            </a:r>
            <a:r>
              <a:rPr lang="tr-TR" sz="2600" dirty="0" smtClean="0"/>
              <a:t> </a:t>
            </a:r>
            <a:r>
              <a:rPr lang="tr-TR" sz="2600" dirty="0" err="1" smtClean="0"/>
              <a:t>Organization</a:t>
            </a:r>
            <a:r>
              <a:rPr lang="tr-TR" sz="2600" dirty="0" smtClean="0"/>
              <a:t>, 2019</a:t>
            </a:r>
          </a:p>
          <a:p>
            <a:pPr>
              <a:buFont typeface="Wingdings" panose="05000000000000000000" pitchFamily="2" charset="2"/>
              <a:buChar char="Ø"/>
            </a:pPr>
            <a:r>
              <a:rPr lang="tr-TR" sz="2600" dirty="0">
                <a:hlinkClick r:id="rId2"/>
              </a:rPr>
              <a:t>https://</a:t>
            </a:r>
            <a:r>
              <a:rPr lang="tr-TR" sz="2600" dirty="0" smtClean="0">
                <a:hlinkClick r:id="rId2"/>
              </a:rPr>
              <a:t>www.fda.gov/drugs/drug-safety-and-availability/laboratory-analysis-varenicline-products</a:t>
            </a:r>
            <a:r>
              <a:rPr lang="tr-TR" sz="2600" dirty="0" smtClean="0"/>
              <a:t>   </a:t>
            </a:r>
            <a:r>
              <a:rPr lang="tr-TR" sz="2600" dirty="0"/>
              <a:t>E.T. : 29/09/2021</a:t>
            </a:r>
          </a:p>
          <a:p>
            <a:pPr>
              <a:buFont typeface="Wingdings" panose="05000000000000000000" pitchFamily="2" charset="2"/>
              <a:buChar char="Ø"/>
            </a:pPr>
            <a:r>
              <a:rPr lang="tr-TR" sz="2600" dirty="0">
                <a:hlinkClick r:id="rId3"/>
              </a:rPr>
              <a:t>https://</a:t>
            </a:r>
            <a:r>
              <a:rPr lang="tr-TR" sz="2600" dirty="0" smtClean="0">
                <a:hlinkClick r:id="rId3"/>
              </a:rPr>
              <a:t>www.uptodate.com/contents/benefits-and-consequences-of-smoking-cessation?search=sigara%20kanser&amp;source=search_result&amp;selectedTitle=2~150&amp;usage_type=default&amp;display_rank=2</a:t>
            </a:r>
            <a:r>
              <a:rPr lang="tr-TR" sz="2600" dirty="0" smtClean="0"/>
              <a:t>, E.T. :26/09/2021</a:t>
            </a:r>
          </a:p>
          <a:p>
            <a:pPr>
              <a:buFont typeface="Wingdings" panose="05000000000000000000" pitchFamily="2" charset="2"/>
              <a:buChar char="Ø"/>
            </a:pPr>
            <a:r>
              <a:rPr lang="tr-TR" sz="2600" dirty="0">
                <a:hlinkClick r:id="rId4"/>
              </a:rPr>
              <a:t>https://</a:t>
            </a:r>
            <a:r>
              <a:rPr lang="tr-TR" sz="2600" dirty="0" smtClean="0">
                <a:hlinkClick r:id="rId4"/>
              </a:rPr>
              <a:t>hsgm.saglik.gov.tr/tr/bagimliliklamucadele-anasayfa</a:t>
            </a:r>
            <a:r>
              <a:rPr lang="tr-TR" sz="2600" dirty="0" smtClean="0"/>
              <a:t>, E.T. :</a:t>
            </a:r>
            <a:r>
              <a:rPr lang="tr-TR" sz="2600" dirty="0" smtClean="0"/>
              <a:t>03/10/2021</a:t>
            </a:r>
          </a:p>
          <a:p>
            <a:pPr>
              <a:buFont typeface="Wingdings" panose="05000000000000000000" pitchFamily="2" charset="2"/>
              <a:buChar char="Ø"/>
            </a:pPr>
            <a:r>
              <a:rPr lang="tr-TR" sz="2400" dirty="0">
                <a:hlinkClick r:id="rId5"/>
              </a:rPr>
              <a:t>https://</a:t>
            </a:r>
            <a:r>
              <a:rPr lang="tr-TR" sz="2400" dirty="0" smtClean="0">
                <a:hlinkClick r:id="rId5"/>
              </a:rPr>
              <a:t>havanikoru.saglik.gov.tr</a:t>
            </a:r>
            <a:r>
              <a:rPr lang="tr-TR" sz="2400" dirty="0" smtClean="0"/>
              <a:t>  </a:t>
            </a:r>
            <a:r>
              <a:rPr lang="tr-TR" sz="2400" dirty="0"/>
              <a:t>E.T :26/09/2021</a:t>
            </a:r>
          </a:p>
          <a:p>
            <a:pPr marL="0" indent="0">
              <a:buNone/>
            </a:pPr>
            <a:endParaRPr lang="tr-TR" sz="2600" dirty="0" smtClean="0"/>
          </a:p>
          <a:p>
            <a:pPr>
              <a:buFont typeface="Wingdings" panose="05000000000000000000" pitchFamily="2" charset="2"/>
              <a:buChar char="Ø"/>
            </a:pPr>
            <a:endParaRPr lang="tr-TR" dirty="0" smtClean="0"/>
          </a:p>
          <a:p>
            <a:pPr marL="0" indent="0">
              <a:buNone/>
            </a:pPr>
            <a:endParaRPr lang="tr-TR" dirty="0"/>
          </a:p>
        </p:txBody>
      </p:sp>
    </p:spTree>
    <p:extLst>
      <p:ext uri="{BB962C8B-B14F-4D97-AF65-F5344CB8AC3E}">
        <p14:creationId xmlns:p14="http://schemas.microsoft.com/office/powerpoint/2010/main" val="4278787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11545" y="6076077"/>
            <a:ext cx="5462116" cy="495544"/>
          </a:xfrm>
        </p:spPr>
        <p:txBody>
          <a:bodyPr/>
          <a:lstStyle/>
          <a:p>
            <a:pPr marL="0" indent="0">
              <a:buNone/>
            </a:pPr>
            <a:r>
              <a:rPr lang="tr-TR" dirty="0" smtClean="0"/>
              <a:t>Dinlediğiniz için teşekkür ederim…</a:t>
            </a: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398" y="562244"/>
            <a:ext cx="7556410" cy="5295945"/>
          </a:xfrm>
          <a:prstGeom prst="rect">
            <a:avLst/>
          </a:prstGeom>
        </p:spPr>
      </p:pic>
    </p:spTree>
    <p:extLst>
      <p:ext uri="{BB962C8B-B14F-4D97-AF65-F5344CB8AC3E}">
        <p14:creationId xmlns:p14="http://schemas.microsoft.com/office/powerpoint/2010/main" val="1528252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4910328" y="1776857"/>
            <a:ext cx="2685288" cy="3551047"/>
          </a:xfrm>
        </p:spPr>
        <p:txBody>
          <a:bodyPr/>
          <a:lstStyle/>
          <a:p>
            <a:pPr>
              <a:buFont typeface="Wingdings" panose="05000000000000000000" pitchFamily="2" charset="2"/>
              <a:buChar char="Ø"/>
            </a:pPr>
            <a:r>
              <a:rPr lang="tr-TR" dirty="0" smtClean="0"/>
              <a:t>Sigara dumanında yer alan toksinler vücutta kan dolaşımının olduğu her noktaya ulaşmakta</a:t>
            </a:r>
            <a:endParaRPr lang="tr-TR" dirty="0"/>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t="-1" r="25233" b="424"/>
          <a:stretch/>
        </p:blipFill>
        <p:spPr>
          <a:xfrm>
            <a:off x="836055" y="1862517"/>
            <a:ext cx="3601784" cy="3192139"/>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304" y="365125"/>
            <a:ext cx="4244961" cy="5596128"/>
          </a:xfrm>
          <a:prstGeom prst="rect">
            <a:avLst/>
          </a:prstGeom>
        </p:spPr>
      </p:pic>
      <p:sp>
        <p:nvSpPr>
          <p:cNvPr id="6" name="Metin kutusu 5"/>
          <p:cNvSpPr txBox="1"/>
          <p:nvPr/>
        </p:nvSpPr>
        <p:spPr>
          <a:xfrm>
            <a:off x="1255776" y="5766816"/>
            <a:ext cx="7766304" cy="461665"/>
          </a:xfrm>
          <a:prstGeom prst="rect">
            <a:avLst/>
          </a:prstGeom>
          <a:noFill/>
        </p:spPr>
        <p:txBody>
          <a:bodyPr wrap="square" rtlCol="0">
            <a:spAutoFit/>
          </a:bodyPr>
          <a:lstStyle/>
          <a:p>
            <a:r>
              <a:rPr lang="tr-TR" sz="2400" dirty="0" smtClean="0">
                <a:solidFill>
                  <a:srgbClr val="FF0000"/>
                </a:solidFill>
              </a:rPr>
              <a:t>Sadece Akciğerlerimiz değil, tüm organlarımız risk altında</a:t>
            </a:r>
            <a:endParaRPr lang="tr-TR" sz="2400" dirty="0">
              <a:solidFill>
                <a:srgbClr val="FF0000"/>
              </a:solidFill>
            </a:endParaRPr>
          </a:p>
        </p:txBody>
      </p:sp>
    </p:spTree>
    <p:extLst>
      <p:ext uri="{BB962C8B-B14F-4D97-AF65-F5344CB8AC3E}">
        <p14:creationId xmlns:p14="http://schemas.microsoft.com/office/powerpoint/2010/main" val="377145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Giriş </a:t>
            </a:r>
            <a:endParaRPr lang="tr-TR" dirty="0"/>
          </a:p>
        </p:txBody>
      </p:sp>
      <p:sp>
        <p:nvSpPr>
          <p:cNvPr id="3" name="İçerik Yer Tutucusu 2"/>
          <p:cNvSpPr>
            <a:spLocks noGrp="1"/>
          </p:cNvSpPr>
          <p:nvPr>
            <p:ph idx="1"/>
          </p:nvPr>
        </p:nvSpPr>
        <p:spPr>
          <a:xfrm>
            <a:off x="838200" y="1825624"/>
            <a:ext cx="11219822" cy="4816335"/>
          </a:xfrm>
        </p:spPr>
        <p:txBody>
          <a:bodyPr/>
          <a:lstStyle/>
          <a:p>
            <a:pPr>
              <a:buFont typeface="Wingdings" panose="05000000000000000000" pitchFamily="2" charset="2"/>
              <a:buChar char="Ø"/>
            </a:pPr>
            <a:r>
              <a:rPr lang="tr-TR" dirty="0" smtClean="0"/>
              <a:t>Tütün kullanımı sadece aktif içicilere</a:t>
            </a:r>
          </a:p>
          <a:p>
            <a:pPr marL="0" indent="0">
              <a:buNone/>
            </a:pPr>
            <a:r>
              <a:rPr lang="tr-TR" dirty="0" smtClean="0"/>
              <a:t>değil, dumanına maruz kalan </a:t>
            </a:r>
          </a:p>
          <a:p>
            <a:pPr marL="0" indent="0">
              <a:buNone/>
            </a:pPr>
            <a:r>
              <a:rPr lang="tr-TR" dirty="0" smtClean="0"/>
              <a:t>kişilere de zarar vermekte</a:t>
            </a:r>
            <a:endParaRPr lang="tr-TR" dirty="0"/>
          </a:p>
        </p:txBody>
      </p:sp>
      <p:sp>
        <p:nvSpPr>
          <p:cNvPr id="4" name="Yuvarlatılmış Dikdörtgen 3"/>
          <p:cNvSpPr/>
          <p:nvPr/>
        </p:nvSpPr>
        <p:spPr>
          <a:xfrm>
            <a:off x="6448111" y="1973159"/>
            <a:ext cx="5575579" cy="31580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chemeClr val="tx1"/>
                </a:solidFill>
              </a:rPr>
              <a:t>İkinci el dumana </a:t>
            </a:r>
            <a:r>
              <a:rPr lang="tr-TR" b="1" dirty="0" err="1" smtClean="0">
                <a:solidFill>
                  <a:schemeClr val="tx1"/>
                </a:solidFill>
              </a:rPr>
              <a:t>maruziyet</a:t>
            </a:r>
            <a:r>
              <a:rPr lang="tr-TR" b="1" dirty="0">
                <a:solidFill>
                  <a:schemeClr val="tx1"/>
                </a:solidFill>
              </a:rPr>
              <a:t>/</a:t>
            </a:r>
            <a:r>
              <a:rPr lang="tr-TR" b="1" dirty="0" smtClean="0">
                <a:solidFill>
                  <a:schemeClr val="tx1"/>
                </a:solidFill>
                <a:sym typeface="Wingdings" panose="05000000000000000000" pitchFamily="2" charset="2"/>
              </a:rPr>
              <a:t>pasif içicilik</a:t>
            </a:r>
          </a:p>
          <a:p>
            <a:r>
              <a:rPr lang="tr-TR" b="1" i="1" dirty="0" smtClean="0">
                <a:solidFill>
                  <a:schemeClr val="tx1"/>
                </a:solidFill>
                <a:sym typeface="Wingdings" panose="05000000000000000000" pitchFamily="2" charset="2"/>
              </a:rPr>
              <a:t>Yetişkinlerde:</a:t>
            </a:r>
          </a:p>
          <a:p>
            <a:pPr marL="285750" indent="-285750">
              <a:buFont typeface="Arial" panose="020B0604020202020204" pitchFamily="34" charset="0"/>
              <a:buChar char="•"/>
            </a:pPr>
            <a:r>
              <a:rPr lang="tr-TR" dirty="0" smtClean="0">
                <a:solidFill>
                  <a:schemeClr val="tx1"/>
                </a:solidFill>
                <a:sym typeface="Wingdings" panose="05000000000000000000" pitchFamily="2" charset="2"/>
              </a:rPr>
              <a:t>SVO, AC kanseri, </a:t>
            </a:r>
            <a:r>
              <a:rPr lang="tr-TR" dirty="0" err="1" smtClean="0">
                <a:solidFill>
                  <a:schemeClr val="tx1"/>
                </a:solidFill>
                <a:sym typeface="Wingdings" panose="05000000000000000000" pitchFamily="2" charset="2"/>
              </a:rPr>
              <a:t>infertilite</a:t>
            </a:r>
            <a:r>
              <a:rPr lang="tr-TR" dirty="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vs</a:t>
            </a:r>
            <a:endParaRPr lang="tr-TR" dirty="0" smtClean="0">
              <a:solidFill>
                <a:schemeClr val="tx1"/>
              </a:solidFill>
              <a:sym typeface="Wingdings" panose="05000000000000000000" pitchFamily="2" charset="2"/>
            </a:endParaRPr>
          </a:p>
          <a:p>
            <a:r>
              <a:rPr lang="tr-TR" b="1" i="1" dirty="0" smtClean="0">
                <a:solidFill>
                  <a:schemeClr val="tx1"/>
                </a:solidFill>
                <a:sym typeface="Wingdings" panose="05000000000000000000" pitchFamily="2" charset="2"/>
              </a:rPr>
              <a:t>Çocuklarda:</a:t>
            </a:r>
          </a:p>
          <a:p>
            <a:pPr marL="285750" indent="-285750">
              <a:buFont typeface="Arial" panose="020B0604020202020204" pitchFamily="34" charset="0"/>
              <a:buChar char="•"/>
            </a:pPr>
            <a:r>
              <a:rPr lang="tr-TR" dirty="0" smtClean="0">
                <a:solidFill>
                  <a:schemeClr val="tx1"/>
                </a:solidFill>
              </a:rPr>
              <a:t>Orta kulak iltihabı</a:t>
            </a:r>
          </a:p>
          <a:p>
            <a:pPr marL="285750" indent="-285750">
              <a:buFont typeface="Arial" panose="020B0604020202020204" pitchFamily="34" charset="0"/>
              <a:buChar char="•"/>
            </a:pPr>
            <a:r>
              <a:rPr lang="tr-TR" dirty="0" smtClean="0">
                <a:solidFill>
                  <a:schemeClr val="tx1"/>
                </a:solidFill>
              </a:rPr>
              <a:t>Alt solunum yolu hastalıkları</a:t>
            </a:r>
          </a:p>
          <a:p>
            <a:pPr marL="285750" indent="-285750">
              <a:buFont typeface="Arial" panose="020B0604020202020204" pitchFamily="34" charset="0"/>
              <a:buChar char="•"/>
            </a:pPr>
            <a:r>
              <a:rPr lang="tr-TR" dirty="0" smtClean="0">
                <a:solidFill>
                  <a:schemeClr val="tx1"/>
                </a:solidFill>
              </a:rPr>
              <a:t>Bozulmuş akciğer fonksiyonu</a:t>
            </a:r>
          </a:p>
          <a:p>
            <a:pPr marL="285750" indent="-285750">
              <a:buFont typeface="Arial" panose="020B0604020202020204" pitchFamily="34" charset="0"/>
              <a:buChar char="•"/>
            </a:pPr>
            <a:r>
              <a:rPr lang="tr-TR" dirty="0" smtClean="0">
                <a:solidFill>
                  <a:schemeClr val="tx1"/>
                </a:solidFill>
              </a:rPr>
              <a:t>Ani bebek ölümleri</a:t>
            </a:r>
          </a:p>
          <a:p>
            <a:pPr marL="285750" indent="-285750">
              <a:buFont typeface="Arial" panose="020B0604020202020204" pitchFamily="34" charset="0"/>
              <a:buChar char="•"/>
            </a:pPr>
            <a:r>
              <a:rPr lang="tr-TR" dirty="0" err="1" smtClean="0">
                <a:solidFill>
                  <a:schemeClr val="tx1"/>
                </a:solidFill>
              </a:rPr>
              <a:t>Maternal</a:t>
            </a:r>
            <a:r>
              <a:rPr lang="tr-TR" dirty="0" smtClean="0">
                <a:solidFill>
                  <a:schemeClr val="tx1"/>
                </a:solidFill>
              </a:rPr>
              <a:t> tütün kullanımına bağlı olarak LBW ve </a:t>
            </a:r>
            <a:r>
              <a:rPr lang="tr-TR" dirty="0" err="1" smtClean="0">
                <a:solidFill>
                  <a:schemeClr val="tx1"/>
                </a:solidFill>
              </a:rPr>
              <a:t>konjenital</a:t>
            </a:r>
            <a:r>
              <a:rPr lang="tr-TR" dirty="0" smtClean="0">
                <a:solidFill>
                  <a:schemeClr val="tx1"/>
                </a:solidFill>
              </a:rPr>
              <a:t> </a:t>
            </a:r>
            <a:r>
              <a:rPr lang="tr-TR" dirty="0" err="1" smtClean="0">
                <a:solidFill>
                  <a:schemeClr val="tx1"/>
                </a:solidFill>
              </a:rPr>
              <a:t>orofasiyal</a:t>
            </a:r>
            <a:r>
              <a:rPr lang="tr-TR" dirty="0" smtClean="0">
                <a:solidFill>
                  <a:schemeClr val="tx1"/>
                </a:solidFill>
              </a:rPr>
              <a:t> </a:t>
            </a:r>
            <a:r>
              <a:rPr lang="tr-TR" dirty="0" err="1" smtClean="0">
                <a:solidFill>
                  <a:schemeClr val="tx1"/>
                </a:solidFill>
              </a:rPr>
              <a:t>defektler</a:t>
            </a:r>
            <a:r>
              <a:rPr lang="tr-TR" dirty="0" smtClean="0">
                <a:solidFill>
                  <a:schemeClr val="tx1"/>
                </a:solidFill>
              </a:rPr>
              <a:t> </a:t>
            </a:r>
            <a:endParaRPr lang="tr-TR" dirty="0" smtClean="0"/>
          </a:p>
        </p:txBody>
      </p:sp>
      <p:sp>
        <p:nvSpPr>
          <p:cNvPr id="5" name="Yuvarlatılmış Dikdörtgen 4"/>
          <p:cNvSpPr/>
          <p:nvPr/>
        </p:nvSpPr>
        <p:spPr>
          <a:xfrm>
            <a:off x="6448111" y="5278748"/>
            <a:ext cx="5575579" cy="140954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chemeClr val="tx1"/>
                </a:solidFill>
              </a:rPr>
              <a:t>Üçüncü el dumana </a:t>
            </a:r>
            <a:r>
              <a:rPr lang="tr-TR" b="1" dirty="0" err="1" smtClean="0">
                <a:solidFill>
                  <a:schemeClr val="tx1"/>
                </a:solidFill>
              </a:rPr>
              <a:t>maruziyet</a:t>
            </a:r>
            <a:endParaRPr lang="tr-TR" b="1" dirty="0" smtClean="0">
              <a:solidFill>
                <a:schemeClr val="tx1"/>
              </a:solidFill>
            </a:endParaRPr>
          </a:p>
          <a:p>
            <a:pPr marL="285750" indent="-285750">
              <a:buFont typeface="Arial" panose="020B0604020202020204" pitchFamily="34" charset="0"/>
              <a:buChar char="•"/>
            </a:pPr>
            <a:r>
              <a:rPr lang="tr-TR" dirty="0" smtClean="0">
                <a:solidFill>
                  <a:schemeClr val="tx1"/>
                </a:solidFill>
              </a:rPr>
              <a:t>Kıyafetler, eşyalar ve mobilyalar üzerine sinmiş sigara dumanındaki zehirli maddeler </a:t>
            </a:r>
            <a:r>
              <a:rPr lang="tr-TR" b="1" dirty="0" smtClean="0">
                <a:solidFill>
                  <a:schemeClr val="tx1"/>
                </a:solidFill>
              </a:rPr>
              <a:t> </a:t>
            </a:r>
            <a:endParaRPr lang="tr-TR" b="1"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23" y="3649766"/>
            <a:ext cx="5222631" cy="2743270"/>
          </a:xfrm>
          <a:prstGeom prst="rect">
            <a:avLst/>
          </a:prstGeom>
        </p:spPr>
      </p:pic>
    </p:spTree>
    <p:extLst>
      <p:ext uri="{BB962C8B-B14F-4D97-AF65-F5344CB8AC3E}">
        <p14:creationId xmlns:p14="http://schemas.microsoft.com/office/powerpoint/2010/main" val="386287966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TotalTime>
  <Words>5266</Words>
  <Application>Microsoft Office PowerPoint</Application>
  <PresentationFormat>Geniş ekran</PresentationFormat>
  <Paragraphs>733</Paragraphs>
  <Slides>73</Slides>
  <Notes>24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73</vt:i4>
      </vt:variant>
    </vt:vector>
  </HeadingPairs>
  <TitlesOfParts>
    <vt:vector size="79" baseType="lpstr">
      <vt:lpstr>Arial</vt:lpstr>
      <vt:lpstr>Calibri</vt:lpstr>
      <vt:lpstr>Calibri Light</vt:lpstr>
      <vt:lpstr>Times New Roman</vt:lpstr>
      <vt:lpstr>Wingdings</vt:lpstr>
      <vt:lpstr>Office Teması</vt:lpstr>
      <vt:lpstr>Sigara Bırakma </vt:lpstr>
      <vt:lpstr>Amaç </vt:lpstr>
      <vt:lpstr> Sunum Planı</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Giriş </vt:lpstr>
      <vt:lpstr>Nikotin bağımlılığı </vt:lpstr>
      <vt:lpstr>Nikotin bağımlılığı </vt:lpstr>
      <vt:lpstr>Nikotin bağımlılığı </vt:lpstr>
      <vt:lpstr>Tütün yoksunluğu </vt:lpstr>
      <vt:lpstr>Nikotin bağımlılığı/Fagerström Nikotin Bağımlılık Testi  </vt:lpstr>
      <vt:lpstr>Tütün kullanan hastaların değerlendirilmesi</vt:lpstr>
      <vt:lpstr>Giriş </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Tütün kullanan hastaların değerlendirilmesi</vt:lpstr>
      <vt:lpstr>PowerPoint Sunusu</vt:lpstr>
      <vt:lpstr>Tütün kullanan hastaların değerlendirilmesi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Nikotin Bağımlılığı Tedavisi</vt:lpstr>
      <vt:lpstr>PowerPoint Sunusu</vt:lpstr>
      <vt:lpstr>PowerPoint Sunusu</vt:lpstr>
      <vt:lpstr>Gebelerde sigara kullanımı</vt:lpstr>
      <vt:lpstr>Gebelerde sigara kullanımı</vt:lpstr>
      <vt:lpstr>Bırakma Döneminde İzlem</vt:lpstr>
      <vt:lpstr>Kaynaklar </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Sigara Bırakma</dc:title>
  <dc:creator>SEVGİ</dc:creator>
  <cp:lastModifiedBy>SEVGİ</cp:lastModifiedBy>
  <cp:revision>188</cp:revision>
  <dcterms:created xsi:type="dcterms:W3CDTF">2021-09-27T21:26:13Z</dcterms:created>
  <dcterms:modified xsi:type="dcterms:W3CDTF">2021-10-04T22:25:25Z</dcterms:modified>
</cp:coreProperties>
</file>