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9" r:id="rId12"/>
    <p:sldId id="271" r:id="rId13"/>
    <p:sldId id="273" r:id="rId14"/>
    <p:sldId id="270" r:id="rId15"/>
    <p:sldId id="272" r:id="rId16"/>
    <p:sldId id="274" r:id="rId17"/>
    <p:sldId id="267" r:id="rId18"/>
    <p:sldId id="26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888" autoAdjust="0"/>
  </p:normalViewPr>
  <p:slideViewPr>
    <p:cSldViewPr snapToGrid="0" snapToObjects="1">
      <p:cViewPr varScale="1">
        <p:scale>
          <a:sx n="80" d="100"/>
          <a:sy n="80" d="100"/>
        </p:scale>
        <p:origin x="-16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E9D6C5-1C47-7C4B-9AAF-64CBFAE7DC46}" type="datetimeFigureOut">
              <a:rPr lang="en-US" smtClean="0"/>
              <a:t>31.03.2015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A7933-927B-BA41-A36A-69FF8B0FB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002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A7933-927B-BA41-A36A-69FF8B0FBF9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532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A7933-927B-BA41-A36A-69FF8B0FBF9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386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31.03.2015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31.03.2015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31.03.2015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31.03.2015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31.03.2015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31.03.2015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31.03.2015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31.03.2015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31.03.2015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31.03.2015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31.03.2015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31.03.2015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31.03.2015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31.03.2015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7D290233-0DD1-4A80-BB1E-9ADC3556DBB6}" type="datetimeFigureOut">
              <a:rPr lang="en-US" smtClean="0"/>
              <a:t>31.03.2015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865986"/>
          </a:xfrm>
        </p:spPr>
        <p:txBody>
          <a:bodyPr/>
          <a:lstStyle/>
          <a:p>
            <a:r>
              <a:rPr lang="en-US" dirty="0" err="1" smtClean="0">
                <a:latin typeface="Comic Sans MS"/>
                <a:cs typeface="Comic Sans MS"/>
              </a:rPr>
              <a:t>Devamlı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en-US" dirty="0" err="1" smtClean="0">
                <a:latin typeface="Comic Sans MS"/>
                <a:cs typeface="Comic Sans MS"/>
              </a:rPr>
              <a:t>yorgun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en-US" dirty="0" err="1" smtClean="0">
                <a:latin typeface="Comic Sans MS"/>
                <a:cs typeface="Comic Sans MS"/>
              </a:rPr>
              <a:t>hissediyorum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en-US" dirty="0" err="1" smtClean="0">
                <a:latin typeface="Comic Sans MS"/>
                <a:cs typeface="Comic Sans MS"/>
              </a:rPr>
              <a:t>ve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en-US" dirty="0" err="1" smtClean="0">
                <a:latin typeface="Comic Sans MS"/>
                <a:cs typeface="Comic Sans MS"/>
              </a:rPr>
              <a:t>halsizim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r"/>
            <a:endParaRPr lang="en-US" dirty="0" smtClean="0"/>
          </a:p>
          <a:p>
            <a:pPr algn="r"/>
            <a:endParaRPr lang="en-US" dirty="0" smtClean="0"/>
          </a:p>
          <a:p>
            <a:pPr algn="r"/>
            <a:endParaRPr lang="en-US" dirty="0"/>
          </a:p>
          <a:p>
            <a:pPr algn="r"/>
            <a:r>
              <a:rPr lang="en-US" dirty="0" smtClean="0"/>
              <a:t>	</a:t>
            </a:r>
            <a:r>
              <a:rPr lang="en-US" dirty="0" smtClean="0">
                <a:latin typeface="Comic Sans MS"/>
                <a:cs typeface="Comic Sans MS"/>
              </a:rPr>
              <a:t>Dr. </a:t>
            </a:r>
            <a:r>
              <a:rPr lang="en-US" dirty="0" err="1" smtClean="0">
                <a:latin typeface="Comic Sans MS"/>
                <a:cs typeface="Comic Sans MS"/>
              </a:rPr>
              <a:t>Zehra</a:t>
            </a:r>
            <a:r>
              <a:rPr lang="en-US" dirty="0" smtClean="0">
                <a:latin typeface="Comic Sans MS"/>
                <a:cs typeface="Comic Sans MS"/>
              </a:rPr>
              <a:t> ASLAN AYDOĞDU</a:t>
            </a:r>
          </a:p>
          <a:p>
            <a:pPr algn="r"/>
            <a:endParaRPr lang="en-US" dirty="0">
              <a:latin typeface="Comic Sans MS"/>
              <a:cs typeface="Comic Sans MS"/>
            </a:endParaRPr>
          </a:p>
          <a:p>
            <a:pPr algn="r"/>
            <a:r>
              <a:rPr lang="en-US" dirty="0" smtClean="0">
                <a:latin typeface="Comic Sans MS"/>
                <a:cs typeface="Comic Sans MS"/>
              </a:rPr>
              <a:t>31.03.2015	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445085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lnSpcReduction="10000"/>
          </a:bodyPr>
          <a:lstStyle/>
          <a:p>
            <a:r>
              <a:rPr lang="en-US" dirty="0" err="1" smtClean="0">
                <a:latin typeface="Comic Sans MS"/>
                <a:cs typeface="Comic Sans MS"/>
              </a:rPr>
              <a:t>Acıkma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en-US" dirty="0" err="1" smtClean="0">
                <a:latin typeface="Comic Sans MS"/>
                <a:cs typeface="Comic Sans MS"/>
              </a:rPr>
              <a:t>hissi</a:t>
            </a:r>
            <a:r>
              <a:rPr lang="en-US" dirty="0" smtClean="0">
                <a:latin typeface="Comic Sans MS"/>
                <a:cs typeface="Comic Sans MS"/>
              </a:rPr>
              <a:t> YOK</a:t>
            </a:r>
          </a:p>
          <a:p>
            <a:r>
              <a:rPr lang="en-US" dirty="0" err="1" smtClean="0">
                <a:latin typeface="Comic Sans MS"/>
                <a:cs typeface="Comic Sans MS"/>
              </a:rPr>
              <a:t>Halsizlik</a:t>
            </a:r>
            <a:r>
              <a:rPr lang="en-US" dirty="0" smtClean="0">
                <a:latin typeface="Comic Sans MS"/>
                <a:cs typeface="Comic Sans MS"/>
              </a:rPr>
              <a:t> YOK</a:t>
            </a:r>
          </a:p>
          <a:p>
            <a:r>
              <a:rPr lang="en-US" dirty="0" smtClean="0">
                <a:latin typeface="Comic Sans MS"/>
                <a:cs typeface="Comic Sans MS"/>
              </a:rPr>
              <a:t>4 kg kilo </a:t>
            </a:r>
            <a:r>
              <a:rPr lang="en-US" dirty="0" err="1" smtClean="0">
                <a:latin typeface="Comic Sans MS"/>
                <a:cs typeface="Comic Sans MS"/>
              </a:rPr>
              <a:t>vermiş</a:t>
            </a:r>
            <a:endParaRPr lang="en-US" dirty="0">
              <a:latin typeface="Comic Sans MS"/>
              <a:cs typeface="Comic Sans MS"/>
            </a:endParaRPr>
          </a:p>
          <a:p>
            <a:endParaRPr lang="en-US" dirty="0" smtClean="0">
              <a:latin typeface="Comic Sans MS"/>
              <a:cs typeface="Comic Sans MS"/>
            </a:endParaRPr>
          </a:p>
          <a:p>
            <a:endParaRPr lang="en-US" dirty="0"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dirty="0"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dirty="0" smtClean="0">
              <a:latin typeface="Comic Sans MS"/>
              <a:cs typeface="Comic Sans MS"/>
            </a:endParaRPr>
          </a:p>
          <a:p>
            <a:r>
              <a:rPr lang="en-US" dirty="0" smtClean="0">
                <a:latin typeface="Comic Sans MS"/>
                <a:cs typeface="Comic Sans MS"/>
              </a:rPr>
              <a:t>AKŞ: 118 mg/dl</a:t>
            </a:r>
          </a:p>
          <a:p>
            <a:r>
              <a:rPr lang="en-US" dirty="0" smtClean="0">
                <a:latin typeface="Comic Sans MS"/>
                <a:cs typeface="Comic Sans MS"/>
              </a:rPr>
              <a:t>HbA1c:%6,8</a:t>
            </a:r>
          </a:p>
          <a:p>
            <a:r>
              <a:rPr lang="en-US" dirty="0" smtClean="0">
                <a:latin typeface="Comic Sans MS"/>
                <a:cs typeface="Comic Sans MS"/>
              </a:rPr>
              <a:t>T. </a:t>
            </a:r>
            <a:r>
              <a:rPr lang="en-US" dirty="0" err="1" smtClean="0">
                <a:latin typeface="Comic Sans MS"/>
                <a:cs typeface="Comic Sans MS"/>
              </a:rPr>
              <a:t>Kol</a:t>
            </a:r>
            <a:r>
              <a:rPr lang="en-US" dirty="0" smtClean="0">
                <a:latin typeface="Comic Sans MS"/>
                <a:cs typeface="Comic Sans MS"/>
              </a:rPr>
              <a:t>: 176 </a:t>
            </a:r>
            <a:r>
              <a:rPr lang="en-US" dirty="0">
                <a:latin typeface="Comic Sans MS"/>
                <a:cs typeface="Comic Sans MS"/>
              </a:rPr>
              <a:t>mg/dl</a:t>
            </a:r>
          </a:p>
          <a:p>
            <a:r>
              <a:rPr lang="en-US" dirty="0" smtClean="0">
                <a:latin typeface="Comic Sans MS"/>
                <a:cs typeface="Comic Sans MS"/>
              </a:rPr>
              <a:t>HDL: 40 </a:t>
            </a:r>
            <a:r>
              <a:rPr lang="en-US" dirty="0">
                <a:latin typeface="Comic Sans MS"/>
                <a:cs typeface="Comic Sans MS"/>
              </a:rPr>
              <a:t>mg/</a:t>
            </a:r>
            <a:r>
              <a:rPr lang="en-US" dirty="0" smtClean="0">
                <a:latin typeface="Comic Sans MS"/>
                <a:cs typeface="Comic Sans MS"/>
              </a:rPr>
              <a:t>dl</a:t>
            </a:r>
          </a:p>
          <a:p>
            <a:r>
              <a:rPr lang="en-US" dirty="0" smtClean="0">
                <a:latin typeface="Comic Sans MS"/>
                <a:cs typeface="Comic Sans MS"/>
              </a:rPr>
              <a:t>LDL: 106 </a:t>
            </a:r>
            <a:r>
              <a:rPr lang="en-US" dirty="0">
                <a:latin typeface="Comic Sans MS"/>
                <a:cs typeface="Comic Sans MS"/>
              </a:rPr>
              <a:t>mg/dl</a:t>
            </a:r>
          </a:p>
          <a:p>
            <a:r>
              <a:rPr lang="en-US" dirty="0" err="1" smtClean="0">
                <a:latin typeface="Comic Sans MS"/>
                <a:cs typeface="Comic Sans MS"/>
              </a:rPr>
              <a:t>Trigliserid</a:t>
            </a:r>
            <a:r>
              <a:rPr lang="en-US" dirty="0" smtClean="0">
                <a:latin typeface="Comic Sans MS"/>
                <a:cs typeface="Comic Sans MS"/>
              </a:rPr>
              <a:t>: 150 </a:t>
            </a:r>
            <a:r>
              <a:rPr lang="en-US" dirty="0">
                <a:latin typeface="Comic Sans MS"/>
                <a:cs typeface="Comic Sans MS"/>
              </a:rPr>
              <a:t>mg/</a:t>
            </a:r>
            <a:r>
              <a:rPr lang="en-US" dirty="0" smtClean="0">
                <a:latin typeface="Comic Sans MS"/>
                <a:cs typeface="Comic Sans MS"/>
              </a:rPr>
              <a:t>dl</a:t>
            </a:r>
            <a:endParaRPr lang="en-US" dirty="0">
              <a:latin typeface="Comic Sans MS"/>
              <a:cs typeface="Comic Sans M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350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defTabSz="457200">
              <a:spcBef>
                <a:spcPts val="0"/>
              </a:spcBef>
              <a:buClrTx/>
              <a:defRPr/>
            </a:pPr>
            <a:r>
              <a:rPr lang="en-US" dirty="0" err="1" smtClean="0">
                <a:latin typeface="Comic Sans MS"/>
                <a:cs typeface="Comic Sans MS"/>
              </a:rPr>
              <a:t>Amerikan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D</a:t>
            </a:r>
            <a:r>
              <a:rPr lang="en-US" dirty="0" err="1" smtClean="0">
                <a:latin typeface="Comic Sans MS"/>
                <a:cs typeface="Comic Sans MS"/>
              </a:rPr>
              <a:t>iyabet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D</a:t>
            </a:r>
            <a:r>
              <a:rPr lang="en-US" dirty="0" err="1" smtClean="0">
                <a:latin typeface="Comic Sans MS"/>
                <a:cs typeface="Comic Sans MS"/>
              </a:rPr>
              <a:t>erneği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ve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A</a:t>
            </a:r>
            <a:r>
              <a:rPr lang="en-US" dirty="0" err="1" smtClean="0">
                <a:latin typeface="Comic Sans MS"/>
                <a:cs typeface="Comic Sans MS"/>
              </a:rPr>
              <a:t>vrupa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D</a:t>
            </a:r>
            <a:r>
              <a:rPr lang="en-US" dirty="0" err="1" smtClean="0">
                <a:latin typeface="Comic Sans MS"/>
                <a:cs typeface="Comic Sans MS"/>
              </a:rPr>
              <a:t>iyabet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Ç</a:t>
            </a:r>
            <a:r>
              <a:rPr lang="en-US" dirty="0" err="1" smtClean="0">
                <a:latin typeface="Comic Sans MS"/>
                <a:cs typeface="Comic Sans MS"/>
              </a:rPr>
              <a:t>alışmaları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B</a:t>
            </a:r>
            <a:r>
              <a:rPr lang="en-US" dirty="0" err="1" smtClean="0">
                <a:latin typeface="Comic Sans MS"/>
                <a:cs typeface="Comic Sans MS"/>
              </a:rPr>
              <a:t>irliği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tarafından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yayımlanan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 smtClean="0">
                <a:latin typeface="Comic Sans MS"/>
                <a:cs typeface="Comic Sans MS"/>
              </a:rPr>
              <a:t>raporda</a:t>
            </a:r>
            <a:r>
              <a:rPr lang="en-US" dirty="0" smtClean="0">
                <a:latin typeface="Comic Sans MS"/>
                <a:cs typeface="Comic Sans MS"/>
              </a:rPr>
              <a:t>, </a:t>
            </a:r>
            <a:r>
              <a:rPr lang="en-US" dirty="0">
                <a:latin typeface="Comic Sans MS"/>
                <a:cs typeface="Comic Sans MS"/>
              </a:rPr>
              <a:t>hasta </a:t>
            </a:r>
            <a:r>
              <a:rPr lang="en-US" dirty="0" err="1">
                <a:latin typeface="Comic Sans MS"/>
                <a:cs typeface="Comic Sans MS"/>
              </a:rPr>
              <a:t>bazlı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tedavi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yaklaşımı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benimsenmiştir</a:t>
            </a:r>
            <a:r>
              <a:rPr lang="en-US" dirty="0">
                <a:latin typeface="Comic Sans MS"/>
                <a:cs typeface="Comic Sans MS"/>
              </a:rPr>
              <a:t>. </a:t>
            </a:r>
            <a:endParaRPr lang="en-US" dirty="0" smtClean="0">
              <a:latin typeface="Comic Sans MS"/>
              <a:cs typeface="Comic Sans MS"/>
            </a:endParaRPr>
          </a:p>
          <a:p>
            <a:pPr defTabSz="457200">
              <a:spcBef>
                <a:spcPts val="0"/>
              </a:spcBef>
              <a:buClrTx/>
              <a:defRPr/>
            </a:pPr>
            <a:r>
              <a:rPr lang="en-US" dirty="0" err="1" smtClean="0">
                <a:latin typeface="Comic Sans MS"/>
                <a:cs typeface="Comic Sans MS"/>
              </a:rPr>
              <a:t>Birçok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hastada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yaşam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tarzı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değişiklikleri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ve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diyetin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yanı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sıra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ilaç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tedavisine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ihtiyaç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duyulmaktadır</a:t>
            </a:r>
            <a:r>
              <a:rPr lang="en-US" dirty="0" smtClean="0">
                <a:latin typeface="Comic Sans MS"/>
                <a:cs typeface="Comic Sans MS"/>
              </a:rPr>
              <a:t>.</a:t>
            </a:r>
          </a:p>
          <a:p>
            <a:pPr defTabSz="457200">
              <a:spcBef>
                <a:spcPts val="0"/>
              </a:spcBef>
              <a:buClrTx/>
              <a:defRPr/>
            </a:pPr>
            <a:r>
              <a:rPr lang="en-US" dirty="0" smtClean="0">
                <a:latin typeface="Comic Sans MS"/>
                <a:cs typeface="Comic Sans MS"/>
              </a:rPr>
              <a:t>OAD </a:t>
            </a:r>
            <a:r>
              <a:rPr lang="en-US" dirty="0" err="1">
                <a:latin typeface="Comic Sans MS"/>
                <a:cs typeface="Comic Sans MS"/>
              </a:rPr>
              <a:t>yaşam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tarzı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önerilerine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ilave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olarak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kullanılırlar</a:t>
            </a:r>
            <a:r>
              <a:rPr lang="en-US" dirty="0" smtClean="0">
                <a:latin typeface="Comic Sans MS"/>
                <a:cs typeface="Comic Sans M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91488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defTabSz="457200">
              <a:spcBef>
                <a:spcPts val="0"/>
              </a:spcBef>
              <a:buClrTx/>
              <a:defRPr/>
            </a:pPr>
            <a:r>
              <a:rPr lang="en-US" dirty="0">
                <a:latin typeface="Comic Sans MS"/>
                <a:cs typeface="Comic Sans MS"/>
              </a:rPr>
              <a:t>Tip 2 DM </a:t>
            </a:r>
            <a:r>
              <a:rPr lang="en-US" dirty="0" err="1">
                <a:latin typeface="Comic Sans MS"/>
                <a:cs typeface="Comic Sans MS"/>
              </a:rPr>
              <a:t>hastalarının</a:t>
            </a:r>
            <a:r>
              <a:rPr lang="en-US" dirty="0">
                <a:latin typeface="Comic Sans MS"/>
                <a:cs typeface="Comic Sans MS"/>
              </a:rPr>
              <a:t> %90ı </a:t>
            </a:r>
            <a:r>
              <a:rPr lang="en-US" dirty="0" err="1">
                <a:latin typeface="Comic Sans MS"/>
                <a:cs typeface="Comic Sans MS"/>
              </a:rPr>
              <a:t>kilolu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veya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obezdir</a:t>
            </a:r>
            <a:r>
              <a:rPr lang="en-US" dirty="0" smtClean="0">
                <a:latin typeface="Comic Sans MS"/>
                <a:cs typeface="Comic Sans MS"/>
              </a:rPr>
              <a:t>.</a:t>
            </a:r>
          </a:p>
          <a:p>
            <a:pPr defTabSz="457200">
              <a:spcBef>
                <a:spcPts val="0"/>
              </a:spcBef>
              <a:buClrTx/>
              <a:defRPr/>
            </a:pPr>
            <a:r>
              <a:rPr lang="en-US" dirty="0" smtClean="0">
                <a:latin typeface="Comic Sans MS"/>
                <a:cs typeface="Comic Sans MS"/>
              </a:rPr>
              <a:t>Kilo </a:t>
            </a:r>
            <a:r>
              <a:rPr lang="en-US" dirty="0" err="1">
                <a:latin typeface="Comic Sans MS"/>
                <a:cs typeface="Comic Sans MS"/>
              </a:rPr>
              <a:t>alımı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diyabetin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ortaya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çıkmasını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kolaylaştırdığı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gibi</a:t>
            </a:r>
            <a:r>
              <a:rPr lang="en-US" dirty="0">
                <a:latin typeface="Comic Sans MS"/>
                <a:cs typeface="Comic Sans MS"/>
              </a:rPr>
              <a:t>, </a:t>
            </a:r>
            <a:r>
              <a:rPr lang="en-US" dirty="0" err="1">
                <a:latin typeface="Comic Sans MS"/>
                <a:cs typeface="Comic Sans MS"/>
              </a:rPr>
              <a:t>tedaviyi</a:t>
            </a:r>
            <a:r>
              <a:rPr lang="en-US" dirty="0">
                <a:latin typeface="Comic Sans MS"/>
                <a:cs typeface="Comic Sans MS"/>
              </a:rPr>
              <a:t> de </a:t>
            </a:r>
            <a:r>
              <a:rPr lang="en-US" dirty="0" err="1">
                <a:latin typeface="Comic Sans MS"/>
                <a:cs typeface="Comic Sans MS"/>
              </a:rPr>
              <a:t>güçleştirmektedir</a:t>
            </a:r>
            <a:r>
              <a:rPr lang="en-US" dirty="0">
                <a:latin typeface="Comic Sans MS"/>
                <a:cs typeface="Comic Sans MS"/>
              </a:rPr>
              <a:t>. Bu </a:t>
            </a:r>
            <a:r>
              <a:rPr lang="en-US" dirty="0" err="1">
                <a:latin typeface="Comic Sans MS"/>
                <a:cs typeface="Comic Sans MS"/>
              </a:rPr>
              <a:t>nedenle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tedaviye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karar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verilirken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ilaçların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kiloya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etkileri</a:t>
            </a:r>
            <a:r>
              <a:rPr lang="en-US" dirty="0">
                <a:latin typeface="Comic Sans MS"/>
                <a:cs typeface="Comic Sans MS"/>
              </a:rPr>
              <a:t> de </a:t>
            </a:r>
            <a:r>
              <a:rPr lang="en-US" dirty="0" err="1">
                <a:latin typeface="Comic Sans MS"/>
                <a:cs typeface="Comic Sans MS"/>
              </a:rPr>
              <a:t>dikkate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alınmalıdır</a:t>
            </a:r>
            <a:r>
              <a:rPr lang="en-US" dirty="0" smtClean="0">
                <a:latin typeface="Comic Sans MS"/>
                <a:cs typeface="Comic Sans MS"/>
              </a:rPr>
              <a:t>.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553516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6524202"/>
              </p:ext>
            </p:extLst>
          </p:nvPr>
        </p:nvGraphicFramePr>
        <p:xfrm>
          <a:off x="900113" y="2133600"/>
          <a:ext cx="7345362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454"/>
                <a:gridCol w="2448454"/>
                <a:gridCol w="244845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mic Sans MS"/>
                          <a:cs typeface="Comic Sans MS"/>
                        </a:rPr>
                        <a:t>Kilo</a:t>
                      </a:r>
                      <a:r>
                        <a:rPr lang="en-US" baseline="0" dirty="0" smtClean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US" baseline="0" dirty="0" err="1" smtClean="0">
                          <a:latin typeface="Comic Sans MS"/>
                          <a:cs typeface="Comic Sans MS"/>
                        </a:rPr>
                        <a:t>Aldırıcı</a:t>
                      </a:r>
                      <a:endParaRPr lang="en-US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mic Sans MS"/>
                          <a:cs typeface="Comic Sans MS"/>
                        </a:rPr>
                        <a:t>Kilo </a:t>
                      </a:r>
                      <a:r>
                        <a:rPr lang="en-US" dirty="0" err="1" smtClean="0">
                          <a:latin typeface="Comic Sans MS"/>
                          <a:cs typeface="Comic Sans MS"/>
                        </a:rPr>
                        <a:t>Verdirici</a:t>
                      </a:r>
                      <a:endParaRPr lang="en-US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mic Sans MS"/>
                          <a:cs typeface="Comic Sans MS"/>
                        </a:rPr>
                        <a:t>Nötr</a:t>
                      </a:r>
                      <a:endParaRPr lang="en-US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mic Sans MS"/>
                          <a:cs typeface="Comic Sans MS"/>
                        </a:rPr>
                        <a:t>insülin</a:t>
                      </a:r>
                      <a:endParaRPr lang="en-US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mic Sans MS"/>
                          <a:cs typeface="Comic Sans MS"/>
                        </a:rPr>
                        <a:t>GLP-1 </a:t>
                      </a:r>
                      <a:r>
                        <a:rPr lang="en-US" dirty="0" err="1" smtClean="0">
                          <a:latin typeface="Comic Sans MS"/>
                          <a:cs typeface="Comic Sans MS"/>
                        </a:rPr>
                        <a:t>antagonistleri</a:t>
                      </a:r>
                      <a:r>
                        <a:rPr lang="en-US" dirty="0" smtClean="0">
                          <a:latin typeface="Comic Sans MS"/>
                          <a:cs typeface="Comic Sans MS"/>
                        </a:rPr>
                        <a:t> </a:t>
                      </a:r>
                      <a:endParaRPr lang="en-US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mic Sans MS"/>
                          <a:cs typeface="Comic Sans MS"/>
                        </a:rPr>
                        <a:t>Metformin</a:t>
                      </a:r>
                      <a:endParaRPr lang="en-US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mic Sans MS"/>
                          <a:cs typeface="Comic Sans MS"/>
                        </a:rPr>
                        <a:t>sülfonilüreler</a:t>
                      </a:r>
                      <a:r>
                        <a:rPr lang="en-US" dirty="0" smtClean="0">
                          <a:latin typeface="Comic Sans MS"/>
                          <a:cs typeface="Comic Sans MS"/>
                        </a:rPr>
                        <a:t> </a:t>
                      </a:r>
                      <a:endParaRPr lang="en-US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mic Sans MS"/>
                          <a:cs typeface="Comic Sans MS"/>
                        </a:rPr>
                        <a:t>DPP-4</a:t>
                      </a:r>
                      <a:endParaRPr lang="en-US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mic Sans MS"/>
                          <a:cs typeface="Comic Sans MS"/>
                        </a:rPr>
                        <a:t>glinidler</a:t>
                      </a:r>
                      <a:endParaRPr lang="en-US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mic Sans MS"/>
                          <a:cs typeface="Comic Sans MS"/>
                        </a:rPr>
                        <a:t>alfa</a:t>
                      </a:r>
                      <a:r>
                        <a:rPr lang="en-US" dirty="0" smtClean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US" dirty="0" err="1" smtClean="0">
                          <a:latin typeface="Comic Sans MS"/>
                          <a:cs typeface="Comic Sans MS"/>
                        </a:rPr>
                        <a:t>glukozidaz</a:t>
                      </a:r>
                      <a:r>
                        <a:rPr lang="en-US" dirty="0" smtClean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US" dirty="0" err="1" smtClean="0">
                          <a:latin typeface="Comic Sans MS"/>
                          <a:cs typeface="Comic Sans MS"/>
                        </a:rPr>
                        <a:t>inhibitörleri</a:t>
                      </a:r>
                      <a:endParaRPr lang="en-US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mic Sans MS"/>
                          <a:cs typeface="Comic Sans MS"/>
                        </a:rPr>
                        <a:t>glitazon</a:t>
                      </a:r>
                      <a:endParaRPr lang="en-US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56312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>
                <a:latin typeface="Comic Sans MS"/>
                <a:cs typeface="Comic Sans MS"/>
              </a:rPr>
              <a:t>İ</a:t>
            </a:r>
            <a:r>
              <a:rPr lang="en-US" dirty="0" err="1" smtClean="0">
                <a:latin typeface="Comic Sans MS"/>
                <a:cs typeface="Comic Sans MS"/>
              </a:rPr>
              <a:t>laçların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hipoglisemik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etkisine</a:t>
            </a:r>
            <a:r>
              <a:rPr lang="en-US" dirty="0">
                <a:latin typeface="Comic Sans MS"/>
                <a:cs typeface="Comic Sans MS"/>
              </a:rPr>
              <a:t> de </a:t>
            </a:r>
            <a:r>
              <a:rPr lang="en-US" dirty="0" err="1">
                <a:latin typeface="Comic Sans MS"/>
                <a:cs typeface="Comic Sans MS"/>
              </a:rPr>
              <a:t>dikkat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edilmeli</a:t>
            </a:r>
            <a:r>
              <a:rPr lang="en-US" dirty="0" smtClean="0">
                <a:latin typeface="Comic Sans MS"/>
                <a:cs typeface="Comic Sans MS"/>
              </a:rPr>
              <a:t>: </a:t>
            </a:r>
            <a:r>
              <a:rPr lang="en-US" dirty="0" err="1" smtClean="0">
                <a:latin typeface="Comic Sans MS"/>
                <a:cs typeface="Comic Sans MS"/>
              </a:rPr>
              <a:t>insülin</a:t>
            </a:r>
            <a:r>
              <a:rPr lang="en-US" dirty="0">
                <a:latin typeface="Comic Sans MS"/>
                <a:cs typeface="Comic Sans MS"/>
              </a:rPr>
              <a:t>, </a:t>
            </a:r>
            <a:r>
              <a:rPr lang="en-US" dirty="0" err="1">
                <a:latin typeface="Comic Sans MS"/>
                <a:cs typeface="Comic Sans MS"/>
              </a:rPr>
              <a:t>sülfonilüre</a:t>
            </a:r>
            <a:r>
              <a:rPr lang="en-US" dirty="0">
                <a:latin typeface="Comic Sans MS"/>
                <a:cs typeface="Comic Sans MS"/>
              </a:rPr>
              <a:t>, </a:t>
            </a:r>
            <a:r>
              <a:rPr lang="en-US" dirty="0" err="1">
                <a:latin typeface="Comic Sans MS"/>
                <a:cs typeface="Comic Sans MS"/>
              </a:rPr>
              <a:t>glinid</a:t>
            </a:r>
            <a:r>
              <a:rPr lang="en-US" dirty="0">
                <a:latin typeface="Comic Sans MS"/>
                <a:cs typeface="Comic Sans MS"/>
              </a:rPr>
              <a:t> </a:t>
            </a:r>
          </a:p>
          <a:p>
            <a:r>
              <a:rPr lang="en-US" dirty="0" err="1" smtClean="0">
                <a:latin typeface="Comic Sans MS"/>
                <a:cs typeface="Comic Sans MS"/>
              </a:rPr>
              <a:t>Hipoglisemi</a:t>
            </a:r>
            <a:r>
              <a:rPr lang="en-US" dirty="0">
                <a:latin typeface="Comic Sans MS"/>
                <a:cs typeface="Comic Sans MS"/>
              </a:rPr>
              <a:t>;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en-US" dirty="0" err="1" smtClean="0">
                <a:latin typeface="Comic Sans MS"/>
                <a:cs typeface="Comic Sans MS"/>
              </a:rPr>
              <a:t>acıkma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hissi</a:t>
            </a:r>
            <a:r>
              <a:rPr lang="en-US" dirty="0">
                <a:latin typeface="Comic Sans MS"/>
                <a:cs typeface="Comic Sans MS"/>
              </a:rPr>
              <a:t>, </a:t>
            </a:r>
            <a:r>
              <a:rPr lang="en-US" dirty="0" err="1">
                <a:latin typeface="Comic Sans MS"/>
                <a:cs typeface="Comic Sans MS"/>
              </a:rPr>
              <a:t>bilinç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bulanıklığı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hatta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koma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gibi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ciddi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durumlara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neden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olabilir</a:t>
            </a:r>
            <a:r>
              <a:rPr lang="en-US" dirty="0">
                <a:latin typeface="Comic Sans MS"/>
                <a:cs typeface="Comic Sans MS"/>
              </a:rPr>
              <a:t>. </a:t>
            </a:r>
            <a:endParaRPr lang="en-US" dirty="0" smtClean="0">
              <a:latin typeface="Comic Sans MS"/>
              <a:cs typeface="Comic Sans MS"/>
            </a:endParaRPr>
          </a:p>
          <a:p>
            <a:r>
              <a:rPr lang="en-US" dirty="0" err="1" smtClean="0">
                <a:latin typeface="Comic Sans MS"/>
                <a:cs typeface="Comic Sans MS"/>
              </a:rPr>
              <a:t>Hipoglisemi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  <a:sym typeface="Wingdings"/>
              </a:rPr>
              <a:t></a:t>
            </a:r>
            <a:r>
              <a:rPr lang="en-US" dirty="0" err="1" smtClean="0">
                <a:latin typeface="Comic Sans MS"/>
                <a:cs typeface="Comic Sans MS"/>
                <a:sym typeface="Wingdings"/>
              </a:rPr>
              <a:t>daha</a:t>
            </a:r>
            <a:r>
              <a:rPr lang="en-US" dirty="0" smtClean="0">
                <a:latin typeface="Comic Sans MS"/>
                <a:cs typeface="Comic Sans MS"/>
                <a:sym typeface="Wingdings"/>
              </a:rPr>
              <a:t> </a:t>
            </a:r>
            <a:r>
              <a:rPr lang="en-US" dirty="0" err="1" smtClean="0">
                <a:latin typeface="Comic Sans MS"/>
                <a:cs typeface="Comic Sans MS"/>
                <a:sym typeface="Wingdings"/>
              </a:rPr>
              <a:t>fazla</a:t>
            </a:r>
            <a:r>
              <a:rPr lang="en-US" dirty="0" smtClean="0">
                <a:latin typeface="Comic Sans MS"/>
                <a:cs typeface="Comic Sans MS"/>
                <a:sym typeface="Wingdings"/>
              </a:rPr>
              <a:t> </a:t>
            </a:r>
            <a:r>
              <a:rPr lang="en-US" dirty="0" err="1" smtClean="0">
                <a:latin typeface="Comic Sans MS"/>
                <a:cs typeface="Comic Sans MS"/>
                <a:sym typeface="Wingdings"/>
              </a:rPr>
              <a:t>yiyecek</a:t>
            </a:r>
            <a:r>
              <a:rPr lang="en-US" dirty="0" smtClean="0">
                <a:latin typeface="Comic Sans MS"/>
                <a:cs typeface="Comic Sans MS"/>
                <a:sym typeface="Wingdings"/>
              </a:rPr>
              <a:t>  kilo </a:t>
            </a:r>
            <a:r>
              <a:rPr lang="en-US" dirty="0" err="1" smtClean="0">
                <a:latin typeface="Comic Sans MS"/>
                <a:cs typeface="Comic Sans MS"/>
                <a:sym typeface="Wingdings"/>
              </a:rPr>
              <a:t>alımı</a:t>
            </a:r>
            <a:endParaRPr lang="en-US" dirty="0">
              <a:latin typeface="Comic Sans MS"/>
              <a:cs typeface="Comic Sans MS"/>
              <a:sym typeface="Wingdings"/>
            </a:endParaRPr>
          </a:p>
          <a:p>
            <a:r>
              <a:rPr lang="en-US" dirty="0" err="1" smtClean="0">
                <a:latin typeface="Comic Sans MS"/>
                <a:cs typeface="Comic Sans MS"/>
              </a:rPr>
              <a:t>Hipoglisemi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kontrregülatuar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 smtClean="0">
                <a:latin typeface="Comic Sans MS"/>
                <a:cs typeface="Comic Sans MS"/>
              </a:rPr>
              <a:t>hormonların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devreye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girmesiyle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kan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şekeri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yükselmelerine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neden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olur</a:t>
            </a:r>
            <a:r>
              <a:rPr lang="en-US" dirty="0">
                <a:latin typeface="Comic Sans MS"/>
                <a:cs typeface="Comic Sans MS"/>
              </a:rPr>
              <a:t>. </a:t>
            </a:r>
            <a:endParaRPr lang="en-US" dirty="0" smtClean="0">
              <a:latin typeface="Comic Sans MS"/>
              <a:cs typeface="Comic Sans MS"/>
            </a:endParaRPr>
          </a:p>
          <a:p>
            <a:r>
              <a:rPr lang="en-US" dirty="0" err="1" smtClean="0">
                <a:latin typeface="Comic Sans MS"/>
                <a:cs typeface="Comic Sans MS"/>
              </a:rPr>
              <a:t>Eşit</a:t>
            </a:r>
            <a:r>
              <a:rPr lang="en-US" dirty="0" smtClean="0">
                <a:latin typeface="Comic Sans MS"/>
                <a:cs typeface="Comic Sans MS"/>
              </a:rPr>
              <a:t> HbA1c </a:t>
            </a:r>
            <a:r>
              <a:rPr lang="en-US" dirty="0" err="1">
                <a:latin typeface="Comic Sans MS"/>
                <a:cs typeface="Comic Sans MS"/>
              </a:rPr>
              <a:t>düzeylerine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sahip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diyabetik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hastalarda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gün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içinde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kan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şekeri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dalgalanmaları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çok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olanlarda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daha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sık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hipoglisemi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olduğu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bilinmektedir</a:t>
            </a:r>
            <a:r>
              <a:rPr lang="en-US" dirty="0">
                <a:latin typeface="Comic Sans MS"/>
                <a:cs typeface="Comic Sans MS"/>
              </a:rPr>
              <a:t>.</a:t>
            </a:r>
          </a:p>
          <a:p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495405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TEMD </a:t>
            </a:r>
            <a:r>
              <a:rPr lang="en-US" dirty="0" err="1">
                <a:latin typeface="Comic Sans MS"/>
                <a:cs typeface="Comic Sans MS"/>
              </a:rPr>
              <a:t>D</a:t>
            </a:r>
            <a:r>
              <a:rPr lang="en-US" dirty="0" err="1" smtClean="0">
                <a:latin typeface="Comic Sans MS"/>
                <a:cs typeface="Comic Sans MS"/>
              </a:rPr>
              <a:t>iyabet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K</a:t>
            </a:r>
            <a:r>
              <a:rPr lang="en-US" dirty="0" err="1" smtClean="0">
                <a:latin typeface="Comic Sans MS"/>
                <a:cs typeface="Comic Sans MS"/>
              </a:rPr>
              <a:t>ılavuzu</a:t>
            </a:r>
            <a:r>
              <a:rPr lang="en-US" dirty="0" smtClean="0">
                <a:latin typeface="Comic Sans MS"/>
                <a:cs typeface="Comic Sans MS"/>
              </a:rPr>
              <a:t> 2013’e </a:t>
            </a:r>
            <a:r>
              <a:rPr lang="en-US" dirty="0" err="1">
                <a:latin typeface="Comic Sans MS"/>
                <a:cs typeface="Comic Sans MS"/>
              </a:rPr>
              <a:t>göre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HbA1c </a:t>
            </a:r>
            <a:r>
              <a:rPr lang="en-US" dirty="0">
                <a:latin typeface="Comic Sans MS"/>
                <a:cs typeface="Comic Sans MS"/>
              </a:rPr>
              <a:t>&lt; %8 </a:t>
            </a:r>
            <a:r>
              <a:rPr lang="en-US" dirty="0" err="1">
                <a:latin typeface="Comic Sans MS"/>
                <a:cs typeface="Comic Sans MS"/>
              </a:rPr>
              <a:t>olan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obez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ve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obez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olmayan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Tip 2 </a:t>
            </a:r>
            <a:r>
              <a:rPr lang="en-US" dirty="0" err="1" smtClean="0">
                <a:latin typeface="Comic Sans MS"/>
                <a:cs typeface="Comic Sans MS"/>
              </a:rPr>
              <a:t>diyabetik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hastada</a:t>
            </a:r>
            <a:r>
              <a:rPr lang="en-US" dirty="0">
                <a:latin typeface="Comic Sans MS"/>
                <a:cs typeface="Comic Sans MS"/>
              </a:rPr>
              <a:t> ilk </a:t>
            </a:r>
            <a:r>
              <a:rPr lang="en-US" dirty="0" err="1">
                <a:latin typeface="Comic Sans MS"/>
                <a:cs typeface="Comic Sans MS"/>
              </a:rPr>
              <a:t>ilaç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kontrendikasyon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olmadıkça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hipoglisemik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etkisi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oldukça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az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olan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metformindir</a:t>
            </a:r>
            <a:r>
              <a:rPr lang="en-US" dirty="0">
                <a:latin typeface="Comic Sans MS"/>
                <a:cs typeface="Comic Sans MS"/>
              </a:rPr>
              <a:t>. </a:t>
            </a:r>
          </a:p>
          <a:p>
            <a:r>
              <a:rPr lang="en-US" dirty="0" smtClean="0">
                <a:latin typeface="Comic Sans MS"/>
                <a:cs typeface="Comic Sans MS"/>
              </a:rPr>
              <a:t>Metformin </a:t>
            </a:r>
            <a:r>
              <a:rPr lang="en-US" dirty="0" err="1">
                <a:latin typeface="Comic Sans MS"/>
                <a:cs typeface="Comic Sans MS"/>
              </a:rPr>
              <a:t>insülin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direncini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etkili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şekilde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 smtClean="0">
                <a:latin typeface="Comic Sans MS"/>
                <a:cs typeface="Comic Sans MS"/>
              </a:rPr>
              <a:t>azaltarak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en-US" dirty="0" err="1" smtClean="0">
                <a:latin typeface="Comic Sans MS"/>
                <a:cs typeface="Comic Sans MS"/>
              </a:rPr>
              <a:t>hepatik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glukoz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üretimini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 smtClean="0">
                <a:latin typeface="Comic Sans MS"/>
                <a:cs typeface="Comic Sans MS"/>
              </a:rPr>
              <a:t>azaltır</a:t>
            </a:r>
            <a:r>
              <a:rPr lang="en-US" dirty="0" smtClean="0">
                <a:latin typeface="Comic Sans MS"/>
                <a:cs typeface="Comic Sans MS"/>
              </a:rPr>
              <a:t> (AKŞ: 60</a:t>
            </a:r>
            <a:r>
              <a:rPr lang="en-US" dirty="0">
                <a:latin typeface="Comic Sans MS"/>
                <a:cs typeface="Comic Sans MS"/>
              </a:rPr>
              <a:t>-70 g/</a:t>
            </a:r>
            <a:r>
              <a:rPr lang="en-US" dirty="0" smtClean="0">
                <a:latin typeface="Comic Sans MS"/>
                <a:cs typeface="Comic Sans MS"/>
              </a:rPr>
              <a:t>dl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en-US" dirty="0">
                <a:latin typeface="Comic Sans MS"/>
                <a:cs typeface="Comic Sans MS"/>
              </a:rPr>
              <a:t>, </a:t>
            </a:r>
            <a:r>
              <a:rPr lang="en-US" dirty="0" smtClean="0">
                <a:latin typeface="Comic Sans MS"/>
                <a:cs typeface="Comic Sans MS"/>
              </a:rPr>
              <a:t>HbA1c  </a:t>
            </a:r>
            <a:r>
              <a:rPr lang="en-US" dirty="0">
                <a:latin typeface="Comic Sans MS"/>
                <a:cs typeface="Comic Sans MS"/>
              </a:rPr>
              <a:t>%1-2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r>
              <a:rPr lang="en-US" dirty="0" smtClean="0">
                <a:latin typeface="Comic Sans MS"/>
                <a:cs typeface="Comic Sans MS"/>
              </a:rPr>
              <a:t>)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943471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>
                <a:latin typeface="Comic Sans MS"/>
                <a:cs typeface="Comic Sans MS"/>
              </a:rPr>
              <a:t>Metformini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tolere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edemeyen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veya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kontrendike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olan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diyabetlilerde</a:t>
            </a:r>
            <a:r>
              <a:rPr lang="en-US" dirty="0">
                <a:latin typeface="Comic Sans MS"/>
                <a:cs typeface="Comic Sans MS"/>
              </a:rPr>
              <a:t>, </a:t>
            </a:r>
            <a:r>
              <a:rPr lang="en-US" dirty="0" err="1">
                <a:latin typeface="Comic Sans MS"/>
                <a:cs typeface="Comic Sans MS"/>
              </a:rPr>
              <a:t>zayıf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ve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hiperglisemik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semptomları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olan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hastalarda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ve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tedaviye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hızlı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yanıt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istenen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durumlarda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tedaviye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sülfonilüre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veya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glinid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grubu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bir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ilaç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ile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başlanabilir</a:t>
            </a:r>
            <a:r>
              <a:rPr lang="en-US" dirty="0">
                <a:latin typeface="Comic Sans MS"/>
                <a:cs typeface="Comic Sans MS"/>
              </a:rPr>
              <a:t>. </a:t>
            </a:r>
          </a:p>
          <a:p>
            <a:r>
              <a:rPr lang="en-US" dirty="0" err="1">
                <a:latin typeface="Comic Sans MS"/>
                <a:cs typeface="Comic Sans MS"/>
              </a:rPr>
              <a:t>Diğer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ilaçlar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maksimum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dozda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kullanıldığı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halde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kan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şekerleri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kontrolsüz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seyreden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diyabetlilerde</a:t>
            </a:r>
            <a:r>
              <a:rPr lang="en-US" dirty="0">
                <a:latin typeface="Comic Sans MS"/>
                <a:cs typeface="Comic Sans MS"/>
              </a:rPr>
              <a:t> metformin </a:t>
            </a:r>
            <a:r>
              <a:rPr lang="en-US" dirty="0" err="1">
                <a:latin typeface="Comic Sans MS"/>
                <a:cs typeface="Comic Sans MS"/>
              </a:rPr>
              <a:t>diğer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ilaçlarla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kombine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olarak</a:t>
            </a:r>
            <a:r>
              <a:rPr lang="en-US" dirty="0">
                <a:latin typeface="Comic Sans MS"/>
                <a:cs typeface="Comic Sans MS"/>
              </a:rPr>
              <a:t> da </a:t>
            </a:r>
            <a:r>
              <a:rPr lang="en-US" dirty="0" err="1">
                <a:latin typeface="Comic Sans MS"/>
                <a:cs typeface="Comic Sans MS"/>
              </a:rPr>
              <a:t>kullanılabilir</a:t>
            </a:r>
            <a:r>
              <a:rPr lang="en-US" dirty="0">
                <a:latin typeface="Comic Sans MS"/>
                <a:cs typeface="Comic Sans MS"/>
              </a:rPr>
              <a:t>. </a:t>
            </a:r>
          </a:p>
          <a:p>
            <a:r>
              <a:rPr lang="en-US" dirty="0">
                <a:latin typeface="Comic Sans MS"/>
                <a:cs typeface="Comic Sans MS"/>
              </a:rPr>
              <a:t>TEMD </a:t>
            </a:r>
            <a:r>
              <a:rPr lang="en-US" dirty="0" err="1">
                <a:latin typeface="Comic Sans MS"/>
                <a:cs typeface="Comic Sans MS"/>
              </a:rPr>
              <a:t>Diyabet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Kılavuzu</a:t>
            </a:r>
            <a:r>
              <a:rPr lang="en-US" dirty="0">
                <a:latin typeface="Comic Sans MS"/>
                <a:cs typeface="Comic Sans MS"/>
              </a:rPr>
              <a:t> 2013te HbA1c %8-10 </a:t>
            </a:r>
            <a:r>
              <a:rPr lang="en-US" dirty="0" err="1">
                <a:latin typeface="Comic Sans MS"/>
                <a:cs typeface="Comic Sans MS"/>
              </a:rPr>
              <a:t>arasında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kombinasyon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tedavisine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geçilmesi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önerilmektedir</a:t>
            </a:r>
            <a:r>
              <a:rPr lang="en-US" dirty="0" smtClean="0">
                <a:latin typeface="Comic Sans MS"/>
                <a:cs typeface="Comic Sans MS"/>
              </a:rPr>
              <a:t>.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6504282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mic Sans MS"/>
                <a:cs typeface="Comic Sans MS"/>
              </a:rPr>
              <a:t>Sonuç</a:t>
            </a:r>
            <a:r>
              <a:rPr lang="en-US" dirty="0" smtClean="0">
                <a:latin typeface="Comic Sans MS"/>
                <a:cs typeface="Comic Sans MS"/>
              </a:rPr>
              <a:t>;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Comic Sans MS"/>
                <a:cs typeface="Comic Sans MS"/>
              </a:rPr>
              <a:t>Glisemik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en-US" dirty="0" err="1" smtClean="0">
                <a:latin typeface="Comic Sans MS"/>
                <a:cs typeface="Comic Sans MS"/>
              </a:rPr>
              <a:t>hedef</a:t>
            </a:r>
            <a:r>
              <a:rPr lang="en-US" dirty="0" smtClean="0">
                <a:latin typeface="Comic Sans MS"/>
                <a:cs typeface="Comic Sans MS"/>
              </a:rPr>
              <a:t> her hasta </a:t>
            </a:r>
            <a:r>
              <a:rPr lang="en-US" dirty="0" err="1" smtClean="0">
                <a:latin typeface="Comic Sans MS"/>
                <a:cs typeface="Comic Sans MS"/>
              </a:rPr>
              <a:t>için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en-US" dirty="0" err="1" smtClean="0">
                <a:latin typeface="Comic Sans MS"/>
                <a:cs typeface="Comic Sans MS"/>
              </a:rPr>
              <a:t>bireyselleştirilerek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en-US" dirty="0" err="1" smtClean="0">
                <a:latin typeface="Comic Sans MS"/>
                <a:cs typeface="Comic Sans MS"/>
              </a:rPr>
              <a:t>etkili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en-US" dirty="0" err="1" smtClean="0">
                <a:latin typeface="Comic Sans MS"/>
                <a:cs typeface="Comic Sans MS"/>
              </a:rPr>
              <a:t>kan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en-US" dirty="0" err="1" smtClean="0">
                <a:latin typeface="Comic Sans MS"/>
                <a:cs typeface="Comic Sans MS"/>
              </a:rPr>
              <a:t>şekeri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en-US" dirty="0" err="1" smtClean="0">
                <a:latin typeface="Comic Sans MS"/>
                <a:cs typeface="Comic Sans MS"/>
              </a:rPr>
              <a:t>regülasyonu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en-US" dirty="0" err="1" smtClean="0">
                <a:latin typeface="Comic Sans MS"/>
                <a:cs typeface="Comic Sans MS"/>
              </a:rPr>
              <a:t>ve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en-US" dirty="0" err="1" smtClean="0">
                <a:latin typeface="Comic Sans MS"/>
                <a:cs typeface="Comic Sans MS"/>
              </a:rPr>
              <a:t>hedef</a:t>
            </a:r>
            <a:r>
              <a:rPr lang="en-US" dirty="0" smtClean="0">
                <a:latin typeface="Comic Sans MS"/>
                <a:cs typeface="Comic Sans MS"/>
              </a:rPr>
              <a:t> HbA1c </a:t>
            </a:r>
            <a:r>
              <a:rPr lang="en-US" dirty="0" err="1" smtClean="0">
                <a:latin typeface="Comic Sans MS"/>
                <a:cs typeface="Comic Sans MS"/>
              </a:rPr>
              <a:t>değerine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en-US" dirty="0" err="1" smtClean="0">
                <a:latin typeface="Comic Sans MS"/>
                <a:cs typeface="Comic Sans MS"/>
              </a:rPr>
              <a:t>ulaşmak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en-US" dirty="0" err="1" smtClean="0">
                <a:latin typeface="Comic Sans MS"/>
                <a:cs typeface="Comic Sans MS"/>
              </a:rPr>
              <a:t>için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en-US" dirty="0" err="1" smtClean="0">
                <a:latin typeface="Comic Sans MS"/>
                <a:cs typeface="Comic Sans MS"/>
              </a:rPr>
              <a:t>tedavi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en-US" dirty="0" err="1" smtClean="0">
                <a:latin typeface="Comic Sans MS"/>
                <a:cs typeface="Comic Sans MS"/>
              </a:rPr>
              <a:t>seçimi</a:t>
            </a:r>
            <a:r>
              <a:rPr lang="en-US" dirty="0" smtClean="0">
                <a:latin typeface="Comic Sans MS"/>
                <a:cs typeface="Comic Sans MS"/>
              </a:rPr>
              <a:t> hasta </a:t>
            </a:r>
            <a:r>
              <a:rPr lang="en-US" dirty="0" err="1" smtClean="0">
                <a:latin typeface="Comic Sans MS"/>
                <a:cs typeface="Comic Sans MS"/>
              </a:rPr>
              <a:t>bazlı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en-US" dirty="0" err="1" smtClean="0">
                <a:latin typeface="Comic Sans MS"/>
                <a:cs typeface="Comic Sans MS"/>
              </a:rPr>
              <a:t>yapılmalı</a:t>
            </a:r>
            <a:endParaRPr lang="en-US" dirty="0" smtClean="0">
              <a:latin typeface="Comic Sans MS"/>
              <a:cs typeface="Comic Sans MS"/>
            </a:endParaRPr>
          </a:p>
          <a:p>
            <a:r>
              <a:rPr lang="en-US" dirty="0" smtClean="0">
                <a:latin typeface="Comic Sans MS"/>
                <a:cs typeface="Comic Sans MS"/>
              </a:rPr>
              <a:t>Ilaçların </a:t>
            </a:r>
            <a:r>
              <a:rPr lang="en-US" dirty="0" err="1" smtClean="0">
                <a:latin typeface="Comic Sans MS"/>
                <a:cs typeface="Comic Sans MS"/>
              </a:rPr>
              <a:t>etki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en-US" dirty="0" err="1" smtClean="0">
                <a:latin typeface="Comic Sans MS"/>
                <a:cs typeface="Comic Sans MS"/>
              </a:rPr>
              <a:t>ve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en-US" dirty="0" err="1" smtClean="0">
                <a:latin typeface="Comic Sans MS"/>
                <a:cs typeface="Comic Sans MS"/>
              </a:rPr>
              <a:t>yan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en-US" dirty="0" err="1" smtClean="0">
                <a:latin typeface="Comic Sans MS"/>
                <a:cs typeface="Comic Sans MS"/>
              </a:rPr>
              <a:t>etkileri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en-US" dirty="0" err="1" smtClean="0">
                <a:latin typeface="Comic Sans MS"/>
                <a:cs typeface="Comic Sans MS"/>
              </a:rPr>
              <a:t>dikkate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en-US" dirty="0" err="1" smtClean="0">
                <a:latin typeface="Comic Sans MS"/>
                <a:cs typeface="Comic Sans MS"/>
              </a:rPr>
              <a:t>alınmalı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7530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Comic Sans MS"/>
                <a:cs typeface="Comic Sans MS"/>
              </a:rPr>
              <a:t>Teşekkürler</a:t>
            </a:r>
            <a:r>
              <a:rPr lang="en-US" sz="3200" dirty="0" smtClean="0">
                <a:latin typeface="Comic Sans MS"/>
                <a:cs typeface="Comic Sans MS"/>
              </a:rPr>
              <a:t>…</a:t>
            </a:r>
            <a:endParaRPr lang="en-US" sz="32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228675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mic Sans MS"/>
                <a:cs typeface="Comic Sans MS"/>
              </a:rPr>
              <a:t>52 </a:t>
            </a:r>
            <a:r>
              <a:rPr lang="en-US" dirty="0" err="1">
                <a:latin typeface="Comic Sans MS"/>
                <a:cs typeface="Comic Sans MS"/>
              </a:rPr>
              <a:t>yaşında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kadın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hasta</a:t>
            </a:r>
          </a:p>
          <a:p>
            <a:r>
              <a:rPr lang="en-US" dirty="0" smtClean="0">
                <a:latin typeface="Comic Sans MS"/>
                <a:cs typeface="Comic Sans MS"/>
              </a:rPr>
              <a:t>Son 6 </a:t>
            </a:r>
            <a:r>
              <a:rPr lang="en-US" dirty="0" err="1" smtClean="0">
                <a:latin typeface="Comic Sans MS"/>
                <a:cs typeface="Comic Sans MS"/>
              </a:rPr>
              <a:t>ayda</a:t>
            </a:r>
            <a:r>
              <a:rPr lang="en-US" dirty="0" smtClean="0">
                <a:latin typeface="Comic Sans MS"/>
                <a:cs typeface="Comic Sans MS"/>
              </a:rPr>
              <a:t> 2-3 kilo alma</a:t>
            </a:r>
          </a:p>
          <a:p>
            <a:r>
              <a:rPr lang="en-US" dirty="0" err="1" smtClean="0">
                <a:latin typeface="Comic Sans MS"/>
                <a:cs typeface="Comic Sans MS"/>
              </a:rPr>
              <a:t>Çok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en-US" dirty="0" err="1" smtClean="0">
                <a:latin typeface="Comic Sans MS"/>
                <a:cs typeface="Comic Sans MS"/>
              </a:rPr>
              <a:t>sık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en-US" dirty="0" err="1" smtClean="0">
                <a:latin typeface="Comic Sans MS"/>
                <a:cs typeface="Comic Sans MS"/>
              </a:rPr>
              <a:t>acıkma</a:t>
            </a:r>
            <a:endParaRPr lang="en-US" dirty="0" smtClean="0">
              <a:latin typeface="Comic Sans MS"/>
              <a:cs typeface="Comic Sans MS"/>
            </a:endParaRPr>
          </a:p>
          <a:p>
            <a:r>
              <a:rPr lang="en-US" dirty="0" err="1" smtClean="0">
                <a:latin typeface="Comic Sans MS"/>
                <a:cs typeface="Comic Sans MS"/>
              </a:rPr>
              <a:t>Kendini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en-US" dirty="0" err="1" smtClean="0">
                <a:latin typeface="Comic Sans MS"/>
                <a:cs typeface="Comic Sans MS"/>
              </a:rPr>
              <a:t>devamlı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en-US" dirty="0" err="1" smtClean="0">
                <a:latin typeface="Comic Sans MS"/>
                <a:cs typeface="Comic Sans MS"/>
              </a:rPr>
              <a:t>yorgun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en-US" dirty="0" err="1" smtClean="0">
                <a:latin typeface="Comic Sans MS"/>
                <a:cs typeface="Comic Sans MS"/>
              </a:rPr>
              <a:t>hissetme</a:t>
            </a:r>
            <a:r>
              <a:rPr lang="en-US" dirty="0" smtClean="0">
                <a:latin typeface="Comic Sans MS"/>
                <a:cs typeface="Comic Sans MS"/>
              </a:rPr>
              <a:t>, </a:t>
            </a:r>
            <a:r>
              <a:rPr lang="en-US" dirty="0" err="1" smtClean="0">
                <a:latin typeface="Comic Sans MS"/>
                <a:cs typeface="Comic Sans MS"/>
              </a:rPr>
              <a:t>halsizlik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025990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6 ay </a:t>
            </a:r>
            <a:r>
              <a:rPr lang="en-US" dirty="0" err="1" smtClean="0">
                <a:latin typeface="Comic Sans MS"/>
                <a:cs typeface="Comic Sans MS"/>
              </a:rPr>
              <a:t>önce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Tip 2 DM 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 err="1" smtClean="0">
                <a:latin typeface="Comic Sans MS"/>
                <a:cs typeface="Comic Sans MS"/>
              </a:rPr>
              <a:t>Gliklazid</a:t>
            </a:r>
            <a:r>
              <a:rPr lang="en-US" dirty="0" smtClean="0">
                <a:latin typeface="Comic Sans MS"/>
                <a:cs typeface="Comic Sans MS"/>
              </a:rPr>
              <a:t> MR 60 mg 1*2 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840185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Comic Sans MS"/>
                <a:cs typeface="Comic Sans MS"/>
              </a:rPr>
              <a:t>Özgeçmiş</a:t>
            </a:r>
            <a:r>
              <a:rPr lang="en-US" dirty="0" smtClean="0">
                <a:latin typeface="Comic Sans MS"/>
                <a:cs typeface="Comic Sans MS"/>
              </a:rPr>
              <a:t>: Tip 2 DM (6 ay), </a:t>
            </a:r>
            <a:r>
              <a:rPr lang="en-US" dirty="0" err="1" smtClean="0">
                <a:latin typeface="Comic Sans MS"/>
                <a:cs typeface="Comic Sans MS"/>
              </a:rPr>
              <a:t>Hipertansiyon</a:t>
            </a:r>
            <a:r>
              <a:rPr lang="en-US" dirty="0" smtClean="0">
                <a:latin typeface="Comic Sans MS"/>
                <a:cs typeface="Comic Sans MS"/>
              </a:rPr>
              <a:t>(1 </a:t>
            </a:r>
            <a:r>
              <a:rPr lang="en-US" dirty="0" err="1" smtClean="0">
                <a:latin typeface="Comic Sans MS"/>
                <a:cs typeface="Comic Sans MS"/>
              </a:rPr>
              <a:t>yıl</a:t>
            </a:r>
            <a:r>
              <a:rPr lang="en-US" dirty="0" smtClean="0">
                <a:latin typeface="Comic Sans MS"/>
                <a:cs typeface="Comic Sans MS"/>
              </a:rPr>
              <a:t>)</a:t>
            </a:r>
          </a:p>
          <a:p>
            <a:r>
              <a:rPr lang="en-US" dirty="0" err="1" smtClean="0">
                <a:latin typeface="Comic Sans MS"/>
                <a:cs typeface="Comic Sans MS"/>
              </a:rPr>
              <a:t>Kullandığı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en-US" dirty="0" err="1" smtClean="0">
                <a:latin typeface="Comic Sans MS"/>
                <a:cs typeface="Comic Sans MS"/>
              </a:rPr>
              <a:t>ilaçlar</a:t>
            </a:r>
            <a:r>
              <a:rPr lang="en-US" dirty="0" smtClean="0">
                <a:latin typeface="Comic Sans MS"/>
                <a:cs typeface="Comic Sans MS"/>
              </a:rPr>
              <a:t>: </a:t>
            </a:r>
            <a:r>
              <a:rPr lang="en-US" dirty="0" err="1" smtClean="0">
                <a:latin typeface="Comic Sans MS"/>
                <a:cs typeface="Comic Sans MS"/>
              </a:rPr>
              <a:t>Gliklazid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MR 60 mg 1*2, 				Losartan 50 mg 1*1</a:t>
            </a:r>
          </a:p>
          <a:p>
            <a:r>
              <a:rPr lang="en-US" dirty="0" err="1" smtClean="0">
                <a:latin typeface="Comic Sans MS"/>
                <a:cs typeface="Comic Sans MS"/>
              </a:rPr>
              <a:t>Diyet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en-US" dirty="0" err="1" smtClean="0">
                <a:latin typeface="Comic Sans MS"/>
                <a:cs typeface="Comic Sans MS"/>
              </a:rPr>
              <a:t>ve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en-US" dirty="0" err="1" smtClean="0">
                <a:latin typeface="Comic Sans MS"/>
                <a:cs typeface="Comic Sans MS"/>
              </a:rPr>
              <a:t>egzersiz</a:t>
            </a:r>
            <a:r>
              <a:rPr lang="en-US" dirty="0" smtClean="0">
                <a:latin typeface="Comic Sans MS"/>
                <a:cs typeface="Comic Sans MS"/>
              </a:rPr>
              <a:t>: </a:t>
            </a:r>
            <a:r>
              <a:rPr lang="en-US" dirty="0" err="1" smtClean="0">
                <a:latin typeface="Comic Sans MS"/>
                <a:cs typeface="Comic Sans MS"/>
              </a:rPr>
              <a:t>diyete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en-US" dirty="0" err="1" smtClean="0">
                <a:latin typeface="Comic Sans MS"/>
                <a:cs typeface="Comic Sans MS"/>
              </a:rPr>
              <a:t>uymaya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en-US" dirty="0" err="1" smtClean="0">
                <a:latin typeface="Comic Sans MS"/>
                <a:cs typeface="Comic Sans MS"/>
              </a:rPr>
              <a:t>çalışıyor</a:t>
            </a:r>
            <a:r>
              <a:rPr lang="en-US" dirty="0" smtClean="0">
                <a:latin typeface="Comic Sans MS"/>
                <a:cs typeface="Comic Sans MS"/>
              </a:rPr>
              <a:t>, </a:t>
            </a:r>
            <a:r>
              <a:rPr lang="en-US" dirty="0" err="1" smtClean="0">
                <a:latin typeface="Comic Sans MS"/>
                <a:cs typeface="Comic Sans MS"/>
              </a:rPr>
              <a:t>egzersiz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en-US" dirty="0" err="1" smtClean="0">
                <a:latin typeface="Comic Sans MS"/>
                <a:cs typeface="Comic Sans MS"/>
              </a:rPr>
              <a:t>yapamıyor</a:t>
            </a:r>
            <a:r>
              <a:rPr lang="en-US" dirty="0" smtClean="0">
                <a:latin typeface="Comic Sans MS"/>
                <a:cs typeface="Comic Sans MS"/>
              </a:rPr>
              <a:t>(</a:t>
            </a:r>
            <a:r>
              <a:rPr lang="en-US" dirty="0" err="1" smtClean="0">
                <a:latin typeface="Comic Sans MS"/>
                <a:cs typeface="Comic Sans MS"/>
              </a:rPr>
              <a:t>şekeri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en-US" dirty="0" err="1" smtClean="0">
                <a:latin typeface="Comic Sans MS"/>
                <a:cs typeface="Comic Sans MS"/>
              </a:rPr>
              <a:t>sık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en-US" dirty="0" err="1" smtClean="0">
                <a:latin typeface="Comic Sans MS"/>
                <a:cs typeface="Comic Sans MS"/>
              </a:rPr>
              <a:t>düştüğü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en-US" dirty="0" err="1" smtClean="0">
                <a:latin typeface="Comic Sans MS"/>
                <a:cs typeface="Comic Sans MS"/>
              </a:rPr>
              <a:t>için</a:t>
            </a:r>
            <a:r>
              <a:rPr lang="en-US" dirty="0" smtClean="0">
                <a:latin typeface="Comic Sans MS"/>
                <a:cs typeface="Comic Sans MS"/>
              </a:rPr>
              <a:t>)</a:t>
            </a:r>
          </a:p>
          <a:p>
            <a:r>
              <a:rPr lang="en-US" dirty="0" err="1" smtClean="0">
                <a:latin typeface="Comic Sans MS"/>
                <a:cs typeface="Comic Sans MS"/>
              </a:rPr>
              <a:t>Soygeçmiş</a:t>
            </a:r>
            <a:r>
              <a:rPr lang="en-US" dirty="0" smtClean="0">
                <a:latin typeface="Comic Sans MS"/>
                <a:cs typeface="Comic Sans MS"/>
              </a:rPr>
              <a:t>: Anne </a:t>
            </a:r>
            <a:r>
              <a:rPr lang="en-US" dirty="0" err="1" smtClean="0">
                <a:latin typeface="Comic Sans MS"/>
                <a:cs typeface="Comic Sans MS"/>
              </a:rPr>
              <a:t>ve</a:t>
            </a:r>
            <a:r>
              <a:rPr lang="en-US" dirty="0" smtClean="0">
                <a:latin typeface="Comic Sans MS"/>
                <a:cs typeface="Comic Sans MS"/>
              </a:rPr>
              <a:t> baba HT, </a:t>
            </a:r>
            <a:r>
              <a:rPr lang="en-US" dirty="0" err="1" smtClean="0">
                <a:latin typeface="Comic Sans MS"/>
                <a:cs typeface="Comic Sans MS"/>
              </a:rPr>
              <a:t>teyze</a:t>
            </a:r>
            <a:r>
              <a:rPr lang="en-US" dirty="0" smtClean="0">
                <a:latin typeface="Comic Sans MS"/>
                <a:cs typeface="Comic Sans MS"/>
              </a:rPr>
              <a:t> tip 2 DM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382478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mic Sans MS"/>
                <a:cs typeface="Comic Sans MS"/>
              </a:rPr>
              <a:t>Fizik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en-US" dirty="0" err="1" smtClean="0">
                <a:latin typeface="Comic Sans MS"/>
                <a:cs typeface="Comic Sans MS"/>
              </a:rPr>
              <a:t>Muayene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TA: 130/70 mmHg</a:t>
            </a:r>
          </a:p>
          <a:p>
            <a:r>
              <a:rPr lang="en-US" dirty="0" err="1" smtClean="0">
                <a:latin typeface="Comic Sans MS"/>
                <a:cs typeface="Comic Sans MS"/>
              </a:rPr>
              <a:t>Nabız</a:t>
            </a:r>
            <a:r>
              <a:rPr lang="en-US" dirty="0" smtClean="0">
                <a:latin typeface="Comic Sans MS"/>
                <a:cs typeface="Comic Sans MS"/>
              </a:rPr>
              <a:t>: 74/</a:t>
            </a:r>
            <a:r>
              <a:rPr lang="en-US" dirty="0" err="1" smtClean="0">
                <a:latin typeface="Comic Sans MS"/>
                <a:cs typeface="Comic Sans MS"/>
              </a:rPr>
              <a:t>dk</a:t>
            </a:r>
            <a:endParaRPr lang="en-US" dirty="0" smtClean="0">
              <a:latin typeface="Comic Sans MS"/>
              <a:cs typeface="Comic Sans MS"/>
            </a:endParaRPr>
          </a:p>
          <a:p>
            <a:r>
              <a:rPr lang="en-US" dirty="0" smtClean="0">
                <a:latin typeface="Comic Sans MS"/>
                <a:cs typeface="Comic Sans MS"/>
              </a:rPr>
              <a:t>Boy:162 cm</a:t>
            </a:r>
          </a:p>
          <a:p>
            <a:r>
              <a:rPr lang="en-US" dirty="0" smtClean="0">
                <a:latin typeface="Comic Sans MS"/>
                <a:cs typeface="Comic Sans MS"/>
              </a:rPr>
              <a:t>Kilo: 78 kg</a:t>
            </a:r>
          </a:p>
          <a:p>
            <a:r>
              <a:rPr lang="en-US" dirty="0" smtClean="0">
                <a:latin typeface="Comic Sans MS"/>
                <a:cs typeface="Comic Sans MS"/>
              </a:rPr>
              <a:t>BKİ:29,7 kg/m2</a:t>
            </a:r>
          </a:p>
          <a:p>
            <a:r>
              <a:rPr lang="en-US" dirty="0" err="1" smtClean="0">
                <a:latin typeface="Comic Sans MS"/>
                <a:cs typeface="Comic Sans MS"/>
              </a:rPr>
              <a:t>Diğer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en-US" dirty="0" err="1" smtClean="0">
                <a:latin typeface="Comic Sans MS"/>
                <a:cs typeface="Comic Sans MS"/>
              </a:rPr>
              <a:t>fizik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en-US" dirty="0" err="1" smtClean="0">
                <a:latin typeface="Comic Sans MS"/>
                <a:cs typeface="Comic Sans MS"/>
              </a:rPr>
              <a:t>muayene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en-US" dirty="0" err="1" smtClean="0">
                <a:latin typeface="Comic Sans MS"/>
                <a:cs typeface="Comic Sans MS"/>
              </a:rPr>
              <a:t>bulgularında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en-US" dirty="0" err="1" smtClean="0">
                <a:latin typeface="Comic Sans MS"/>
                <a:cs typeface="Comic Sans MS"/>
              </a:rPr>
              <a:t>özellik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en-US" dirty="0" err="1" smtClean="0">
                <a:latin typeface="Comic Sans MS"/>
                <a:cs typeface="Comic Sans MS"/>
              </a:rPr>
              <a:t>yok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4092635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mic Sans MS"/>
                <a:cs typeface="Comic Sans MS"/>
              </a:rPr>
              <a:t>Biyokimya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20000"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AKŞ: 144 mg/dl</a:t>
            </a:r>
          </a:p>
          <a:p>
            <a:r>
              <a:rPr lang="en-US" dirty="0" smtClean="0">
                <a:latin typeface="Comic Sans MS"/>
                <a:cs typeface="Comic Sans MS"/>
              </a:rPr>
              <a:t>HbA1c: %7,4</a:t>
            </a:r>
          </a:p>
          <a:p>
            <a:r>
              <a:rPr lang="en-US" dirty="0" err="1" smtClean="0">
                <a:latin typeface="Comic Sans MS"/>
                <a:cs typeface="Comic Sans MS"/>
              </a:rPr>
              <a:t>Üre</a:t>
            </a:r>
            <a:r>
              <a:rPr lang="en-US" dirty="0" smtClean="0">
                <a:latin typeface="Comic Sans MS"/>
                <a:cs typeface="Comic Sans MS"/>
              </a:rPr>
              <a:t>: 32 mg/dl</a:t>
            </a:r>
          </a:p>
          <a:p>
            <a:r>
              <a:rPr lang="en-US" dirty="0" err="1" smtClean="0">
                <a:latin typeface="Comic Sans MS"/>
                <a:cs typeface="Comic Sans MS"/>
              </a:rPr>
              <a:t>Kreatinin</a:t>
            </a:r>
            <a:r>
              <a:rPr lang="en-US" dirty="0" smtClean="0">
                <a:latin typeface="Comic Sans MS"/>
                <a:cs typeface="Comic Sans MS"/>
              </a:rPr>
              <a:t>: 0,6 mg/dl</a:t>
            </a:r>
          </a:p>
          <a:p>
            <a:r>
              <a:rPr lang="en-US" dirty="0" smtClean="0">
                <a:latin typeface="Comic Sans MS"/>
                <a:cs typeface="Comic Sans MS"/>
              </a:rPr>
              <a:t>TSH: 1,8 </a:t>
            </a:r>
            <a:r>
              <a:rPr lang="en-US" dirty="0" err="1" smtClean="0">
                <a:latin typeface="Comic Sans MS"/>
                <a:cs typeface="Comic Sans MS"/>
              </a:rPr>
              <a:t>uIU</a:t>
            </a:r>
            <a:r>
              <a:rPr lang="en-US" dirty="0" smtClean="0">
                <a:latin typeface="Comic Sans MS"/>
                <a:cs typeface="Comic Sans MS"/>
              </a:rPr>
              <a:t>/ml</a:t>
            </a:r>
          </a:p>
          <a:p>
            <a:r>
              <a:rPr lang="en-US" dirty="0" smtClean="0">
                <a:latin typeface="Comic Sans MS"/>
                <a:cs typeface="Comic Sans MS"/>
              </a:rPr>
              <a:t>T.kol:196 mg/dl</a:t>
            </a:r>
          </a:p>
          <a:p>
            <a:r>
              <a:rPr lang="en-US" dirty="0" smtClean="0">
                <a:latin typeface="Comic Sans MS"/>
                <a:cs typeface="Comic Sans MS"/>
              </a:rPr>
              <a:t>HDL: 38 mg/dl</a:t>
            </a:r>
          </a:p>
          <a:p>
            <a:r>
              <a:rPr lang="en-US" dirty="0" smtClean="0">
                <a:latin typeface="Comic Sans MS"/>
                <a:cs typeface="Comic Sans MS"/>
              </a:rPr>
              <a:t>LDL: 126 mg/dl</a:t>
            </a:r>
          </a:p>
          <a:p>
            <a:r>
              <a:rPr lang="en-US" dirty="0" err="1" smtClean="0">
                <a:latin typeface="Comic Sans MS"/>
                <a:cs typeface="Comic Sans MS"/>
              </a:rPr>
              <a:t>Trigliserid</a:t>
            </a:r>
            <a:r>
              <a:rPr lang="en-US" dirty="0" smtClean="0">
                <a:latin typeface="Comic Sans MS"/>
                <a:cs typeface="Comic Sans MS"/>
              </a:rPr>
              <a:t>: 162 mg/dl</a:t>
            </a:r>
          </a:p>
          <a:p>
            <a:r>
              <a:rPr lang="en-US" dirty="0" smtClean="0">
                <a:latin typeface="Comic Sans MS"/>
                <a:cs typeface="Comic Sans MS"/>
              </a:rPr>
              <a:t>AST: 28 mg/dl</a:t>
            </a:r>
          </a:p>
          <a:p>
            <a:r>
              <a:rPr lang="en-US" dirty="0" smtClean="0">
                <a:latin typeface="Comic Sans MS"/>
                <a:cs typeface="Comic Sans MS"/>
              </a:rPr>
              <a:t>ALT: 24 mg/dl</a:t>
            </a:r>
          </a:p>
          <a:p>
            <a:r>
              <a:rPr lang="en-US" dirty="0" err="1" smtClean="0">
                <a:latin typeface="Comic Sans MS"/>
                <a:cs typeface="Comic Sans MS"/>
              </a:rPr>
              <a:t>Hb</a:t>
            </a:r>
            <a:r>
              <a:rPr lang="en-US" dirty="0" smtClean="0">
                <a:latin typeface="Comic Sans MS"/>
                <a:cs typeface="Comic Sans MS"/>
              </a:rPr>
              <a:t>: 13 g/dl</a:t>
            </a:r>
          </a:p>
          <a:p>
            <a:r>
              <a:rPr lang="en-US" dirty="0" err="1" smtClean="0">
                <a:latin typeface="Comic Sans MS"/>
                <a:cs typeface="Comic Sans MS"/>
              </a:rPr>
              <a:t>Hct</a:t>
            </a:r>
            <a:r>
              <a:rPr lang="en-US" dirty="0" smtClean="0">
                <a:latin typeface="Comic Sans MS"/>
                <a:cs typeface="Comic Sans MS"/>
              </a:rPr>
              <a:t>: %38</a:t>
            </a:r>
          </a:p>
          <a:p>
            <a:r>
              <a:rPr lang="en-US" dirty="0" err="1" smtClean="0">
                <a:latin typeface="Comic Sans MS"/>
                <a:cs typeface="Comic Sans MS"/>
              </a:rPr>
              <a:t>Mikroalbuminüri</a:t>
            </a:r>
            <a:r>
              <a:rPr lang="en-US" dirty="0" smtClean="0">
                <a:latin typeface="Comic Sans MS"/>
                <a:cs typeface="Comic Sans MS"/>
              </a:rPr>
              <a:t>: 20 mg/</a:t>
            </a:r>
            <a:r>
              <a:rPr lang="en-US" dirty="0" err="1" smtClean="0">
                <a:latin typeface="Comic Sans MS"/>
                <a:cs typeface="Comic Sans MS"/>
              </a:rPr>
              <a:t>gün</a:t>
            </a:r>
            <a:endParaRPr lang="en-US" dirty="0" smtClean="0">
              <a:latin typeface="Comic Sans MS"/>
              <a:cs typeface="Comic Sans M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982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6000" dirty="0"/>
          </a:p>
          <a:p>
            <a:pPr marL="0" indent="0" algn="ctr">
              <a:buNone/>
            </a:pPr>
            <a:r>
              <a:rPr lang="en-US" sz="6000" dirty="0" smtClean="0">
                <a:latin typeface="Comic Sans MS"/>
                <a:cs typeface="Comic Sans MS"/>
              </a:rPr>
              <a:t>???</a:t>
            </a:r>
            <a:endParaRPr lang="en-US" sz="60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4042712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>
                <a:latin typeface="Comic Sans MS"/>
                <a:cs typeface="Comic Sans MS"/>
              </a:rPr>
              <a:t>Hastamızı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en-US" dirty="0" err="1" smtClean="0">
                <a:latin typeface="Comic Sans MS"/>
                <a:cs typeface="Comic Sans MS"/>
              </a:rPr>
              <a:t>değerlendirdiğimizde</a:t>
            </a:r>
            <a:r>
              <a:rPr lang="en-US" dirty="0" smtClean="0">
                <a:latin typeface="Comic Sans MS"/>
                <a:cs typeface="Comic Sans MS"/>
              </a:rPr>
              <a:t>, </a:t>
            </a:r>
            <a:r>
              <a:rPr lang="en-US" dirty="0" err="1" smtClean="0">
                <a:latin typeface="Comic Sans MS"/>
                <a:cs typeface="Comic Sans MS"/>
              </a:rPr>
              <a:t>altı</a:t>
            </a:r>
            <a:r>
              <a:rPr lang="en-US" dirty="0" smtClean="0">
                <a:latin typeface="Comic Sans MS"/>
                <a:cs typeface="Comic Sans MS"/>
              </a:rPr>
              <a:t> ay </a:t>
            </a:r>
            <a:r>
              <a:rPr lang="en-US" dirty="0" err="1" smtClean="0">
                <a:latin typeface="Comic Sans MS"/>
                <a:cs typeface="Comic Sans MS"/>
              </a:rPr>
              <a:t>önce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en-US" dirty="0" err="1" smtClean="0">
                <a:latin typeface="Comic Sans MS"/>
                <a:cs typeface="Comic Sans MS"/>
              </a:rPr>
              <a:t>tanı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en-US" dirty="0" err="1" smtClean="0">
                <a:latin typeface="Comic Sans MS"/>
                <a:cs typeface="Comic Sans MS"/>
              </a:rPr>
              <a:t>konulan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en-US" dirty="0" err="1" smtClean="0">
                <a:latin typeface="Comic Sans MS"/>
                <a:cs typeface="Comic Sans MS"/>
              </a:rPr>
              <a:t>kilolu</a:t>
            </a:r>
            <a:r>
              <a:rPr lang="en-US" dirty="0" smtClean="0">
                <a:latin typeface="Comic Sans MS"/>
                <a:cs typeface="Comic Sans MS"/>
              </a:rPr>
              <a:t>, </a:t>
            </a:r>
            <a:r>
              <a:rPr lang="en-US" dirty="0" err="1" smtClean="0">
                <a:latin typeface="Comic Sans MS"/>
                <a:cs typeface="Comic Sans MS"/>
              </a:rPr>
              <a:t>hipoglisemi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en-US" dirty="0" err="1" smtClean="0">
                <a:latin typeface="Comic Sans MS"/>
                <a:cs typeface="Comic Sans MS"/>
              </a:rPr>
              <a:t>atakları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en-US" dirty="0" err="1" smtClean="0">
                <a:latin typeface="Comic Sans MS"/>
                <a:cs typeface="Comic Sans MS"/>
              </a:rPr>
              <a:t>tarifleyen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en-US" dirty="0" err="1" smtClean="0">
                <a:latin typeface="Comic Sans MS"/>
                <a:cs typeface="Comic Sans MS"/>
              </a:rPr>
              <a:t>yetersiz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en-US" dirty="0" err="1" smtClean="0">
                <a:latin typeface="Comic Sans MS"/>
                <a:cs typeface="Comic Sans MS"/>
              </a:rPr>
              <a:t>glisemik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en-US" dirty="0" err="1" smtClean="0">
                <a:latin typeface="Comic Sans MS"/>
                <a:cs typeface="Comic Sans MS"/>
              </a:rPr>
              <a:t>kontrollü</a:t>
            </a:r>
            <a:r>
              <a:rPr lang="en-US" dirty="0" smtClean="0">
                <a:latin typeface="Comic Sans MS"/>
                <a:cs typeface="Comic Sans MS"/>
              </a:rPr>
              <a:t> Tip 2 </a:t>
            </a:r>
            <a:r>
              <a:rPr lang="en-US" dirty="0" err="1" smtClean="0">
                <a:latin typeface="Comic Sans MS"/>
                <a:cs typeface="Comic Sans MS"/>
              </a:rPr>
              <a:t>diyabet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en-US" dirty="0" err="1" smtClean="0">
                <a:latin typeface="Comic Sans MS"/>
                <a:cs typeface="Comic Sans MS"/>
              </a:rPr>
              <a:t>hastası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en-US" dirty="0" err="1" smtClean="0">
                <a:latin typeface="Comic Sans MS"/>
                <a:cs typeface="Comic Sans MS"/>
              </a:rPr>
              <a:t>olduğu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en-US" dirty="0" err="1" smtClean="0">
                <a:latin typeface="Comic Sans MS"/>
                <a:cs typeface="Comic Sans MS"/>
              </a:rPr>
              <a:t>görüldü</a:t>
            </a:r>
            <a:r>
              <a:rPr lang="en-US" dirty="0" smtClean="0">
                <a:latin typeface="Comic Sans MS"/>
                <a:cs typeface="Comic Sans MS"/>
              </a:rPr>
              <a:t>.</a:t>
            </a:r>
          </a:p>
          <a:p>
            <a:r>
              <a:rPr lang="en-US" dirty="0" err="1" smtClean="0">
                <a:latin typeface="Comic Sans MS"/>
                <a:cs typeface="Comic Sans MS"/>
              </a:rPr>
              <a:t>Hipoglisemi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en-US" dirty="0" err="1" smtClean="0">
                <a:latin typeface="Comic Sans MS"/>
                <a:cs typeface="Comic Sans MS"/>
              </a:rPr>
              <a:t>atakları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en-US" dirty="0" err="1" smtClean="0">
                <a:latin typeface="Comic Sans MS"/>
                <a:cs typeface="Comic Sans MS"/>
              </a:rPr>
              <a:t>ve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en-US" dirty="0" err="1" smtClean="0">
                <a:latin typeface="Comic Sans MS"/>
                <a:cs typeface="Comic Sans MS"/>
              </a:rPr>
              <a:t>kilosu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en-US" dirty="0" err="1" smtClean="0">
                <a:latin typeface="Comic Sans MS"/>
                <a:cs typeface="Comic Sans MS"/>
              </a:rPr>
              <a:t>dikkate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en-US" dirty="0" err="1" smtClean="0">
                <a:latin typeface="Comic Sans MS"/>
                <a:cs typeface="Comic Sans MS"/>
              </a:rPr>
              <a:t>alınarak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en-US" dirty="0" err="1" smtClean="0">
                <a:latin typeface="Comic Sans MS"/>
                <a:cs typeface="Comic Sans MS"/>
              </a:rPr>
              <a:t>tedaviye</a:t>
            </a:r>
            <a:r>
              <a:rPr lang="en-US" dirty="0" smtClean="0">
                <a:latin typeface="Comic Sans MS"/>
                <a:cs typeface="Comic Sans MS"/>
              </a:rPr>
              <a:t> metformin 1000 mg 2*1 (ilk </a:t>
            </a:r>
            <a:r>
              <a:rPr lang="en-US" dirty="0" err="1" smtClean="0">
                <a:latin typeface="Comic Sans MS"/>
                <a:cs typeface="Comic Sans MS"/>
              </a:rPr>
              <a:t>hafta</a:t>
            </a:r>
            <a:r>
              <a:rPr lang="en-US" dirty="0" smtClean="0">
                <a:latin typeface="Comic Sans MS"/>
                <a:cs typeface="Comic Sans MS"/>
              </a:rPr>
              <a:t> 1000 mg 2*1/2) </a:t>
            </a:r>
            <a:r>
              <a:rPr lang="en-US" dirty="0" err="1" smtClean="0">
                <a:latin typeface="Comic Sans MS"/>
                <a:cs typeface="Comic Sans MS"/>
              </a:rPr>
              <a:t>eklendi</a:t>
            </a:r>
            <a:r>
              <a:rPr lang="en-US" dirty="0" smtClean="0">
                <a:latin typeface="Comic Sans MS"/>
                <a:cs typeface="Comic Sans MS"/>
              </a:rPr>
              <a:t>. </a:t>
            </a:r>
            <a:r>
              <a:rPr lang="en-US" dirty="0" err="1" smtClean="0">
                <a:latin typeface="Comic Sans MS"/>
                <a:cs typeface="Comic Sans MS"/>
              </a:rPr>
              <a:t>Gliklazid</a:t>
            </a:r>
            <a:r>
              <a:rPr lang="en-US" dirty="0" smtClean="0">
                <a:latin typeface="Comic Sans MS"/>
                <a:cs typeface="Comic Sans MS"/>
              </a:rPr>
              <a:t> MR 60 mg 1*1 </a:t>
            </a:r>
            <a:r>
              <a:rPr lang="en-US" dirty="0" err="1" smtClean="0">
                <a:latin typeface="Comic Sans MS"/>
                <a:cs typeface="Comic Sans MS"/>
              </a:rPr>
              <a:t>şeklinde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en-US" dirty="0" err="1" smtClean="0">
                <a:latin typeface="Comic Sans MS"/>
                <a:cs typeface="Comic Sans MS"/>
              </a:rPr>
              <a:t>dozu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en-US" dirty="0" err="1" smtClean="0">
                <a:latin typeface="Comic Sans MS"/>
                <a:cs typeface="Comic Sans MS"/>
              </a:rPr>
              <a:t>azaltıldı</a:t>
            </a:r>
            <a:r>
              <a:rPr lang="en-US" dirty="0" smtClean="0">
                <a:latin typeface="Comic Sans MS"/>
                <a:cs typeface="Comic Sans MS"/>
              </a:rPr>
              <a:t>.</a:t>
            </a:r>
          </a:p>
          <a:p>
            <a:r>
              <a:rPr lang="en-US" dirty="0">
                <a:latin typeface="Comic Sans MS"/>
                <a:cs typeface="Comic Sans MS"/>
              </a:rPr>
              <a:t>Tekrar </a:t>
            </a:r>
            <a:r>
              <a:rPr lang="en-US" dirty="0" err="1">
                <a:latin typeface="Comic Sans MS"/>
                <a:cs typeface="Comic Sans MS"/>
              </a:rPr>
              <a:t>diyetisyen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ile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görüşülerek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hipoglisemi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eğitimi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verildi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ve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haftada</a:t>
            </a:r>
            <a:r>
              <a:rPr lang="en-US" dirty="0">
                <a:latin typeface="Comic Sans MS"/>
                <a:cs typeface="Comic Sans MS"/>
              </a:rPr>
              <a:t> 5 </a:t>
            </a:r>
            <a:r>
              <a:rPr lang="en-US" dirty="0" err="1">
                <a:latin typeface="Comic Sans MS"/>
                <a:cs typeface="Comic Sans MS"/>
              </a:rPr>
              <a:t>gün</a:t>
            </a:r>
            <a:r>
              <a:rPr lang="en-US" dirty="0">
                <a:latin typeface="Comic Sans MS"/>
                <a:cs typeface="Comic Sans MS"/>
              </a:rPr>
              <a:t> 30 </a:t>
            </a:r>
            <a:r>
              <a:rPr lang="en-US" dirty="0" err="1">
                <a:latin typeface="Comic Sans MS"/>
                <a:cs typeface="Comic Sans MS"/>
              </a:rPr>
              <a:t>dakika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tempolu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yürüyüş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önerildi</a:t>
            </a:r>
            <a:r>
              <a:rPr lang="en-US" dirty="0">
                <a:latin typeface="Comic Sans MS"/>
                <a:cs typeface="Comic Sans M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77205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 smtClean="0"/>
          </a:p>
          <a:p>
            <a:pPr marL="0" indent="0" algn="ctr">
              <a:buNone/>
            </a:pPr>
            <a:r>
              <a:rPr lang="en-US" sz="4000" dirty="0" smtClean="0">
                <a:latin typeface="Comic Sans MS"/>
                <a:cs typeface="Comic Sans MS"/>
              </a:rPr>
              <a:t>3 </a:t>
            </a:r>
            <a:r>
              <a:rPr lang="en-US" sz="4000" dirty="0">
                <a:latin typeface="Comic Sans MS"/>
                <a:cs typeface="Comic Sans MS"/>
              </a:rPr>
              <a:t>ay </a:t>
            </a:r>
            <a:r>
              <a:rPr lang="en-US" sz="4000" dirty="0" err="1">
                <a:latin typeface="Comic Sans MS"/>
                <a:cs typeface="Comic Sans MS"/>
              </a:rPr>
              <a:t>sonra</a:t>
            </a:r>
            <a:r>
              <a:rPr lang="en-US" sz="4000" dirty="0">
                <a:latin typeface="Comic Sans MS"/>
                <a:cs typeface="Comic Sans MS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592689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167</TotalTime>
  <Words>625</Words>
  <Application>Microsoft Macintosh PowerPoint</Application>
  <PresentationFormat>On-screen Show (4:3)</PresentationFormat>
  <Paragraphs>92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Capital</vt:lpstr>
      <vt:lpstr>Devamlı yorgun hissediyorum ve halsizim…</vt:lpstr>
      <vt:lpstr> </vt:lpstr>
      <vt:lpstr>PowerPoint Presentation</vt:lpstr>
      <vt:lpstr>PowerPoint Presentation</vt:lpstr>
      <vt:lpstr>Fizik Muayene</vt:lpstr>
      <vt:lpstr>Biyokimya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Sonuç;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Devamlı yorgun hissediyorum ve halsizim…</dc:title>
  <dc:creator>ZEHRA ASLAN</dc:creator>
  <cp:lastModifiedBy>ZEHRA ASLAN</cp:lastModifiedBy>
  <cp:revision>18</cp:revision>
  <dcterms:created xsi:type="dcterms:W3CDTF">2015-03-16T19:36:26Z</dcterms:created>
  <dcterms:modified xsi:type="dcterms:W3CDTF">2015-03-31T08:47:20Z</dcterms:modified>
</cp:coreProperties>
</file>