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65" r:id="rId2"/>
    <p:sldId id="274" r:id="rId3"/>
    <p:sldId id="376" r:id="rId4"/>
    <p:sldId id="257" r:id="rId5"/>
    <p:sldId id="258" r:id="rId6"/>
    <p:sldId id="259" r:id="rId7"/>
    <p:sldId id="327" r:id="rId8"/>
    <p:sldId id="260" r:id="rId9"/>
    <p:sldId id="261" r:id="rId10"/>
    <p:sldId id="262" r:id="rId11"/>
    <p:sldId id="293" r:id="rId12"/>
    <p:sldId id="263" r:id="rId13"/>
    <p:sldId id="276" r:id="rId14"/>
    <p:sldId id="266" r:id="rId15"/>
    <p:sldId id="264" r:id="rId16"/>
    <p:sldId id="277" r:id="rId17"/>
    <p:sldId id="364" r:id="rId18"/>
    <p:sldId id="294" r:id="rId19"/>
    <p:sldId id="279" r:id="rId20"/>
    <p:sldId id="278" r:id="rId21"/>
    <p:sldId id="285" r:id="rId22"/>
    <p:sldId id="295" r:id="rId23"/>
    <p:sldId id="286" r:id="rId24"/>
    <p:sldId id="297" r:id="rId25"/>
    <p:sldId id="296" r:id="rId26"/>
    <p:sldId id="368" r:id="rId27"/>
    <p:sldId id="289" r:id="rId28"/>
    <p:sldId id="290" r:id="rId29"/>
    <p:sldId id="291" r:id="rId30"/>
    <p:sldId id="292" r:id="rId31"/>
    <p:sldId id="281" r:id="rId32"/>
    <p:sldId id="282" r:id="rId33"/>
    <p:sldId id="283" r:id="rId34"/>
    <p:sldId id="366" r:id="rId35"/>
    <p:sldId id="299" r:id="rId36"/>
    <p:sldId id="284" r:id="rId37"/>
    <p:sldId id="300" r:id="rId38"/>
    <p:sldId id="301" r:id="rId39"/>
    <p:sldId id="304" r:id="rId40"/>
    <p:sldId id="305" r:id="rId41"/>
    <p:sldId id="306" r:id="rId42"/>
    <p:sldId id="367" r:id="rId43"/>
    <p:sldId id="307" r:id="rId44"/>
    <p:sldId id="369" r:id="rId45"/>
    <p:sldId id="370" r:id="rId46"/>
    <p:sldId id="371" r:id="rId47"/>
    <p:sldId id="269" r:id="rId48"/>
    <p:sldId id="270" r:id="rId49"/>
    <p:sldId id="271" r:id="rId50"/>
    <p:sldId id="329" r:id="rId51"/>
    <p:sldId id="272" r:id="rId52"/>
    <p:sldId id="309" r:id="rId53"/>
    <p:sldId id="372" r:id="rId54"/>
    <p:sldId id="373" r:id="rId55"/>
    <p:sldId id="311" r:id="rId56"/>
    <p:sldId id="330" r:id="rId57"/>
    <p:sldId id="314" r:id="rId58"/>
    <p:sldId id="315" r:id="rId59"/>
    <p:sldId id="316" r:id="rId60"/>
    <p:sldId id="317" r:id="rId61"/>
    <p:sldId id="374" r:id="rId62"/>
    <p:sldId id="333" r:id="rId63"/>
    <p:sldId id="321" r:id="rId64"/>
    <p:sldId id="334" r:id="rId65"/>
    <p:sldId id="322" r:id="rId66"/>
    <p:sldId id="323" r:id="rId67"/>
    <p:sldId id="32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75" r:id="rId76"/>
    <p:sldId id="344" r:id="rId77"/>
    <p:sldId id="345" r:id="rId78"/>
    <p:sldId id="346" r:id="rId79"/>
    <p:sldId id="347" r:id="rId80"/>
    <p:sldId id="348" r:id="rId81"/>
    <p:sldId id="349" r:id="rId82"/>
    <p:sldId id="361" r:id="rId83"/>
    <p:sldId id="350" r:id="rId84"/>
    <p:sldId id="351" r:id="rId85"/>
    <p:sldId id="362" r:id="rId86"/>
    <p:sldId id="352" r:id="rId87"/>
    <p:sldId id="354" r:id="rId88"/>
    <p:sldId id="355" r:id="rId89"/>
    <p:sldId id="356" r:id="rId90"/>
    <p:sldId id="357" r:id="rId91"/>
    <p:sldId id="358" r:id="rId92"/>
    <p:sldId id="353" r:id="rId93"/>
    <p:sldId id="363" r:id="rId94"/>
    <p:sldId id="359" r:id="rId95"/>
    <p:sldId id="273" r:id="rId96"/>
    <p:sldId id="360" r:id="rId9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9189" autoAdjust="0"/>
  </p:normalViewPr>
  <p:slideViewPr>
    <p:cSldViewPr snapToGrid="0">
      <p:cViewPr varScale="1">
        <p:scale>
          <a:sx n="78" d="100"/>
          <a:sy n="78" d="100"/>
        </p:scale>
        <p:origin x="8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2D480-8D2F-4D05-8941-B2136F74601A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27A10-B1D9-4D32-941E-A95B28B61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087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ptodate.com/contents/treatment-of-rocky-mountain-spotted-fever/abstract/19,20" TargetMode="External"/><Relationship Id="rId3" Type="http://schemas.openxmlformats.org/officeDocument/2006/relationships/hyperlink" Target="https://www.uptodate.com/contents/chloramphenicol-drug-information?search=Rocky+Mountain+Spotted+fever&amp;topicRef=7912&amp;source=see_link" TargetMode="External"/><Relationship Id="rId7" Type="http://schemas.openxmlformats.org/officeDocument/2006/relationships/hyperlink" Target="https://www.uptodate.com/contents/doxycycline-drug-information?search=Rocky+Mountain+Spotted+fever&amp;topicRef=7912&amp;source=see_link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uptodate.com/contents/treatment-of-rocky-mountain-spotted-fever/abstract/18" TargetMode="External"/><Relationship Id="rId5" Type="http://schemas.openxmlformats.org/officeDocument/2006/relationships/hyperlink" Target="https://www.uptodate.com/contents/treatment-of-rocky-mountain-spotted-fever/abstract/17" TargetMode="External"/><Relationship Id="rId4" Type="http://schemas.openxmlformats.org/officeDocument/2006/relationships/hyperlink" Target="https://www.uptodate.com/contents/treatment-of-rocky-mountain-spotted-fever/abstract/13" TargetMode="External"/><Relationship Id="rId9" Type="http://schemas.openxmlformats.org/officeDocument/2006/relationships/hyperlink" Target="https://www.uptodate.com/contents/treatment-of-rocky-mountain-spotted-fever/abstract/1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err="1" smtClean="0"/>
              <a:t>Kserostomi</a:t>
            </a:r>
            <a:r>
              <a:rPr lang="tr-TR" dirty="0" smtClean="0"/>
              <a:t>: ağız kuruluğu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52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8728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915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Kloramfenikol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geleneksel olarak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RMSF'li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çoğu gebe kadın için tercih edilen tedavi olmuştur. 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Tetrasiklinler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annede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hepatotoksisite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riski ve [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13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] ve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kemik ve dişler üzerinde olumsuz etkiler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örn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İkinci ve üçüncü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trimesterde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utero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maruziyetinde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kalıcı renk değişikliği [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17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]) nedeniyle gebelikte genellikle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kontrendikedir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geçici büyüme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inhibisyonu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olan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uzun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tübüler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kemikler [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18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]). Bununla birlikte, bu olaylar </a:t>
            </a:r>
            <a:r>
              <a:rPr lang="tr-TR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doksisiklin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ile son derece nadirdir ve daha sonraki kanıtlar, hem gebelikte hem de çocuklarda eski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tetrasiklinlerle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karşılaştırıldığında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doksisiklin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göreceli güvenliğini desteklemektedir [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19,20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 Örnek olarak, sistematik bir derlemede, çocuklarda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doksisiklin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kullanımı ile gebelik veya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teratojenik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etkiler arasında korelasyon yoktu [ </a:t>
            </a:r>
            <a:r>
              <a:rPr lang="tr-T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19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]. Bu nedenle,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doksisiklin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etkinliği ve diğer iyi alternatiflerin eksikliği göz önüne alındığında, faydalar genellikle risklerden ağır basar.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974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1-Kene ısırığını takiben 7-14 gün içinde hastaların % 60-80 inde </a:t>
            </a:r>
            <a:r>
              <a:rPr lang="tr-TR" dirty="0" err="1" smtClean="0"/>
              <a:t>Eritema</a:t>
            </a:r>
            <a:r>
              <a:rPr lang="tr-TR" dirty="0" smtClean="0"/>
              <a:t> </a:t>
            </a:r>
            <a:r>
              <a:rPr lang="tr-TR" dirty="0" err="1" smtClean="0"/>
              <a:t>Cronicum</a:t>
            </a:r>
            <a:r>
              <a:rPr lang="tr-TR" dirty="0" smtClean="0"/>
              <a:t> </a:t>
            </a:r>
            <a:r>
              <a:rPr lang="tr-TR" dirty="0" err="1" smtClean="0"/>
              <a:t>Migrans</a:t>
            </a:r>
            <a:r>
              <a:rPr lang="tr-TR" dirty="0" smtClean="0"/>
              <a:t> adı verilen kırmızı, yavaşça genişleyen boğa gözü şeklinde döküntü</a:t>
            </a:r>
          </a:p>
          <a:p>
            <a:r>
              <a:rPr lang="tr-TR" dirty="0" smtClean="0"/>
              <a:t>Çapı 16 cm olan lezyonun çapı bazı vakalarda 70cm’ye kadar ulaşabilir.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6479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1-Artrit genelde geç ortaya çıkar ama bu evrede de görülebilir.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6745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dirty="0" smtClean="0"/>
              <a:t>ELISA </a:t>
            </a:r>
            <a:r>
              <a:rPr lang="tr-TR" sz="1200" dirty="0" smtClean="0"/>
              <a:t>testi % 89 </a:t>
            </a:r>
            <a:r>
              <a:rPr lang="tr-TR" sz="1200" dirty="0" err="1" smtClean="0"/>
              <a:t>sensitif</a:t>
            </a:r>
            <a:r>
              <a:rPr lang="tr-TR" sz="1200" dirty="0" smtClean="0"/>
              <a:t>, % 72 spesifik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200" dirty="0" smtClean="0"/>
              <a:t>Pozitif test sonuçları Western </a:t>
            </a:r>
            <a:r>
              <a:rPr lang="tr-TR" sz="1200" dirty="0" err="1" smtClean="0"/>
              <a:t>Blot</a:t>
            </a:r>
            <a:r>
              <a:rPr lang="tr-TR" sz="1200" dirty="0" smtClean="0"/>
              <a:t> ile desteklenmeli</a:t>
            </a:r>
          </a:p>
          <a:p>
            <a:endParaRPr lang="tr-TR" sz="12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197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27A10-B1D9-4D32-941E-A95B28B61FC2}" type="slidenum">
              <a:rPr lang="tr-TR" smtClean="0"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456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601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592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762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19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314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7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276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79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732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586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C877-12A1-44E8-A116-1762A663712E}" type="datetimeFigureOut">
              <a:rPr lang="tr-TR" smtClean="0"/>
              <a:t>21.07.2020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9E05-4942-4FF6-B9AA-4C5DBB7F8E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249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sgm.saglik.gov.tr/depo/birimler/zoonotik-vektorel-hastaliklar-db/zoonotik-hastaliklar/1-KKKA/2-Formlar/Kene_Tutunmasi_ile_Gelen_Kisilere_Yaklasim_Algoritmasi_guncel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hsgm.saglik.gov.tr/depo/birimler/zoonotik-vektorel-hastaliklar-db/zoonotik-hastaliklar/1-KKKA/2-Formlar/KKKA_Vaka_Yonetim_Algoritmasi_guncel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treatment-of-rocky-mountain-spotted-fever?search=Rocky%20Mountain%20Spotted%20fever&amp;source=search_result&amp;selectedTitle=2~63&amp;usage_type=default&amp;display_rank=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treatment-of-rocky-mountain-spotted-fever?search=Rocky%20Mountain%20Spotted%20fever&amp;source=search_result&amp;selectedTitle=2~63&amp;usage_type=default&amp;display_rank=2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dc.gov/lyme/treatment/index.html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uptodate.com/contents/human-ehrlichiosis-and-anaplasmosis?search=Ehrlichiosis&amp;source=search_result&amp;selectedTitle=1~51&amp;usage_type=default&amp;display_rank=1#H227339490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ticks/tickbornediseases/babesiosis.htm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hsgm.saglik.gov.tr/tr/zoonotikvektorel-tularemi/istatistik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hsgm.saglik.gov.tr/tr/zoonotikvektorel-tularemi/istatistik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sbu.saglik.gov.tr/Ekutuphane/kitaplar/Tularemi%20Saha%20Rehberi.pdf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rimean-congo-hemorrhagic-fever?search=crime-congo%20hemorrahige%20fever&amp;source=search_result&amp;selectedTitle=1~150&amp;usage_type=default&amp;display_rank=1" TargetMode="External"/><Relationship Id="rId2" Type="http://schemas.openxmlformats.org/officeDocument/2006/relationships/hyperlink" Target="https://hsgm.saglik.gov.tr/tr/zoonotikvektorel-anasayf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bu.saglik.gov.tr/Ekutuphane/kitaplar/Tularemi%20Saha%20Rehberi.pdf" TargetMode="External"/><Relationship Id="rId5" Type="http://schemas.openxmlformats.org/officeDocument/2006/relationships/hyperlink" Target="http://www.cdc.gov/ticks/" TargetMode="External"/><Relationship Id="rId4" Type="http://schemas.openxmlformats.org/officeDocument/2006/relationships/hyperlink" Target="https://www.uptodate.com/contents/society-guideline-links-tick-borne-infections-lyme-disease-ehrlichiosis-anaplasmosis-babesiosis-and-rocky-mountain-spotted-fever?search=tick%20borne&amp;source=search_result&amp;selectedTitle=2~122&amp;usage_type=default&amp;display_rank=2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70555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/>
              <a:t>KENE KAYNAKLI </a:t>
            </a:r>
            <a:r>
              <a:rPr lang="tr-TR" sz="6000" b="1" dirty="0" smtClean="0"/>
              <a:t>HASTALIKLAR</a:t>
            </a:r>
            <a:endParaRPr lang="tr-TR" sz="6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4003039"/>
            <a:ext cx="10515600" cy="2173923"/>
          </a:xfrm>
        </p:spPr>
        <p:txBody>
          <a:bodyPr>
            <a:normAutofit lnSpcReduction="10000"/>
          </a:bodyPr>
          <a:lstStyle/>
          <a:p>
            <a:endParaRPr lang="tr-TR" dirty="0" smtClean="0"/>
          </a:p>
          <a:p>
            <a:pPr marL="0" indent="0" algn="ctr">
              <a:buNone/>
            </a:pPr>
            <a:endParaRPr lang="tr-TR" sz="2400" dirty="0" smtClean="0"/>
          </a:p>
          <a:p>
            <a:pPr marL="0" indent="0" algn="ctr">
              <a:buNone/>
            </a:pPr>
            <a:r>
              <a:rPr lang="tr-TR" sz="2400" dirty="0" smtClean="0"/>
              <a:t>Arş</a:t>
            </a:r>
            <a:r>
              <a:rPr lang="tr-TR" sz="2400" dirty="0"/>
              <a:t>. Gör. Dr. Kevser PALA</a:t>
            </a:r>
          </a:p>
          <a:p>
            <a:pPr marL="0" indent="0" algn="ctr">
              <a:buNone/>
            </a:pPr>
            <a:r>
              <a:rPr lang="tr-TR" sz="2400" dirty="0"/>
              <a:t>KTÜ Tıp Fakültesi Aile Hekimliği AD</a:t>
            </a:r>
          </a:p>
          <a:p>
            <a:pPr marL="0" indent="0" algn="ctr">
              <a:buNone/>
            </a:pPr>
            <a:r>
              <a:rPr lang="tr-TR" sz="2400" dirty="0"/>
              <a:t>21.07.2020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98" y="2657780"/>
            <a:ext cx="484064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4000" b="1" dirty="0" smtClean="0"/>
              <a:t>Virüsün </a:t>
            </a:r>
            <a:r>
              <a:rPr lang="tr-TR" sz="4000" b="1" dirty="0"/>
              <a:t>tarihçesi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1944-45    Kırım </a:t>
            </a:r>
            <a:r>
              <a:rPr lang="tr-TR" dirty="0"/>
              <a:t>- </a:t>
            </a:r>
            <a:r>
              <a:rPr lang="tr-TR" b="1" dirty="0"/>
              <a:t>Kırım Kanamalı Ateşi</a:t>
            </a:r>
          </a:p>
          <a:p>
            <a:r>
              <a:rPr lang="tr-TR" dirty="0" smtClean="0"/>
              <a:t>1956          Kongo </a:t>
            </a:r>
            <a:r>
              <a:rPr lang="tr-TR" dirty="0"/>
              <a:t>- </a:t>
            </a:r>
            <a:r>
              <a:rPr lang="tr-TR" b="1" dirty="0"/>
              <a:t>Kongo Hastalığı</a:t>
            </a:r>
          </a:p>
          <a:p>
            <a:r>
              <a:rPr lang="tr-TR" dirty="0" smtClean="0"/>
              <a:t>1968          İki </a:t>
            </a:r>
            <a:r>
              <a:rPr lang="tr-TR" dirty="0"/>
              <a:t>etken biyolojik olarak </a:t>
            </a:r>
            <a:r>
              <a:rPr lang="tr-TR" b="1" dirty="0"/>
              <a:t>aynı etken</a:t>
            </a:r>
          </a:p>
          <a:p>
            <a:r>
              <a:rPr lang="tr-TR" dirty="0" smtClean="0"/>
              <a:t>1979          İki </a:t>
            </a:r>
            <a:r>
              <a:rPr lang="tr-TR" dirty="0"/>
              <a:t>coğrafik </a:t>
            </a:r>
            <a:r>
              <a:rPr lang="tr-TR" dirty="0" smtClean="0"/>
              <a:t>bölgenin </a:t>
            </a:r>
            <a:r>
              <a:rPr lang="tr-TR" dirty="0"/>
              <a:t>adına uygun olarak</a:t>
            </a:r>
          </a:p>
          <a:p>
            <a:pPr marL="0" indent="0" algn="ctr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b="1" dirty="0" smtClean="0">
                <a:solidFill>
                  <a:srgbClr val="FF0000"/>
                </a:solidFill>
              </a:rPr>
              <a:t>Kırım-Kongo </a:t>
            </a:r>
            <a:r>
              <a:rPr lang="tr-TR" b="1" dirty="0">
                <a:solidFill>
                  <a:srgbClr val="FF0000"/>
                </a:solidFill>
              </a:rPr>
              <a:t>Kanamalı Ateş </a:t>
            </a:r>
            <a:r>
              <a:rPr lang="tr-TR" b="1" dirty="0" smtClean="0">
                <a:solidFill>
                  <a:srgbClr val="FF0000"/>
                </a:solidFill>
              </a:rPr>
              <a:t>Virüs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İlk kez </a:t>
            </a:r>
            <a:r>
              <a:rPr lang="tr-TR" sz="2400" dirty="0" smtClean="0"/>
              <a:t>2002’de Tokat yöresinde </a:t>
            </a:r>
            <a:r>
              <a:rPr lang="tr-TR" sz="2400" dirty="0"/>
              <a:t>saptanan </a:t>
            </a:r>
            <a:r>
              <a:rPr lang="tr-TR" sz="2400" dirty="0" smtClean="0"/>
              <a:t>hastalık sonrasında </a:t>
            </a:r>
            <a:r>
              <a:rPr lang="tr-TR" sz="2400" dirty="0"/>
              <a:t>Yozgat, Sivas, Gümüşhane, Amasya ve Çorum’da </a:t>
            </a:r>
            <a:r>
              <a:rPr lang="tr-TR" sz="2400" dirty="0" smtClean="0"/>
              <a:t>yayılmış</a:t>
            </a:r>
            <a:r>
              <a:rPr lang="tr-TR" sz="2400" dirty="0"/>
              <a:t>. </a:t>
            </a:r>
          </a:p>
          <a:p>
            <a:endParaRPr lang="tr-TR" sz="2400" dirty="0" smtClean="0"/>
          </a:p>
          <a:p>
            <a:r>
              <a:rPr lang="tr-TR" sz="2400" dirty="0" smtClean="0"/>
              <a:t>Ağırlıklı </a:t>
            </a:r>
            <a:r>
              <a:rPr lang="tr-TR" sz="2400" dirty="0"/>
              <a:t>olarak İç </a:t>
            </a:r>
            <a:r>
              <a:rPr lang="tr-TR" sz="2400" dirty="0" smtClean="0"/>
              <a:t>Anadolu </a:t>
            </a:r>
            <a:r>
              <a:rPr lang="tr-TR" sz="2400" dirty="0"/>
              <a:t>Bölgesinin kuzeyi, Karadeniz Bölgesinin güneyi ve Doğu Anadolu Bölgesinin kuzeyinde görülmektedir.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42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66305"/>
          </a:xfrm>
        </p:spPr>
      </p:pic>
    </p:spTree>
    <p:extLst>
      <p:ext uri="{BB962C8B-B14F-4D97-AF65-F5344CB8AC3E}">
        <p14:creationId xmlns:p14="http://schemas.microsoft.com/office/powerpoint/2010/main" val="3449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 smtClean="0"/>
              <a:t>Yıllık </a:t>
            </a:r>
            <a:r>
              <a:rPr lang="tr-TR" sz="3600" dirty="0"/>
              <a:t>olgu sayısı ülkemizde;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9" y="2118995"/>
            <a:ext cx="4666932" cy="3684588"/>
          </a:xfrm>
        </p:spPr>
        <p:txBody>
          <a:bodyPr>
            <a:normAutofit/>
          </a:bodyPr>
          <a:lstStyle/>
          <a:p>
            <a:r>
              <a:rPr lang="tr-TR" dirty="0"/>
              <a:t>E</a:t>
            </a:r>
            <a:r>
              <a:rPr lang="tr-TR" dirty="0" smtClean="0"/>
              <a:t>n </a:t>
            </a:r>
            <a:r>
              <a:rPr lang="tr-TR" dirty="0"/>
              <a:t>fazla 2008-2009 yıllarında </a:t>
            </a:r>
            <a:r>
              <a:rPr lang="tr-TR" dirty="0" smtClean="0"/>
              <a:t>izlenmiş</a:t>
            </a:r>
          </a:p>
          <a:p>
            <a:r>
              <a:rPr lang="tr-TR" dirty="0" smtClean="0"/>
              <a:t>2002 </a:t>
            </a:r>
            <a:r>
              <a:rPr lang="tr-TR" dirty="0"/>
              <a:t>yılında dikkatleri </a:t>
            </a:r>
            <a:r>
              <a:rPr lang="tr-TR" dirty="0" smtClean="0"/>
              <a:t>çekmiş</a:t>
            </a:r>
          </a:p>
          <a:p>
            <a:r>
              <a:rPr lang="tr-TR" dirty="0" smtClean="0"/>
              <a:t>2003 </a:t>
            </a:r>
            <a:r>
              <a:rPr lang="tr-TR" dirty="0"/>
              <a:t>yılında </a:t>
            </a:r>
            <a:r>
              <a:rPr lang="tr-TR" dirty="0" smtClean="0"/>
              <a:t>kanıtlanmış </a:t>
            </a:r>
          </a:p>
          <a:p>
            <a:endParaRPr lang="tr-TR" sz="2400" dirty="0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75400" y="2118995"/>
            <a:ext cx="5183188" cy="3684588"/>
          </a:xfrm>
        </p:spPr>
        <p:txBody>
          <a:bodyPr/>
          <a:lstStyle/>
          <a:p>
            <a:r>
              <a:rPr lang="tr-TR" dirty="0"/>
              <a:t>2002-2018 arasında;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11.041 olgu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528 ölüm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Vaka-ölüm oranı %4,78</a:t>
            </a:r>
          </a:p>
        </p:txBody>
      </p:sp>
    </p:spTree>
    <p:extLst>
      <p:ext uri="{BB962C8B-B14F-4D97-AF65-F5344CB8AC3E}">
        <p14:creationId xmlns:p14="http://schemas.microsoft.com/office/powerpoint/2010/main" val="4235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352314" cy="5966006"/>
          </a:xfrm>
        </p:spPr>
      </p:pic>
    </p:spTree>
    <p:extLst>
      <p:ext uri="{BB962C8B-B14F-4D97-AF65-F5344CB8AC3E}">
        <p14:creationId xmlns:p14="http://schemas.microsoft.com/office/powerpoint/2010/main" val="36237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601" cy="5811838"/>
          </a:xfrm>
        </p:spPr>
      </p:pic>
    </p:spTree>
    <p:extLst>
      <p:ext uri="{BB962C8B-B14F-4D97-AF65-F5344CB8AC3E}">
        <p14:creationId xmlns:p14="http://schemas.microsoft.com/office/powerpoint/2010/main" val="19608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i="1" dirty="0" err="1" smtClean="0"/>
              <a:t>Bunyaviridae</a:t>
            </a:r>
            <a:r>
              <a:rPr lang="tr-TR" i="1" dirty="0" smtClean="0"/>
              <a:t> </a:t>
            </a:r>
            <a:r>
              <a:rPr lang="tr-TR" dirty="0" smtClean="0"/>
              <a:t>ailesinden </a:t>
            </a:r>
            <a:r>
              <a:rPr lang="tr-TR" b="1" i="1" dirty="0" err="1" smtClean="0"/>
              <a:t>Nairovirus</a:t>
            </a:r>
            <a:r>
              <a:rPr lang="tr-TR" i="1" dirty="0" smtClean="0"/>
              <a:t> </a:t>
            </a:r>
            <a:r>
              <a:rPr lang="tr-TR" dirty="0" smtClean="0"/>
              <a:t>grubuna </a:t>
            </a:r>
            <a:r>
              <a:rPr lang="tr-TR" dirty="0"/>
              <a:t>dahil olan bir virüsün neden olduğu bir </a:t>
            </a:r>
            <a:r>
              <a:rPr lang="tr-TR" dirty="0" err="1" smtClean="0"/>
              <a:t>zoonozdur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smtClean="0"/>
              <a:t>Zarflı</a:t>
            </a:r>
            <a:r>
              <a:rPr lang="tr-TR" dirty="0"/>
              <a:t>, </a:t>
            </a:r>
            <a:r>
              <a:rPr lang="tr-TR" dirty="0" smtClean="0"/>
              <a:t>negatif </a:t>
            </a:r>
            <a:r>
              <a:rPr lang="tr-TR" dirty="0" err="1" smtClean="0"/>
              <a:t>polariteli</a:t>
            </a:r>
            <a:r>
              <a:rPr lang="tr-TR" dirty="0" smtClean="0"/>
              <a:t> </a:t>
            </a:r>
            <a:r>
              <a:rPr lang="tr-TR" dirty="0"/>
              <a:t>ve üç </a:t>
            </a:r>
            <a:r>
              <a:rPr lang="tr-TR" dirty="0" err="1"/>
              <a:t>segmentten</a:t>
            </a:r>
            <a:r>
              <a:rPr lang="tr-TR" dirty="0"/>
              <a:t> oluşan tek </a:t>
            </a:r>
            <a:r>
              <a:rPr lang="tr-TR" dirty="0" err="1" smtClean="0"/>
              <a:t>iplikçikli</a:t>
            </a:r>
            <a:r>
              <a:rPr lang="tr-TR" dirty="0"/>
              <a:t> </a:t>
            </a:r>
            <a:r>
              <a:rPr lang="tr-TR" dirty="0" smtClean="0"/>
              <a:t>bir </a:t>
            </a:r>
            <a:r>
              <a:rPr lang="tr-TR" dirty="0"/>
              <a:t>RNA virüsüdür</a:t>
            </a:r>
            <a:r>
              <a:rPr lang="tr-TR" dirty="0" smtClean="0"/>
              <a:t>.</a:t>
            </a:r>
          </a:p>
          <a:p>
            <a:endParaRPr lang="tr-TR" sz="2400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60" y="3619817"/>
            <a:ext cx="4551680" cy="26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Virüsün vektörleri </a:t>
            </a:r>
            <a:r>
              <a:rPr lang="tr-TR" sz="2400" b="1" i="1" dirty="0" err="1"/>
              <a:t>Hyalomma</a:t>
            </a:r>
            <a:r>
              <a:rPr lang="tr-TR" sz="2400" i="1" dirty="0"/>
              <a:t> </a:t>
            </a:r>
            <a:r>
              <a:rPr lang="tr-TR" sz="2400" dirty="0"/>
              <a:t>cinsine ait kenelerdir. </a:t>
            </a:r>
          </a:p>
          <a:p>
            <a:endParaRPr lang="tr-TR" sz="2400" dirty="0" smtClean="0"/>
          </a:p>
          <a:p>
            <a:r>
              <a:rPr lang="tr-TR" sz="2400" dirty="0" smtClean="0"/>
              <a:t>Konakları </a:t>
            </a:r>
            <a:r>
              <a:rPr lang="tr-TR" sz="2400" dirty="0"/>
              <a:t>arasında sığır, koyun, keçi, kemirgenler, tavşan ve kuşlar yer almaktadır. </a:t>
            </a:r>
          </a:p>
          <a:p>
            <a:endParaRPr lang="tr-TR" sz="2400" dirty="0" smtClean="0"/>
          </a:p>
          <a:p>
            <a:r>
              <a:rPr lang="tr-TR" sz="2400" dirty="0" smtClean="0"/>
              <a:t>KKKA </a:t>
            </a:r>
            <a:r>
              <a:rPr lang="tr-TR" sz="2400" dirty="0"/>
              <a:t>bu kenelerin görüldüğü Doğu Avrupa, Afrika, Orta Doğu ve Orta Asya ülkelerinde yaygındır.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80" y="4376462"/>
            <a:ext cx="3232995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 smtClean="0"/>
              <a:t>Patogenez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Virüs vücutta </a:t>
            </a:r>
            <a:r>
              <a:rPr lang="tr-TR" sz="2400" dirty="0"/>
              <a:t>RES başta olmak </a:t>
            </a:r>
            <a:r>
              <a:rPr lang="tr-TR" sz="2400" dirty="0" smtClean="0"/>
              <a:t>üzere </a:t>
            </a:r>
            <a:r>
              <a:rPr lang="tr-TR" sz="2400" dirty="0"/>
              <a:t>hedef doku </a:t>
            </a:r>
            <a:r>
              <a:rPr lang="tr-TR" sz="2400" dirty="0" smtClean="0"/>
              <a:t>ve hücrelere </a:t>
            </a:r>
            <a:r>
              <a:rPr lang="tr-TR" sz="2400" dirty="0"/>
              <a:t>tutunur, ç</a:t>
            </a:r>
            <a:r>
              <a:rPr lang="tr-TR" sz="2400" dirty="0" smtClean="0"/>
              <a:t>oğalır </a:t>
            </a:r>
            <a:r>
              <a:rPr lang="tr-TR" sz="2400" dirty="0"/>
              <a:t>ve hasar yapmaya başlar</a:t>
            </a:r>
          </a:p>
          <a:p>
            <a:r>
              <a:rPr lang="nb-NO" sz="2400" dirty="0" smtClean="0"/>
              <a:t>Karaciğer </a:t>
            </a:r>
            <a:r>
              <a:rPr lang="nb-NO" sz="2400" dirty="0"/>
              <a:t>en </a:t>
            </a:r>
            <a:r>
              <a:rPr lang="tr-TR" sz="2400" dirty="0" smtClean="0"/>
              <a:t>ç</a:t>
            </a:r>
            <a:r>
              <a:rPr lang="nb-NO" sz="2400" dirty="0" smtClean="0"/>
              <a:t>ok </a:t>
            </a:r>
            <a:r>
              <a:rPr lang="nb-NO" sz="2400" dirty="0"/>
              <a:t>etkilenen organdır</a:t>
            </a:r>
          </a:p>
          <a:p>
            <a:endParaRPr lang="tr-TR" sz="2400" dirty="0" smtClean="0"/>
          </a:p>
          <a:p>
            <a:r>
              <a:rPr lang="tr-TR" sz="2400" dirty="0" smtClean="0"/>
              <a:t>Temel </a:t>
            </a:r>
            <a:r>
              <a:rPr lang="tr-TR" sz="2400" dirty="0"/>
              <a:t>patolojik </a:t>
            </a:r>
            <a:r>
              <a:rPr lang="tr-TR" sz="2400" dirty="0" smtClean="0"/>
              <a:t>bozukluklar; virüsün </a:t>
            </a:r>
            <a:r>
              <a:rPr lang="tr-TR" sz="2400" dirty="0"/>
              <a:t>etkisi ile </a:t>
            </a:r>
            <a:r>
              <a:rPr lang="tr-TR" sz="2400" dirty="0" smtClean="0"/>
              <a:t>uyarılan </a:t>
            </a:r>
            <a:r>
              <a:rPr lang="tr-TR" sz="2400" dirty="0" err="1" smtClean="0"/>
              <a:t>antiviral</a:t>
            </a:r>
            <a:r>
              <a:rPr lang="tr-TR" sz="2400" dirty="0" smtClean="0"/>
              <a:t> </a:t>
            </a:r>
            <a:r>
              <a:rPr lang="tr-TR" sz="2400" dirty="0" err="1" smtClean="0"/>
              <a:t>immün</a:t>
            </a:r>
            <a:r>
              <a:rPr lang="tr-TR" sz="2400" dirty="0" smtClean="0"/>
              <a:t> </a:t>
            </a:r>
            <a:r>
              <a:rPr lang="tr-TR" sz="2400" dirty="0"/>
              <a:t>cevabın doku ve organlarda </a:t>
            </a:r>
            <a:r>
              <a:rPr lang="tr-TR" sz="2400" dirty="0" smtClean="0"/>
              <a:t>meydana getirdiği </a:t>
            </a:r>
            <a:r>
              <a:rPr lang="tr-TR" sz="2400" dirty="0"/>
              <a:t>hasara </a:t>
            </a:r>
            <a:r>
              <a:rPr lang="tr-TR" sz="2400" dirty="0" smtClean="0"/>
              <a:t>bağlıdır.</a:t>
            </a:r>
            <a:endParaRPr lang="tr-TR" sz="2400" dirty="0"/>
          </a:p>
          <a:p>
            <a:r>
              <a:rPr lang="tr-TR" sz="2400" b="1" dirty="0" err="1" smtClean="0"/>
              <a:t>Vasküler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endotel</a:t>
            </a:r>
            <a:r>
              <a:rPr lang="tr-TR" sz="2400" dirty="0" smtClean="0"/>
              <a:t>; virüsün </a:t>
            </a:r>
            <a:r>
              <a:rPr lang="tr-TR" sz="2400" dirty="0"/>
              <a:t>direkt ve </a:t>
            </a:r>
            <a:r>
              <a:rPr lang="tr-TR" sz="2400" dirty="0" err="1"/>
              <a:t>indirekt</a:t>
            </a:r>
            <a:r>
              <a:rPr lang="tr-TR" sz="2400" dirty="0"/>
              <a:t> </a:t>
            </a:r>
            <a:r>
              <a:rPr lang="tr-TR" sz="2400" dirty="0" smtClean="0"/>
              <a:t>hedefleri arasındadır.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0929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KKKA </a:t>
            </a:r>
            <a:r>
              <a:rPr lang="tr-TR" sz="3600" b="1" dirty="0"/>
              <a:t>İçin Risk Grupları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2098675"/>
            <a:ext cx="5032692" cy="3684588"/>
          </a:xfrm>
        </p:spPr>
        <p:txBody>
          <a:bodyPr>
            <a:normAutofit/>
          </a:bodyPr>
          <a:lstStyle/>
          <a:p>
            <a:r>
              <a:rPr lang="tr-TR" dirty="0"/>
              <a:t>Endemik </a:t>
            </a:r>
            <a:r>
              <a:rPr lang="tr-TR" dirty="0" smtClean="0"/>
              <a:t>bölgede yaşayan/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ziyaretçi </a:t>
            </a:r>
          </a:p>
          <a:p>
            <a:r>
              <a:rPr lang="tr-TR" dirty="0" smtClean="0"/>
              <a:t>Çiftçiler </a:t>
            </a:r>
          </a:p>
          <a:p>
            <a:r>
              <a:rPr lang="tr-TR" dirty="0" smtClean="0"/>
              <a:t>Hayvancılık </a:t>
            </a:r>
            <a:r>
              <a:rPr lang="tr-TR" dirty="0"/>
              <a:t>yapanlar </a:t>
            </a:r>
            <a:endParaRPr lang="tr-TR" dirty="0" smtClean="0"/>
          </a:p>
          <a:p>
            <a:r>
              <a:rPr lang="tr-TR" dirty="0" smtClean="0"/>
              <a:t>Kasaplar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04280" y="2098675"/>
            <a:ext cx="5183188" cy="3684588"/>
          </a:xfrm>
        </p:spPr>
        <p:txBody>
          <a:bodyPr/>
          <a:lstStyle/>
          <a:p>
            <a:r>
              <a:rPr lang="tr-TR" dirty="0"/>
              <a:t>Veteriner hekimler </a:t>
            </a:r>
          </a:p>
          <a:p>
            <a:r>
              <a:rPr lang="tr-TR" dirty="0"/>
              <a:t>Sağlık personeli </a:t>
            </a:r>
          </a:p>
          <a:p>
            <a:r>
              <a:rPr lang="tr-TR" dirty="0"/>
              <a:t>Laboratuvar çalışanları </a:t>
            </a:r>
          </a:p>
          <a:p>
            <a:r>
              <a:rPr lang="tr-TR" dirty="0"/>
              <a:t>Askeri personel</a:t>
            </a:r>
          </a:p>
          <a:p>
            <a:r>
              <a:rPr lang="tr-TR" dirty="0"/>
              <a:t>Kamp yapanlar</a:t>
            </a:r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8" y="4857115"/>
            <a:ext cx="2065020" cy="133413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240" y="4857115"/>
            <a:ext cx="2092801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Amaç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Kene kaynaklı hastalıklar hakkında bilgi vermek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51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smtClean="0"/>
              <a:t>KKKA bulaş yolları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/>
              <a:t>Enfekte</a:t>
            </a:r>
            <a:r>
              <a:rPr lang="tr-TR" sz="2400" dirty="0"/>
              <a:t> kene tutunması/keneyle temas (kene kırma) </a:t>
            </a:r>
            <a:endParaRPr lang="tr-TR" sz="2400" dirty="0" smtClean="0"/>
          </a:p>
          <a:p>
            <a:r>
              <a:rPr lang="tr-TR" sz="2400" dirty="0" err="1" smtClean="0"/>
              <a:t>Viremik</a:t>
            </a:r>
            <a:r>
              <a:rPr lang="tr-TR" sz="2400" dirty="0" smtClean="0"/>
              <a:t> </a:t>
            </a:r>
            <a:r>
              <a:rPr lang="tr-TR" sz="2400" dirty="0"/>
              <a:t>hayvanlar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i="1" dirty="0" smtClean="0"/>
              <a:t>Hayvana ait kan ve dokulara temas</a:t>
            </a:r>
          </a:p>
          <a:p>
            <a:r>
              <a:rPr lang="tr-TR" sz="2400" dirty="0" err="1" smtClean="0"/>
              <a:t>Enfekte</a:t>
            </a:r>
            <a:r>
              <a:rPr lang="tr-TR" sz="2400" dirty="0" smtClean="0"/>
              <a:t> hastalardan (hastanede, toplumda)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i="1" dirty="0" smtClean="0"/>
              <a:t>Direkt </a:t>
            </a:r>
            <a:r>
              <a:rPr lang="tr-TR" sz="2000" i="1" dirty="0"/>
              <a:t>temas </a:t>
            </a:r>
            <a:endParaRPr lang="tr-TR" sz="20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i="1" dirty="0" err="1" smtClean="0"/>
              <a:t>Enfekte</a:t>
            </a:r>
            <a:r>
              <a:rPr lang="tr-TR" sz="2000" i="1" dirty="0" smtClean="0"/>
              <a:t> </a:t>
            </a:r>
            <a:r>
              <a:rPr lang="tr-TR" sz="2000" i="1" dirty="0"/>
              <a:t>doku ve kan teması ile </a:t>
            </a:r>
            <a:endParaRPr lang="tr-TR" sz="2000" i="1" dirty="0" smtClean="0"/>
          </a:p>
          <a:p>
            <a:r>
              <a:rPr lang="tr-TR" sz="2400" dirty="0" smtClean="0"/>
              <a:t>Anneden </a:t>
            </a:r>
            <a:r>
              <a:rPr lang="tr-TR" sz="2400" dirty="0"/>
              <a:t>bebeğe (</a:t>
            </a:r>
            <a:r>
              <a:rPr lang="tr-TR" sz="2400" dirty="0" err="1"/>
              <a:t>vertikal</a:t>
            </a:r>
            <a:r>
              <a:rPr lang="tr-TR" sz="2400" dirty="0"/>
              <a:t> </a:t>
            </a:r>
            <a:r>
              <a:rPr lang="tr-TR" sz="2400" dirty="0" smtClean="0"/>
              <a:t>bulaş)</a:t>
            </a:r>
          </a:p>
          <a:p>
            <a:r>
              <a:rPr lang="tr-TR" sz="2400" dirty="0" smtClean="0"/>
              <a:t>Laboratuvardan </a:t>
            </a:r>
            <a:r>
              <a:rPr lang="tr-TR" sz="2400" dirty="0"/>
              <a:t>direkt temas ile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15" y="878711"/>
            <a:ext cx="2436085" cy="27280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15" y="3741738"/>
            <a:ext cx="2398016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600" dirty="0" smtClean="0"/>
              <a:t>Hastalığın </a:t>
            </a:r>
            <a:r>
              <a:rPr lang="tr-TR" sz="3600" dirty="0"/>
              <a:t>seyrinde 4 dönem vardır: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pPr marL="0" indent="0">
              <a:buNone/>
            </a:pPr>
            <a:r>
              <a:rPr lang="tr-TR" dirty="0" smtClean="0"/>
              <a:t>1. </a:t>
            </a:r>
            <a:r>
              <a:rPr lang="tr-TR" dirty="0" err="1" smtClean="0"/>
              <a:t>İnkübasyon</a:t>
            </a:r>
            <a:r>
              <a:rPr lang="tr-TR" dirty="0" smtClean="0"/>
              <a:t> dönemi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2. </a:t>
            </a:r>
            <a:r>
              <a:rPr lang="tr-TR" dirty="0" err="1"/>
              <a:t>Prehemorajik</a:t>
            </a:r>
            <a:r>
              <a:rPr lang="tr-TR" dirty="0"/>
              <a:t> </a:t>
            </a:r>
            <a:r>
              <a:rPr lang="tr-TR" dirty="0" smtClean="0"/>
              <a:t>dönem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3. </a:t>
            </a:r>
            <a:r>
              <a:rPr lang="tr-TR" dirty="0" err="1" smtClean="0"/>
              <a:t>Hemorajik</a:t>
            </a:r>
            <a:r>
              <a:rPr lang="tr-TR" dirty="0"/>
              <a:t> </a:t>
            </a:r>
            <a:r>
              <a:rPr lang="tr-TR" dirty="0" smtClean="0"/>
              <a:t>dönem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4. </a:t>
            </a:r>
            <a:r>
              <a:rPr lang="tr-TR" dirty="0" err="1" smtClean="0"/>
              <a:t>Konvalesan</a:t>
            </a:r>
            <a:r>
              <a:rPr lang="tr-TR" dirty="0"/>
              <a:t> </a:t>
            </a:r>
            <a:r>
              <a:rPr lang="tr-TR" dirty="0" smtClean="0"/>
              <a:t>dönem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400" y="1825625"/>
            <a:ext cx="2850788" cy="258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/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1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  <a:r>
              <a:rPr lang="tr-TR" sz="4000" b="1" dirty="0" err="1">
                <a:solidFill>
                  <a:srgbClr val="FF0000"/>
                </a:solidFill>
              </a:rPr>
              <a:t>İnkübasyon</a:t>
            </a:r>
            <a:r>
              <a:rPr lang="tr-TR" sz="4000" b="1" dirty="0">
                <a:solidFill>
                  <a:srgbClr val="FF0000"/>
                </a:solidFill>
              </a:rPr>
              <a:t> dönemi: 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tr-TR" dirty="0" smtClean="0"/>
          </a:p>
          <a:p>
            <a:r>
              <a:rPr lang="tr-TR" dirty="0" smtClean="0"/>
              <a:t>Kene </a:t>
            </a:r>
            <a:r>
              <a:rPr lang="tr-TR" dirty="0"/>
              <a:t>ısırığını takiben </a:t>
            </a:r>
            <a:r>
              <a:rPr lang="tr-TR" b="1" dirty="0"/>
              <a:t>3-7 gün</a:t>
            </a:r>
            <a:r>
              <a:rPr lang="tr-TR" dirty="0"/>
              <a:t>dür. </a:t>
            </a:r>
          </a:p>
          <a:p>
            <a:r>
              <a:rPr lang="tr-TR" dirty="0"/>
              <a:t>Bu dönemde </a:t>
            </a:r>
            <a:r>
              <a:rPr lang="tr-TR" dirty="0" smtClean="0"/>
              <a:t>herhangi bir  </a:t>
            </a:r>
            <a:r>
              <a:rPr lang="tr-TR" dirty="0"/>
              <a:t>bulgu vermez. </a:t>
            </a:r>
          </a:p>
          <a:p>
            <a:r>
              <a:rPr lang="tr-TR" dirty="0"/>
              <a:t>Türkiye’de 5,5 gün olan bu fazın süresi </a:t>
            </a:r>
            <a:r>
              <a:rPr lang="tr-TR" dirty="0" err="1"/>
              <a:t>viral</a:t>
            </a:r>
            <a:r>
              <a:rPr lang="tr-TR" dirty="0"/>
              <a:t> doz ve bulaşma yoluna bağlıdır.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29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/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/>
            </a:r>
            <a:br>
              <a:rPr lang="tr-TR" sz="4000" b="1" dirty="0" smtClean="0">
                <a:solidFill>
                  <a:srgbClr val="FF0000"/>
                </a:solidFill>
              </a:rPr>
            </a:br>
            <a:r>
              <a:rPr lang="es-ES" sz="4000" b="1" dirty="0" smtClean="0">
                <a:solidFill>
                  <a:srgbClr val="FF0000"/>
                </a:solidFill>
              </a:rPr>
              <a:t>2</a:t>
            </a:r>
            <a:r>
              <a:rPr lang="es-ES" sz="4000" b="1" dirty="0">
                <a:solidFill>
                  <a:srgbClr val="FF0000"/>
                </a:solidFill>
              </a:rPr>
              <a:t>. Prehemorajik</a:t>
            </a:r>
            <a:r>
              <a:rPr lang="tr-TR" sz="4000" b="1" dirty="0">
                <a:solidFill>
                  <a:srgbClr val="FF0000"/>
                </a:solidFill>
              </a:rPr>
              <a:t> dönem:</a:t>
            </a:r>
            <a:r>
              <a:rPr lang="es-ES" sz="4000" b="1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tr-TR" dirty="0" smtClean="0"/>
          </a:p>
          <a:p>
            <a:r>
              <a:rPr lang="tr-TR" dirty="0" smtClean="0"/>
              <a:t>A</a:t>
            </a:r>
            <a:r>
              <a:rPr lang="es-ES" dirty="0" smtClean="0"/>
              <a:t>ni </a:t>
            </a:r>
            <a:r>
              <a:rPr lang="es-ES" dirty="0"/>
              <a:t>yükselen </a:t>
            </a:r>
            <a:r>
              <a:rPr lang="tr-TR" dirty="0" smtClean="0"/>
              <a:t>ateş </a:t>
            </a:r>
            <a:r>
              <a:rPr lang="tr-TR" dirty="0"/>
              <a:t>(39-41 °C </a:t>
            </a:r>
            <a:r>
              <a:rPr lang="tr-TR" dirty="0" smtClean="0"/>
              <a:t>)</a:t>
            </a:r>
          </a:p>
          <a:p>
            <a:r>
              <a:rPr lang="tr-TR" dirty="0" smtClean="0"/>
              <a:t>Ateş </a:t>
            </a:r>
            <a:r>
              <a:rPr lang="tr-TR" dirty="0"/>
              <a:t>4-5 </a:t>
            </a:r>
            <a:r>
              <a:rPr lang="tr-TR" dirty="0" smtClean="0"/>
              <a:t>gün devam eder </a:t>
            </a:r>
          </a:p>
          <a:p>
            <a:r>
              <a:rPr lang="tr-TR" dirty="0" smtClean="0"/>
              <a:t>Baş ağrısı</a:t>
            </a:r>
            <a:r>
              <a:rPr lang="tr-TR" dirty="0"/>
              <a:t>, baş dönmesi, </a:t>
            </a:r>
            <a:r>
              <a:rPr lang="tr-TR" dirty="0" err="1"/>
              <a:t>miyalji</a:t>
            </a:r>
            <a:r>
              <a:rPr lang="tr-TR" dirty="0"/>
              <a:t>, burun akıntısı, </a:t>
            </a:r>
            <a:r>
              <a:rPr lang="tr-TR" dirty="0" smtClean="0"/>
              <a:t>ishal </a:t>
            </a:r>
            <a:r>
              <a:rPr lang="tr-TR" dirty="0"/>
              <a:t>ve kusma </a:t>
            </a:r>
            <a:r>
              <a:rPr lang="tr-TR" dirty="0" smtClean="0"/>
              <a:t>olabilir</a:t>
            </a:r>
          </a:p>
          <a:p>
            <a:r>
              <a:rPr lang="tr-TR" dirty="0" smtClean="0"/>
              <a:t>Yüz, </a:t>
            </a:r>
            <a:r>
              <a:rPr lang="tr-TR" dirty="0"/>
              <a:t>boyun </a:t>
            </a:r>
            <a:r>
              <a:rPr lang="tr-TR" dirty="0" smtClean="0"/>
              <a:t>ve göğüste </a:t>
            </a:r>
            <a:r>
              <a:rPr lang="tr-TR" dirty="0" err="1"/>
              <a:t>hiperemi</a:t>
            </a:r>
            <a:r>
              <a:rPr lang="tr-TR" dirty="0"/>
              <a:t>, </a:t>
            </a:r>
            <a:r>
              <a:rPr lang="tr-TR" dirty="0" err="1"/>
              <a:t>skleral</a:t>
            </a:r>
            <a:r>
              <a:rPr lang="tr-TR" dirty="0"/>
              <a:t> </a:t>
            </a:r>
            <a:r>
              <a:rPr lang="tr-TR" dirty="0" err="1"/>
              <a:t>konjesyon</a:t>
            </a:r>
            <a:r>
              <a:rPr lang="tr-TR" dirty="0"/>
              <a:t>, </a:t>
            </a:r>
            <a:r>
              <a:rPr lang="tr-TR" dirty="0" err="1" smtClean="0"/>
              <a:t>konjuktivit</a:t>
            </a:r>
            <a:r>
              <a:rPr lang="tr-TR" dirty="0"/>
              <a:t> </a:t>
            </a:r>
            <a:r>
              <a:rPr lang="tr-TR" dirty="0" smtClean="0"/>
              <a:t>görülebilir</a:t>
            </a:r>
          </a:p>
          <a:p>
            <a:r>
              <a:rPr lang="tr-TR" b="1" dirty="0"/>
              <a:t>Bu </a:t>
            </a:r>
            <a:r>
              <a:rPr lang="tr-TR" b="1" dirty="0" err="1"/>
              <a:t>period</a:t>
            </a:r>
            <a:r>
              <a:rPr lang="tr-TR" b="1" dirty="0"/>
              <a:t> ortalama 3 (1-7) gün </a:t>
            </a:r>
            <a:r>
              <a:rPr lang="tr-TR" b="1" dirty="0" smtClean="0"/>
              <a:t>sürer.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3984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sz="4000" b="1" dirty="0">
                <a:solidFill>
                  <a:srgbClr val="FF0000"/>
                </a:solidFill>
              </a:rPr>
              <a:t/>
            </a:r>
            <a:br>
              <a:rPr lang="tr-TR" sz="4000" b="1" dirty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/>
            </a:r>
            <a:br>
              <a:rPr lang="tr-TR" sz="4000" b="1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3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  <a:r>
              <a:rPr lang="tr-TR" sz="4000" b="1" dirty="0" err="1">
                <a:solidFill>
                  <a:srgbClr val="FF0000"/>
                </a:solidFill>
              </a:rPr>
              <a:t>Hemorajik</a:t>
            </a:r>
            <a:r>
              <a:rPr lang="tr-TR" sz="4000" b="1" dirty="0">
                <a:solidFill>
                  <a:srgbClr val="FF0000"/>
                </a:solidFill>
              </a:rPr>
              <a:t> dönem: </a:t>
            </a:r>
            <a:br>
              <a:rPr lang="tr-TR" sz="4000" b="1" dirty="0">
                <a:solidFill>
                  <a:srgbClr val="FF0000"/>
                </a:solidFill>
              </a:rPr>
            </a:b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Genellikle </a:t>
            </a:r>
            <a:r>
              <a:rPr lang="tr-TR" dirty="0"/>
              <a:t>hastalığın 3-5. günlerinde başlar </a:t>
            </a:r>
          </a:p>
          <a:p>
            <a:r>
              <a:rPr lang="tr-TR" dirty="0" smtClean="0"/>
              <a:t>Hızlı </a:t>
            </a:r>
            <a:r>
              <a:rPr lang="tr-TR" dirty="0"/>
              <a:t>bir seyir </a:t>
            </a:r>
            <a:r>
              <a:rPr lang="tr-TR" dirty="0" smtClean="0"/>
              <a:t>gösterir</a:t>
            </a:r>
          </a:p>
          <a:p>
            <a:r>
              <a:rPr lang="tr-TR" dirty="0"/>
              <a:t>Bu dönemin ateşle herhangi bir ilişkisi </a:t>
            </a:r>
            <a:r>
              <a:rPr lang="tr-TR" dirty="0" smtClean="0"/>
              <a:t>yoktur</a:t>
            </a:r>
          </a:p>
          <a:p>
            <a:r>
              <a:rPr lang="tr-TR" dirty="0" err="1" smtClean="0"/>
              <a:t>Hemoraji</a:t>
            </a:r>
            <a:r>
              <a:rPr lang="tr-TR" dirty="0"/>
              <a:t>;</a:t>
            </a:r>
            <a:r>
              <a:rPr lang="tr-TR" dirty="0" smtClean="0"/>
              <a:t> </a:t>
            </a:r>
            <a:r>
              <a:rPr lang="tr-TR" dirty="0" err="1"/>
              <a:t>peteşiden</a:t>
            </a:r>
            <a:r>
              <a:rPr lang="tr-TR" dirty="0"/>
              <a:t> </a:t>
            </a:r>
            <a:r>
              <a:rPr lang="tr-TR" dirty="0" err="1" smtClean="0"/>
              <a:t>hematomlara</a:t>
            </a:r>
            <a:r>
              <a:rPr lang="tr-TR" dirty="0" smtClean="0"/>
              <a:t> </a:t>
            </a:r>
            <a:r>
              <a:rPr lang="tr-TR" dirty="0"/>
              <a:t>kadar ilerleyebilir. </a:t>
            </a:r>
            <a:endParaRPr lang="tr-TR" dirty="0" smtClean="0"/>
          </a:p>
          <a:p>
            <a:r>
              <a:rPr lang="tr-TR" b="1" dirty="0"/>
              <a:t>Kısa sürer (2-3 gün</a:t>
            </a:r>
            <a:r>
              <a:rPr lang="tr-TR" b="1" dirty="0" smtClean="0"/>
              <a:t>)</a:t>
            </a:r>
          </a:p>
          <a:p>
            <a:r>
              <a:rPr lang="tr-TR" dirty="0" err="1"/>
              <a:t>Mortalite</a:t>
            </a:r>
            <a:r>
              <a:rPr lang="tr-TR" dirty="0"/>
              <a:t> yaklaşık % 30 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80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sz="4000" b="1" dirty="0" smtClean="0">
                <a:solidFill>
                  <a:srgbClr val="FF0000"/>
                </a:solidFill>
              </a:rPr>
              <a:t>3</a:t>
            </a:r>
            <a:r>
              <a:rPr lang="tr-TR" sz="4000" b="1" dirty="0">
                <a:solidFill>
                  <a:srgbClr val="FF0000"/>
                </a:solidFill>
              </a:rPr>
              <a:t>. </a:t>
            </a:r>
            <a:r>
              <a:rPr lang="tr-TR" sz="4000" b="1" dirty="0" err="1">
                <a:solidFill>
                  <a:srgbClr val="FF0000"/>
                </a:solidFill>
              </a:rPr>
              <a:t>Hemorajik</a:t>
            </a:r>
            <a:r>
              <a:rPr lang="tr-TR" sz="4000" b="1" dirty="0">
                <a:solidFill>
                  <a:srgbClr val="FF0000"/>
                </a:solidFill>
              </a:rPr>
              <a:t> dönem: 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9" y="2291715"/>
            <a:ext cx="4392612" cy="3684588"/>
          </a:xfrm>
        </p:spPr>
        <p:txBody>
          <a:bodyPr>
            <a:normAutofit/>
          </a:bodyPr>
          <a:lstStyle/>
          <a:p>
            <a:r>
              <a:rPr lang="tr-TR" dirty="0" err="1" smtClean="0"/>
              <a:t>Epistaksis</a:t>
            </a:r>
            <a:endParaRPr lang="tr-TR" dirty="0"/>
          </a:p>
          <a:p>
            <a:r>
              <a:rPr lang="tr-TR" dirty="0" err="1" smtClean="0"/>
              <a:t>Hematemez</a:t>
            </a:r>
            <a:endParaRPr lang="tr-TR" dirty="0" smtClean="0"/>
          </a:p>
          <a:p>
            <a:r>
              <a:rPr lang="tr-TR" dirty="0" err="1" smtClean="0"/>
              <a:t>Melena</a:t>
            </a:r>
            <a:endParaRPr lang="tr-TR" dirty="0"/>
          </a:p>
          <a:p>
            <a:r>
              <a:rPr lang="tr-TR" dirty="0" err="1" smtClean="0"/>
              <a:t>Menometroraji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5755640" y="2291715"/>
            <a:ext cx="5183188" cy="3684588"/>
          </a:xfrm>
        </p:spPr>
        <p:txBody>
          <a:bodyPr/>
          <a:lstStyle/>
          <a:p>
            <a:r>
              <a:rPr lang="tr-TR" dirty="0" err="1"/>
              <a:t>Hematüri</a:t>
            </a:r>
            <a:endParaRPr lang="tr-TR" dirty="0"/>
          </a:p>
          <a:p>
            <a:r>
              <a:rPr lang="tr-TR" dirty="0" err="1"/>
              <a:t>Hemoptizi</a:t>
            </a:r>
            <a:endParaRPr lang="tr-TR" dirty="0"/>
          </a:p>
          <a:p>
            <a:r>
              <a:rPr lang="tr-TR" dirty="0" err="1" smtClean="0"/>
              <a:t>Hepatomegali</a:t>
            </a:r>
            <a:endParaRPr lang="tr-TR" dirty="0" smtClean="0"/>
          </a:p>
          <a:p>
            <a:r>
              <a:rPr lang="tr-TR" dirty="0" err="1" smtClean="0"/>
              <a:t>Splenomegali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53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/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es-ES" sz="4000" b="1" dirty="0" smtClean="0">
                <a:solidFill>
                  <a:srgbClr val="FF0000"/>
                </a:solidFill>
              </a:rPr>
              <a:t>4</a:t>
            </a:r>
            <a:r>
              <a:rPr lang="es-ES" sz="4000" b="1" dirty="0">
                <a:solidFill>
                  <a:srgbClr val="FF0000"/>
                </a:solidFill>
              </a:rPr>
              <a:t>. Konvalesan </a:t>
            </a:r>
            <a:r>
              <a:rPr lang="tr-TR" sz="4000" b="1" dirty="0">
                <a:solidFill>
                  <a:srgbClr val="FF0000"/>
                </a:solidFill>
              </a:rPr>
              <a:t>dönem:</a:t>
            </a:r>
            <a:r>
              <a:rPr lang="es-ES" sz="4000" b="1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pPr marL="0" indent="0">
              <a:buNone/>
            </a:pPr>
            <a:r>
              <a:rPr lang="tr-TR" sz="2400" dirty="0" smtClean="0"/>
              <a:t>                            </a:t>
            </a:r>
            <a:endParaRPr lang="tr-TR" sz="24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838200" y="1920240"/>
            <a:ext cx="91287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H</a:t>
            </a:r>
            <a:r>
              <a:rPr lang="es-ES" sz="2800" dirty="0" smtClean="0"/>
              <a:t>astalı</a:t>
            </a:r>
            <a:r>
              <a:rPr lang="tr-TR" sz="2800" dirty="0" smtClean="0"/>
              <a:t>k başladıktan sonra </a:t>
            </a:r>
            <a:r>
              <a:rPr lang="es-ES" sz="2800" b="1" dirty="0" smtClean="0"/>
              <a:t>10-20</a:t>
            </a:r>
            <a:r>
              <a:rPr lang="tr-TR" sz="2800" b="1" dirty="0" smtClean="0"/>
              <a:t> </a:t>
            </a:r>
            <a:r>
              <a:rPr lang="tr-TR" sz="2800" b="1" dirty="0"/>
              <a:t>gün </a:t>
            </a:r>
            <a:r>
              <a:rPr lang="tr-TR" sz="2800" dirty="0"/>
              <a:t>içinde başlar.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Bu </a:t>
            </a:r>
            <a:r>
              <a:rPr lang="tr-TR" sz="2800" dirty="0" smtClean="0"/>
              <a:t>dönemde; </a:t>
            </a:r>
            <a:endParaRPr lang="tr-TR" sz="2800" dirty="0"/>
          </a:p>
          <a:p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006600" y="3245961"/>
            <a:ext cx="44297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smtClean="0"/>
              <a:t>Değişken nabız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T</a:t>
            </a:r>
            <a:r>
              <a:rPr lang="tr-TR" sz="2400" dirty="0" smtClean="0"/>
              <a:t>aşikardi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/>
              <a:t>K</a:t>
            </a:r>
            <a:r>
              <a:rPr lang="tr-TR" sz="2400" dirty="0" err="1" smtClean="0"/>
              <a:t>omplet</a:t>
            </a:r>
            <a:r>
              <a:rPr lang="tr-TR" sz="2400" dirty="0" smtClean="0"/>
              <a:t> </a:t>
            </a:r>
            <a:r>
              <a:rPr lang="tr-TR" sz="2400" dirty="0"/>
              <a:t>saç kaybı </a:t>
            </a:r>
            <a:endParaRPr lang="tr-T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 smtClean="0"/>
              <a:t>Polinörit</a:t>
            </a:r>
            <a:endParaRPr lang="tr-T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 smtClean="0"/>
              <a:t>Dispne</a:t>
            </a:r>
            <a:endParaRPr lang="tr-TR" sz="2400" dirty="0"/>
          </a:p>
          <a:p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6436360" y="3230562"/>
            <a:ext cx="32552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 smtClean="0"/>
              <a:t>Kserostomi</a:t>
            </a: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G</a:t>
            </a:r>
            <a:r>
              <a:rPr lang="tr-TR" sz="2400" dirty="0" smtClean="0"/>
              <a:t>örme </a:t>
            </a:r>
            <a:r>
              <a:rPr lang="tr-TR" sz="2400" dirty="0"/>
              <a:t>azlığı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İ</a:t>
            </a:r>
            <a:r>
              <a:rPr lang="tr-TR" sz="2400" dirty="0" smtClean="0"/>
              <a:t>şitme </a:t>
            </a:r>
            <a:r>
              <a:rPr lang="tr-TR" sz="2400" dirty="0"/>
              <a:t>kaybı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H</a:t>
            </a:r>
            <a:r>
              <a:rPr lang="tr-TR" sz="2400" dirty="0" smtClean="0"/>
              <a:t>afıza </a:t>
            </a:r>
            <a:r>
              <a:rPr lang="tr-TR" sz="2400" dirty="0"/>
              <a:t>kaybı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492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b="1" dirty="0" smtClean="0"/>
              <a:t>KKKA Belirtiler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9800" y="18764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Ateş </a:t>
            </a:r>
          </a:p>
          <a:p>
            <a:r>
              <a:rPr lang="tr-TR" dirty="0" smtClean="0"/>
              <a:t>Üşüme-titreme </a:t>
            </a:r>
          </a:p>
          <a:p>
            <a:r>
              <a:rPr lang="tr-TR" dirty="0" smtClean="0"/>
              <a:t>Baş ağrısı </a:t>
            </a:r>
          </a:p>
          <a:p>
            <a:r>
              <a:rPr lang="tr-TR" dirty="0" smtClean="0"/>
              <a:t>Kas ağrıları </a:t>
            </a:r>
          </a:p>
          <a:p>
            <a:r>
              <a:rPr lang="tr-TR" dirty="0" smtClean="0"/>
              <a:t>Halsizlik </a:t>
            </a:r>
          </a:p>
          <a:p>
            <a:r>
              <a:rPr lang="tr-TR" dirty="0" smtClean="0"/>
              <a:t>Bulantı </a:t>
            </a:r>
          </a:p>
          <a:p>
            <a:r>
              <a:rPr lang="tr-TR" dirty="0" smtClean="0"/>
              <a:t>Kusma </a:t>
            </a:r>
          </a:p>
          <a:p>
            <a:r>
              <a:rPr lang="tr-TR" dirty="0" smtClean="0"/>
              <a:t>İshal </a:t>
            </a:r>
          </a:p>
          <a:p>
            <a:r>
              <a:rPr lang="tr-TR" dirty="0" smtClean="0"/>
              <a:t>Karın </a:t>
            </a:r>
            <a:r>
              <a:rPr lang="tr-TR" dirty="0"/>
              <a:t>ağrısı </a:t>
            </a:r>
            <a:endParaRPr lang="tr-TR" dirty="0" smtClean="0"/>
          </a:p>
          <a:p>
            <a:r>
              <a:rPr lang="tr-TR" dirty="0" err="1" smtClean="0"/>
              <a:t>Fotofobi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27" y="1690688"/>
            <a:ext cx="532684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>Kliniği </a:t>
            </a:r>
            <a:r>
              <a:rPr lang="tr-TR" sz="3200" dirty="0"/>
              <a:t>ağır </a:t>
            </a:r>
            <a:r>
              <a:rPr lang="tr-TR" sz="3200" dirty="0" smtClean="0"/>
              <a:t>hastalarda;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/>
              <a:t>Birkaç </a:t>
            </a:r>
            <a:r>
              <a:rPr lang="tr-TR" b="1" dirty="0"/>
              <a:t>gün </a:t>
            </a:r>
            <a:r>
              <a:rPr lang="tr-TR" b="1" dirty="0" smtClean="0"/>
              <a:t>sonra; 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 Şuur </a:t>
            </a:r>
            <a:r>
              <a:rPr lang="tr-TR" dirty="0"/>
              <a:t>bulanıklığı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 </a:t>
            </a:r>
            <a:r>
              <a:rPr lang="tr-TR" dirty="0"/>
              <a:t>Huzursuzluk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 </a:t>
            </a:r>
            <a:r>
              <a:rPr lang="tr-TR" dirty="0"/>
              <a:t>Uyuma hali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 </a:t>
            </a:r>
            <a:r>
              <a:rPr lang="tr-TR" dirty="0"/>
              <a:t>Çöküntü hali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- Karaciğer </a:t>
            </a:r>
            <a:r>
              <a:rPr lang="tr-TR" dirty="0" err="1"/>
              <a:t>lojunda</a:t>
            </a:r>
            <a:r>
              <a:rPr lang="tr-TR" dirty="0"/>
              <a:t> ağrı</a:t>
            </a:r>
          </a:p>
        </p:txBody>
      </p:sp>
    </p:spTree>
    <p:extLst>
      <p:ext uri="{BB962C8B-B14F-4D97-AF65-F5344CB8AC3E}">
        <p14:creationId xmlns:p14="http://schemas.microsoft.com/office/powerpoint/2010/main" val="34593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600" dirty="0" smtClean="0"/>
              <a:t>Terminal dönemde;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Koma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Şok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Multiple</a:t>
            </a:r>
            <a:r>
              <a:rPr lang="tr-TR" dirty="0" smtClean="0"/>
              <a:t> </a:t>
            </a:r>
            <a:r>
              <a:rPr lang="tr-TR" dirty="0"/>
              <a:t>organ yetmezliği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Ölüm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1825625"/>
            <a:ext cx="3837571" cy="32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Sunum Planı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Giriş</a:t>
            </a:r>
          </a:p>
          <a:p>
            <a:r>
              <a:rPr lang="tr-TR" sz="2400" dirty="0" smtClean="0"/>
              <a:t>Kırım-Kongo Kanamalı Ateşi </a:t>
            </a:r>
          </a:p>
          <a:p>
            <a:r>
              <a:rPr lang="tr-TR" sz="2400" dirty="0" smtClean="0"/>
              <a:t>Kene çıkarılması </a:t>
            </a:r>
          </a:p>
          <a:p>
            <a:r>
              <a:rPr lang="tr-TR" sz="2400" dirty="0" smtClean="0"/>
              <a:t>Kenelerden korunmak için yapılması gerekenler</a:t>
            </a:r>
          </a:p>
          <a:p>
            <a:r>
              <a:rPr lang="tr-TR" sz="2400" dirty="0" smtClean="0"/>
              <a:t>Kayalık Dağlar Benekli Ateşi </a:t>
            </a:r>
          </a:p>
          <a:p>
            <a:r>
              <a:rPr lang="tr-TR" sz="2400" dirty="0" err="1" smtClean="0"/>
              <a:t>Lyme</a:t>
            </a:r>
            <a:r>
              <a:rPr lang="tr-TR" sz="2400" dirty="0" smtClean="0"/>
              <a:t> </a:t>
            </a:r>
            <a:r>
              <a:rPr lang="tr-TR" sz="2400" dirty="0"/>
              <a:t>Hastalığı </a:t>
            </a:r>
            <a:endParaRPr lang="tr-TR" sz="2400" dirty="0" smtClean="0"/>
          </a:p>
          <a:p>
            <a:r>
              <a:rPr lang="tr-TR" sz="2400" dirty="0" err="1" smtClean="0"/>
              <a:t>Erlihyoz</a:t>
            </a:r>
            <a:r>
              <a:rPr lang="tr-TR" sz="2400" dirty="0" smtClean="0"/>
              <a:t> ve </a:t>
            </a:r>
            <a:r>
              <a:rPr lang="tr-TR" sz="2400" dirty="0" err="1" smtClean="0"/>
              <a:t>Anaplazmoz</a:t>
            </a:r>
            <a:r>
              <a:rPr lang="tr-TR" sz="2400" dirty="0"/>
              <a:t> </a:t>
            </a:r>
            <a:endParaRPr lang="tr-TR" sz="2400" dirty="0" smtClean="0"/>
          </a:p>
          <a:p>
            <a:r>
              <a:rPr lang="tr-TR" sz="2400" dirty="0" err="1" smtClean="0"/>
              <a:t>Babesiyoz</a:t>
            </a:r>
            <a:r>
              <a:rPr lang="tr-TR" sz="2400" dirty="0" smtClean="0"/>
              <a:t> </a:t>
            </a:r>
          </a:p>
          <a:p>
            <a:r>
              <a:rPr lang="tr-TR" sz="2400" dirty="0" err="1" smtClean="0"/>
              <a:t>Tularemi</a:t>
            </a:r>
            <a:r>
              <a:rPr lang="tr-TR" sz="2400" dirty="0" smtClean="0"/>
              <a:t> 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7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b="1" dirty="0" smtClean="0"/>
              <a:t>İyileşme-Ölüm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İyileşme </a:t>
            </a:r>
            <a:r>
              <a:rPr lang="tr-TR" dirty="0"/>
              <a:t>9-10. günlerde başlar ve uzayabilir </a:t>
            </a:r>
            <a:r>
              <a:rPr lang="tr-TR" dirty="0" smtClean="0"/>
              <a:t>(&gt;4 hafta)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 </a:t>
            </a:r>
            <a:r>
              <a:rPr lang="tr-TR" dirty="0"/>
              <a:t>Ateş düşer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Kanama </a:t>
            </a:r>
            <a:r>
              <a:rPr lang="tr-TR" dirty="0"/>
              <a:t>durur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Ölüm </a:t>
            </a:r>
            <a:r>
              <a:rPr lang="tr-TR" dirty="0"/>
              <a:t>sıklıkla </a:t>
            </a:r>
            <a:r>
              <a:rPr lang="tr-TR" dirty="0" smtClean="0"/>
              <a:t>masif </a:t>
            </a:r>
            <a:r>
              <a:rPr lang="tr-TR" dirty="0"/>
              <a:t>kanama, şok ve </a:t>
            </a:r>
            <a:r>
              <a:rPr lang="tr-TR" dirty="0" err="1" smtClean="0"/>
              <a:t>multiple</a:t>
            </a:r>
            <a:r>
              <a:rPr lang="tr-TR" dirty="0" smtClean="0"/>
              <a:t> </a:t>
            </a:r>
            <a:r>
              <a:rPr lang="tr-TR" dirty="0"/>
              <a:t>organ yetmezliği sonucu </a:t>
            </a:r>
          </a:p>
        </p:txBody>
      </p:sp>
    </p:spTree>
    <p:extLst>
      <p:ext uri="{BB962C8B-B14F-4D97-AF65-F5344CB8AC3E}">
        <p14:creationId xmlns:p14="http://schemas.microsoft.com/office/powerpoint/2010/main" val="30505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3600" dirty="0"/>
              <a:t/>
            </a:r>
            <a:br>
              <a:rPr lang="tr-TR" sz="3600" dirty="0"/>
            </a:br>
            <a:r>
              <a:rPr lang="tr-TR" sz="4000" b="1" dirty="0" smtClean="0"/>
              <a:t>Laboratuvar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Lökopeni</a:t>
            </a:r>
            <a:endParaRPr lang="tr-TR" sz="2400" dirty="0"/>
          </a:p>
          <a:p>
            <a:r>
              <a:rPr lang="tr-TR" sz="2400" dirty="0" err="1"/>
              <a:t>L</a:t>
            </a:r>
            <a:r>
              <a:rPr lang="tr-TR" sz="2400" dirty="0" err="1" smtClean="0"/>
              <a:t>ökositoz</a:t>
            </a:r>
            <a:endParaRPr lang="tr-TR" sz="2400" dirty="0"/>
          </a:p>
          <a:p>
            <a:r>
              <a:rPr lang="tr-TR" sz="2400" dirty="0" err="1" smtClean="0"/>
              <a:t>Trombositopeni</a:t>
            </a:r>
            <a:r>
              <a:rPr lang="tr-TR" sz="2400" dirty="0" smtClean="0"/>
              <a:t>  </a:t>
            </a:r>
            <a:endParaRPr lang="tr-TR" sz="2400" dirty="0"/>
          </a:p>
          <a:p>
            <a:r>
              <a:rPr lang="tr-TR" sz="2400" dirty="0" smtClean="0"/>
              <a:t>Anemi</a:t>
            </a:r>
            <a:endParaRPr lang="tr-TR" sz="2400" dirty="0"/>
          </a:p>
          <a:p>
            <a:r>
              <a:rPr lang="tr-TR" sz="2400" dirty="0" smtClean="0"/>
              <a:t>ALT, </a:t>
            </a:r>
            <a:r>
              <a:rPr lang="tr-TR" sz="2400" dirty="0"/>
              <a:t>AST </a:t>
            </a:r>
            <a:endParaRPr lang="tr-TR" sz="2400" dirty="0" smtClean="0"/>
          </a:p>
          <a:p>
            <a:r>
              <a:rPr lang="tr-TR" sz="2400" dirty="0" smtClean="0"/>
              <a:t>CK, LDH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PT, </a:t>
            </a:r>
            <a:r>
              <a:rPr lang="tr-TR" sz="2400" dirty="0" smtClean="0"/>
              <a:t>PTT, </a:t>
            </a:r>
            <a:r>
              <a:rPr lang="tr-TR" sz="2400" dirty="0"/>
              <a:t>INR </a:t>
            </a:r>
            <a:endParaRPr lang="tr-TR" sz="2400" dirty="0" smtClean="0"/>
          </a:p>
          <a:p>
            <a:r>
              <a:rPr lang="tr-TR" sz="2400" dirty="0" smtClean="0"/>
              <a:t>Fibrinojen</a:t>
            </a:r>
            <a:endParaRPr lang="tr-TR" sz="2400" dirty="0"/>
          </a:p>
          <a:p>
            <a:r>
              <a:rPr lang="tr-TR" sz="2400" dirty="0"/>
              <a:t>D-</a:t>
            </a:r>
            <a:r>
              <a:rPr lang="tr-TR" sz="2400" dirty="0" err="1"/>
              <a:t>dimer</a:t>
            </a:r>
            <a:r>
              <a:rPr lang="tr-TR" sz="2400" dirty="0"/>
              <a:t> </a:t>
            </a:r>
            <a:endParaRPr lang="tr-TR" sz="2400" dirty="0" smtClean="0"/>
          </a:p>
          <a:p>
            <a:r>
              <a:rPr lang="tr-TR" sz="2400" dirty="0" smtClean="0"/>
              <a:t>ALP, GGT </a:t>
            </a:r>
          </a:p>
          <a:p>
            <a:r>
              <a:rPr lang="tr-TR" sz="2400" dirty="0" err="1" smtClean="0"/>
              <a:t>Bilirubin</a:t>
            </a:r>
            <a:r>
              <a:rPr lang="tr-TR" sz="2400" dirty="0" smtClean="0"/>
              <a:t> </a:t>
            </a:r>
            <a:endParaRPr lang="tr-TR" sz="2400" dirty="0"/>
          </a:p>
          <a:p>
            <a:r>
              <a:rPr lang="tr-TR" sz="2400" dirty="0" smtClean="0"/>
              <a:t>BUN- </a:t>
            </a:r>
            <a:r>
              <a:rPr lang="tr-TR" sz="2400" dirty="0" err="1"/>
              <a:t>K</a:t>
            </a:r>
            <a:r>
              <a:rPr lang="tr-TR" sz="2400" dirty="0" err="1" smtClean="0"/>
              <a:t>reatinin</a:t>
            </a:r>
            <a:endParaRPr lang="tr-TR" sz="2400" dirty="0"/>
          </a:p>
        </p:txBody>
      </p:sp>
      <p:sp>
        <p:nvSpPr>
          <p:cNvPr id="8" name="Aşağı Ok 7"/>
          <p:cNvSpPr/>
          <p:nvPr/>
        </p:nvSpPr>
        <p:spPr>
          <a:xfrm flipH="1">
            <a:off x="2592974" y="1873658"/>
            <a:ext cx="161109" cy="3393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karı Ok 11"/>
          <p:cNvSpPr/>
          <p:nvPr/>
        </p:nvSpPr>
        <p:spPr>
          <a:xfrm>
            <a:off x="2580273" y="2378757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Aşağı Ok 21"/>
          <p:cNvSpPr/>
          <p:nvPr/>
        </p:nvSpPr>
        <p:spPr>
          <a:xfrm flipH="1">
            <a:off x="2108201" y="3208609"/>
            <a:ext cx="161108" cy="3393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Aşağı Ok 22"/>
          <p:cNvSpPr/>
          <p:nvPr/>
        </p:nvSpPr>
        <p:spPr>
          <a:xfrm flipH="1">
            <a:off x="7929876" y="2292733"/>
            <a:ext cx="161109" cy="3393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şağı Ok 23"/>
          <p:cNvSpPr/>
          <p:nvPr/>
        </p:nvSpPr>
        <p:spPr>
          <a:xfrm flipH="1">
            <a:off x="3319415" y="2765880"/>
            <a:ext cx="161109" cy="3393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Yukarı Ok 24"/>
          <p:cNvSpPr/>
          <p:nvPr/>
        </p:nvSpPr>
        <p:spPr>
          <a:xfrm>
            <a:off x="2344055" y="3651773"/>
            <a:ext cx="182880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Yukarı Ok 25"/>
          <p:cNvSpPr/>
          <p:nvPr/>
        </p:nvSpPr>
        <p:spPr>
          <a:xfrm>
            <a:off x="2269309" y="4094937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karı Ok 27"/>
          <p:cNvSpPr/>
          <p:nvPr/>
        </p:nvSpPr>
        <p:spPr>
          <a:xfrm>
            <a:off x="8160293" y="1829571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karı Ok 28"/>
          <p:cNvSpPr/>
          <p:nvPr/>
        </p:nvSpPr>
        <p:spPr>
          <a:xfrm>
            <a:off x="7763690" y="2736487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karı Ok 29"/>
          <p:cNvSpPr/>
          <p:nvPr/>
        </p:nvSpPr>
        <p:spPr>
          <a:xfrm>
            <a:off x="7765310" y="3203595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Yukarı Ok 32"/>
          <p:cNvSpPr/>
          <p:nvPr/>
        </p:nvSpPr>
        <p:spPr>
          <a:xfrm>
            <a:off x="8452269" y="4105630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Yukarı Ok 18"/>
          <p:cNvSpPr/>
          <p:nvPr/>
        </p:nvSpPr>
        <p:spPr>
          <a:xfrm>
            <a:off x="7763690" y="3677895"/>
            <a:ext cx="166186" cy="3393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55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64665"/>
            <a:ext cx="10515600" cy="4351338"/>
          </a:xfrm>
        </p:spPr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Kan </a:t>
            </a:r>
            <a:r>
              <a:rPr lang="de-DE" sz="2400" dirty="0" err="1" smtClean="0"/>
              <a:t>testler</a:t>
            </a:r>
            <a:r>
              <a:rPr lang="tr-TR" sz="2400" dirty="0" smtClean="0"/>
              <a:t>i</a:t>
            </a:r>
            <a:r>
              <a:rPr lang="de-DE" sz="2400" dirty="0" smtClean="0"/>
              <a:t> </a:t>
            </a:r>
            <a:r>
              <a:rPr lang="de-DE" sz="2400" dirty="0"/>
              <a:t>5-9 </a:t>
            </a:r>
            <a:r>
              <a:rPr lang="de-DE" sz="2400" dirty="0" err="1"/>
              <a:t>günde</a:t>
            </a:r>
            <a:r>
              <a:rPr lang="de-DE" sz="2400" dirty="0"/>
              <a:t> normal </a:t>
            </a:r>
            <a:r>
              <a:rPr lang="de-DE" sz="2400" dirty="0" err="1"/>
              <a:t>seviyelerine</a:t>
            </a:r>
            <a:r>
              <a:rPr lang="de-DE" sz="2400" dirty="0"/>
              <a:t> </a:t>
            </a:r>
            <a:r>
              <a:rPr lang="de-DE" sz="2400" dirty="0" err="1" smtClean="0"/>
              <a:t>inerler</a:t>
            </a:r>
            <a:endParaRPr lang="tr-TR" sz="2400" dirty="0" smtClean="0"/>
          </a:p>
          <a:p>
            <a:r>
              <a:rPr lang="tr-TR" sz="2400" dirty="0" smtClean="0"/>
              <a:t>Hızlı laboratuvar teşhisi - </a:t>
            </a:r>
            <a:r>
              <a:rPr lang="nn-NO" sz="2400" dirty="0">
                <a:solidFill>
                  <a:srgbClr val="FF0000"/>
                </a:solidFill>
              </a:rPr>
              <a:t>Revers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Transkriptaz</a:t>
            </a:r>
            <a:r>
              <a:rPr lang="tr-TR" sz="2400" dirty="0">
                <a:solidFill>
                  <a:srgbClr val="FF0000"/>
                </a:solidFill>
              </a:rPr>
              <a:t> PCR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                 - Bu </a:t>
            </a:r>
            <a:r>
              <a:rPr lang="tr-TR" sz="2400" dirty="0"/>
              <a:t>yöntem hızlı, </a:t>
            </a:r>
            <a:r>
              <a:rPr lang="tr-TR" sz="2400" dirty="0" smtClean="0"/>
              <a:t>yüksek </a:t>
            </a:r>
            <a:r>
              <a:rPr lang="tr-TR" sz="2400" dirty="0" err="1" smtClean="0"/>
              <a:t>sensitif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dirty="0" smtClean="0"/>
              <a:t>spesifik </a:t>
            </a:r>
          </a:p>
          <a:p>
            <a:r>
              <a:rPr lang="tr-TR" sz="2400" dirty="0" smtClean="0"/>
              <a:t>Hastalık ortaya çıktıktan </a:t>
            </a:r>
            <a:r>
              <a:rPr lang="tr-TR" sz="2400" dirty="0"/>
              <a:t>sonra ilk 7 gün içinde </a:t>
            </a:r>
            <a:r>
              <a:rPr lang="tr-TR" sz="2400" dirty="0" err="1" smtClean="0"/>
              <a:t>IgM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dirty="0" err="1" smtClean="0"/>
              <a:t>IgG</a:t>
            </a:r>
            <a:r>
              <a:rPr lang="tr-TR" sz="2400" dirty="0" smtClean="0"/>
              <a:t> </a:t>
            </a:r>
            <a:r>
              <a:rPr lang="tr-TR" sz="2400" dirty="0"/>
              <a:t>antikorları </a:t>
            </a:r>
            <a:r>
              <a:rPr lang="tr-TR" sz="2400" dirty="0" err="1"/>
              <a:t>serolojik</a:t>
            </a:r>
            <a:r>
              <a:rPr lang="tr-TR" sz="2400" dirty="0"/>
              <a:t> olarak </a:t>
            </a:r>
            <a:r>
              <a:rPr lang="tr-TR" sz="2400" dirty="0" smtClean="0"/>
              <a:t>ELISA </a:t>
            </a:r>
            <a:r>
              <a:rPr lang="tr-TR" sz="2400" dirty="0"/>
              <a:t>ve </a:t>
            </a:r>
            <a:r>
              <a:rPr lang="tr-TR" sz="2400" dirty="0" err="1" smtClean="0"/>
              <a:t>İmmünfloresan</a:t>
            </a:r>
            <a:r>
              <a:rPr lang="tr-TR" sz="2400" dirty="0"/>
              <a:t> </a:t>
            </a:r>
            <a:r>
              <a:rPr lang="tr-TR" sz="2400" dirty="0" smtClean="0"/>
              <a:t>yöntemi </a:t>
            </a:r>
            <a:r>
              <a:rPr lang="tr-TR" sz="2400" dirty="0"/>
              <a:t>ile tespit </a:t>
            </a:r>
            <a:r>
              <a:rPr lang="tr-TR" sz="2400" dirty="0" smtClean="0"/>
              <a:t>edilebilir</a:t>
            </a:r>
          </a:p>
          <a:p>
            <a:pPr marL="0" indent="0">
              <a:buNone/>
            </a:pPr>
            <a:r>
              <a:rPr lang="tr-TR" sz="2400" dirty="0" smtClean="0"/>
              <a:t>                 - </a:t>
            </a:r>
            <a:r>
              <a:rPr lang="nn-NO" sz="2400" dirty="0" smtClean="0"/>
              <a:t>Spesifik </a:t>
            </a:r>
            <a:r>
              <a:rPr lang="nn-NO" sz="2400" dirty="0"/>
              <a:t>IgM düzeyi enfeksiyondan 4 ay </a:t>
            </a:r>
            <a:r>
              <a:rPr lang="nn-NO" sz="2400" dirty="0" smtClean="0"/>
              <a:t>sonra</a:t>
            </a:r>
            <a:r>
              <a:rPr lang="tr-TR" sz="2400" dirty="0" smtClean="0"/>
              <a:t> saptanamayacak </a:t>
            </a:r>
            <a:r>
              <a:rPr lang="tr-TR" sz="2400" dirty="0"/>
              <a:t>kadar azalır, ama </a:t>
            </a:r>
            <a:r>
              <a:rPr lang="tr-TR" sz="2400" dirty="0" err="1"/>
              <a:t>IgG</a:t>
            </a:r>
            <a:r>
              <a:rPr lang="tr-TR" sz="2400" dirty="0"/>
              <a:t> düzeyleri 5 yıl boyunca saptanabilir</a:t>
            </a:r>
            <a:r>
              <a:rPr lang="tr-TR" sz="2400" dirty="0" smtClean="0"/>
              <a:t>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002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b="1" dirty="0" smtClean="0"/>
              <a:t>Tedavi-1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75277"/>
          </a:xfrm>
        </p:spPr>
        <p:txBody>
          <a:bodyPr>
            <a:noAutofit/>
          </a:bodyPr>
          <a:lstStyle/>
          <a:p>
            <a:r>
              <a:rPr lang="tr-TR" dirty="0" smtClean="0"/>
              <a:t>Tedavinin </a:t>
            </a:r>
            <a:r>
              <a:rPr lang="tr-TR" dirty="0"/>
              <a:t>temeli; </a:t>
            </a:r>
            <a:r>
              <a:rPr lang="tr-TR" b="1" dirty="0" smtClean="0">
                <a:solidFill>
                  <a:srgbClr val="FF0000"/>
                </a:solidFill>
              </a:rPr>
              <a:t>destekleyici </a:t>
            </a:r>
            <a:r>
              <a:rPr lang="tr-TR" b="1" dirty="0">
                <a:solidFill>
                  <a:srgbClr val="FF0000"/>
                </a:solidFill>
              </a:rPr>
              <a:t>tedavi</a:t>
            </a:r>
            <a:r>
              <a:rPr lang="tr-TR" dirty="0"/>
              <a:t>ye dayanır. </a:t>
            </a:r>
            <a:endParaRPr lang="tr-TR" dirty="0" smtClean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1- </a:t>
            </a:r>
            <a:r>
              <a:rPr lang="tr-TR" sz="2400" dirty="0"/>
              <a:t>Sıvı ve elektrolit takibi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2- </a:t>
            </a:r>
            <a:r>
              <a:rPr lang="tr-TR" sz="2400" dirty="0" err="1"/>
              <a:t>Koagülopati</a:t>
            </a:r>
            <a:r>
              <a:rPr lang="tr-TR" sz="2400" dirty="0"/>
              <a:t> takibi… Gerekliyse;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                     - </a:t>
            </a:r>
            <a:r>
              <a:rPr lang="tr-TR" sz="2400" dirty="0"/>
              <a:t>Taze Donmuş Plazma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- </a:t>
            </a:r>
            <a:r>
              <a:rPr lang="tr-TR" sz="2400" dirty="0" err="1"/>
              <a:t>Trombosit</a:t>
            </a:r>
            <a:r>
              <a:rPr lang="tr-TR" sz="2400" dirty="0"/>
              <a:t> </a:t>
            </a:r>
            <a:r>
              <a:rPr lang="tr-TR" sz="2400" dirty="0" err="1"/>
              <a:t>aferezi</a:t>
            </a:r>
            <a:r>
              <a:rPr lang="tr-TR" sz="2400" dirty="0"/>
              <a:t>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3- </a:t>
            </a:r>
            <a:r>
              <a:rPr lang="tr-TR" sz="2400" dirty="0"/>
              <a:t>Kanama </a:t>
            </a:r>
            <a:r>
              <a:rPr lang="tr-TR" sz="2400" dirty="0" smtClean="0"/>
              <a:t>takibi… Gerekliyse</a:t>
            </a:r>
            <a:r>
              <a:rPr lang="tr-TR" sz="2400" dirty="0"/>
              <a:t>;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- </a:t>
            </a:r>
            <a:r>
              <a:rPr lang="tr-TR" sz="2400" dirty="0"/>
              <a:t>Tam kan/Eritrosit </a:t>
            </a:r>
            <a:r>
              <a:rPr lang="tr-TR" sz="2400" dirty="0" smtClean="0"/>
              <a:t>süspansiyonu </a:t>
            </a:r>
          </a:p>
        </p:txBody>
      </p:sp>
    </p:spTree>
    <p:extLst>
      <p:ext uri="{BB962C8B-B14F-4D97-AF65-F5344CB8AC3E}">
        <p14:creationId xmlns:p14="http://schemas.microsoft.com/office/powerpoint/2010/main" val="20577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b="1" dirty="0" smtClean="0"/>
              <a:t>Tedavi-2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sz="2400" dirty="0" smtClean="0"/>
              <a:t>4- </a:t>
            </a:r>
            <a:r>
              <a:rPr lang="tr-TR" sz="2400" dirty="0" err="1"/>
              <a:t>Asetaminofen</a:t>
            </a:r>
            <a:r>
              <a:rPr lang="tr-TR" sz="2400" dirty="0"/>
              <a:t> ateş ve ağrı yönetimi için kullanılabilir; </a:t>
            </a:r>
            <a:r>
              <a:rPr lang="tr-TR" sz="2400" dirty="0" smtClean="0"/>
              <a:t>           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- </a:t>
            </a:r>
            <a:r>
              <a:rPr lang="tr-TR" sz="2400" dirty="0" err="1" smtClean="0"/>
              <a:t>İbuprofen</a:t>
            </a:r>
            <a:r>
              <a:rPr lang="tr-TR" sz="2400" dirty="0"/>
              <a:t> ve aspirinden </a:t>
            </a:r>
            <a:r>
              <a:rPr lang="tr-TR" sz="2400" dirty="0" smtClean="0"/>
              <a:t>kaçınılmalı !!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- Çünkü </a:t>
            </a:r>
            <a:r>
              <a:rPr lang="tr-TR" sz="2400" dirty="0"/>
              <a:t>bu ajanlar normal pıhtılaşmayı olumsuz etkileyebilir.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5- </a:t>
            </a:r>
            <a:r>
              <a:rPr lang="tr-TR" sz="2400" dirty="0"/>
              <a:t>Gerektiğinde Yoğun Bakım Ünitesinde takip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02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err="1" smtClean="0"/>
              <a:t>Ribavirin</a:t>
            </a:r>
            <a:r>
              <a:rPr lang="tr-TR" sz="4000" b="1" dirty="0" smtClean="0"/>
              <a:t> ??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sz="2400" dirty="0" smtClean="0"/>
              <a:t>Kanıtlanmış </a:t>
            </a:r>
            <a:r>
              <a:rPr lang="tr-TR" sz="2400" dirty="0"/>
              <a:t>bir </a:t>
            </a:r>
            <a:r>
              <a:rPr lang="tr-TR" sz="2400" dirty="0" err="1"/>
              <a:t>antiviral</a:t>
            </a:r>
            <a:r>
              <a:rPr lang="tr-TR" sz="2400" dirty="0"/>
              <a:t> tedavi yoktur</a:t>
            </a:r>
            <a:r>
              <a:rPr lang="tr-TR" sz="2400" dirty="0" smtClean="0"/>
              <a:t>.</a:t>
            </a:r>
          </a:p>
          <a:p>
            <a:r>
              <a:rPr lang="tr-TR" sz="2400" dirty="0" err="1" smtClean="0"/>
              <a:t>Ribavirin</a:t>
            </a:r>
            <a:r>
              <a:rPr lang="tr-TR" sz="2400" dirty="0"/>
              <a:t> in </a:t>
            </a:r>
            <a:r>
              <a:rPr lang="tr-TR" sz="2400" dirty="0" err="1"/>
              <a:t>vitro</a:t>
            </a:r>
            <a:r>
              <a:rPr lang="tr-TR" sz="2400" dirty="0"/>
              <a:t>, hayvan modellerinde ve bazı </a:t>
            </a:r>
            <a:r>
              <a:rPr lang="tr-TR" sz="2400" dirty="0" smtClean="0"/>
              <a:t>hastalarda araştırılmıştır.</a:t>
            </a:r>
          </a:p>
          <a:p>
            <a:r>
              <a:rPr lang="tr-TR" sz="2400" dirty="0"/>
              <a:t>İ</a:t>
            </a:r>
            <a:r>
              <a:rPr lang="tr-TR" sz="2400" dirty="0" smtClean="0"/>
              <a:t>nsanlarda </a:t>
            </a:r>
            <a:r>
              <a:rPr lang="tr-TR" sz="2400" dirty="0" err="1"/>
              <a:t>viral</a:t>
            </a:r>
            <a:r>
              <a:rPr lang="tr-TR" sz="2400" dirty="0"/>
              <a:t> yükü veya </a:t>
            </a:r>
            <a:r>
              <a:rPr lang="tr-TR" sz="2400" dirty="0" err="1"/>
              <a:t>mortaliteyi</a:t>
            </a:r>
            <a:r>
              <a:rPr lang="tr-TR" sz="2400" dirty="0"/>
              <a:t> azalttığı </a:t>
            </a:r>
            <a:r>
              <a:rPr lang="tr-TR" sz="2400" dirty="0" smtClean="0"/>
              <a:t>gösterilmemiştir.</a:t>
            </a:r>
          </a:p>
          <a:p>
            <a:endParaRPr lang="tr-TR" sz="2400" dirty="0"/>
          </a:p>
          <a:p>
            <a:r>
              <a:rPr lang="tr-TR" sz="2400" dirty="0"/>
              <a:t>Veriler rutin </a:t>
            </a:r>
            <a:r>
              <a:rPr lang="tr-TR" sz="2400" dirty="0" err="1"/>
              <a:t>steroid</a:t>
            </a:r>
            <a:r>
              <a:rPr lang="tr-TR" sz="2400" dirty="0"/>
              <a:t> kullanımını, </a:t>
            </a:r>
            <a:r>
              <a:rPr lang="tr-TR" sz="2400" dirty="0" smtClean="0"/>
              <a:t>iv </a:t>
            </a:r>
            <a:r>
              <a:rPr lang="tr-TR" sz="2400" dirty="0" err="1"/>
              <a:t>immünoglobulin</a:t>
            </a:r>
            <a:r>
              <a:rPr lang="tr-TR" sz="2400" dirty="0"/>
              <a:t> veya plazma değişimini desteklemek için </a:t>
            </a:r>
            <a:r>
              <a:rPr lang="tr-TR" sz="2400" dirty="0" smtClean="0"/>
              <a:t>yetersizdir. 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034" y="365125"/>
            <a:ext cx="3568338" cy="22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4000" b="1" dirty="0" smtClean="0"/>
              <a:t>Aşı ??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İnaktif</a:t>
            </a:r>
            <a:r>
              <a:rPr lang="tr-TR" sz="2400" dirty="0" smtClean="0"/>
              <a:t> </a:t>
            </a:r>
            <a:r>
              <a:rPr lang="tr-TR" sz="2400" dirty="0"/>
              <a:t>bir aşı Bulgaristan’da kullanılmış olmasına rağmen etkinliği ve emniyeti tartışmalı </a:t>
            </a:r>
            <a:endParaRPr lang="tr-TR" sz="2400" dirty="0" smtClean="0"/>
          </a:p>
          <a:p>
            <a:r>
              <a:rPr lang="tr-TR" sz="2400" dirty="0" smtClean="0"/>
              <a:t>Dünyada </a:t>
            </a:r>
            <a:r>
              <a:rPr lang="tr-TR" sz="2400" dirty="0"/>
              <a:t>devam eden projeler olduğu biliniyor </a:t>
            </a:r>
          </a:p>
          <a:p>
            <a:r>
              <a:rPr lang="tr-TR" sz="2400" dirty="0" smtClean="0"/>
              <a:t>Ülkemizde </a:t>
            </a:r>
            <a:r>
              <a:rPr lang="tr-TR" sz="2400" dirty="0"/>
              <a:t>bir aşı üretme projesi </a:t>
            </a:r>
            <a:r>
              <a:rPr lang="tr-TR" sz="2400" dirty="0" smtClean="0"/>
              <a:t>yürütülmektedir. 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239" y="3474719"/>
            <a:ext cx="2444115" cy="22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 smtClean="0"/>
              <a:t>Enfekte</a:t>
            </a:r>
            <a:r>
              <a:rPr lang="tr-TR" sz="3200" dirty="0" smtClean="0"/>
              <a:t> </a:t>
            </a:r>
            <a:r>
              <a:rPr lang="tr-TR" sz="3200" dirty="0"/>
              <a:t>Materyal Teması </a:t>
            </a:r>
            <a:r>
              <a:rPr lang="tr-TR" sz="3200" dirty="0" smtClean="0"/>
              <a:t>Varsa;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 err="1"/>
              <a:t>Enfekte</a:t>
            </a:r>
            <a:r>
              <a:rPr lang="tr-TR" b="1" dirty="0"/>
              <a:t> iğne batması; </a:t>
            </a:r>
            <a:endParaRPr lang="tr-TR" b="1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Bölgeye % 70’lik alkol 20-30 saniye </a:t>
            </a:r>
            <a:r>
              <a:rPr lang="tr-TR" sz="2400" dirty="0" smtClean="0"/>
              <a:t>uygulanır</a:t>
            </a:r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Sonra sabunlu su ile yıkanır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Hızlı akan su altında 20-30 </a:t>
            </a:r>
            <a:r>
              <a:rPr lang="tr-TR" sz="2400" dirty="0" err="1"/>
              <a:t>sn</a:t>
            </a:r>
            <a:r>
              <a:rPr lang="tr-TR" sz="2400" dirty="0"/>
              <a:t> kadar tutulur </a:t>
            </a:r>
            <a:endParaRPr lang="tr-TR" sz="2400" dirty="0" smtClean="0"/>
          </a:p>
          <a:p>
            <a:endParaRPr lang="tr-TR" dirty="0" smtClean="0"/>
          </a:p>
          <a:p>
            <a:r>
              <a:rPr lang="tr-TR" b="1" dirty="0" smtClean="0"/>
              <a:t>Hasta </a:t>
            </a:r>
            <a:r>
              <a:rPr lang="tr-TR" b="1" dirty="0"/>
              <a:t>kan ve vücut sıvılarına temas; </a:t>
            </a:r>
            <a:endParaRPr lang="tr-TR" b="1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Bölge sabunlu su ile iyice yıkanır 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b="1" dirty="0" smtClean="0"/>
              <a:t>Göze </a:t>
            </a:r>
            <a:r>
              <a:rPr lang="tr-TR" b="1" dirty="0" err="1"/>
              <a:t>enfekte</a:t>
            </a:r>
            <a:r>
              <a:rPr lang="tr-TR" b="1" dirty="0"/>
              <a:t> </a:t>
            </a:r>
            <a:r>
              <a:rPr lang="tr-TR" b="1" dirty="0" err="1"/>
              <a:t>materyel</a:t>
            </a:r>
            <a:r>
              <a:rPr lang="tr-TR" b="1" dirty="0"/>
              <a:t> sıçramışsa;</a:t>
            </a:r>
            <a:r>
              <a:rPr lang="tr-TR" dirty="0"/>
              <a:t> </a:t>
            </a:r>
            <a:endParaRPr lang="tr-TR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Göz temiz su ile iyice yıkanır </a:t>
            </a:r>
          </a:p>
        </p:txBody>
      </p:sp>
    </p:spTree>
    <p:extLst>
      <p:ext uri="{BB962C8B-B14F-4D97-AF65-F5344CB8AC3E}">
        <p14:creationId xmlns:p14="http://schemas.microsoft.com/office/powerpoint/2010/main" val="2954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Temaslı Personelin </a:t>
            </a:r>
            <a:r>
              <a:rPr lang="tr-TR" sz="3200" dirty="0" smtClean="0"/>
              <a:t>Takibi;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Enfekte</a:t>
            </a:r>
            <a:r>
              <a:rPr lang="tr-TR" b="1" dirty="0" smtClean="0"/>
              <a:t> </a:t>
            </a:r>
            <a:r>
              <a:rPr lang="tr-TR" b="1" dirty="0"/>
              <a:t>kan ve doku teması varsa; </a:t>
            </a:r>
            <a:endParaRPr lang="tr-TR" b="1" dirty="0" smtClean="0"/>
          </a:p>
          <a:p>
            <a:pPr marL="0" indent="0">
              <a:buNone/>
            </a:pPr>
            <a:r>
              <a:rPr lang="tr-TR" dirty="0" smtClean="0"/>
              <a:t>- </a:t>
            </a:r>
            <a:r>
              <a:rPr lang="tr-TR" sz="2400" dirty="0"/>
              <a:t>Ateş ve diğer belirtiler yönünden 2 hafta takip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Ateş günde iki defa ölçülmeli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- </a:t>
            </a:r>
            <a:r>
              <a:rPr lang="tr-TR" sz="2400" dirty="0"/>
              <a:t>Ateş </a:t>
            </a:r>
            <a:r>
              <a:rPr lang="tr-TR" sz="2400" dirty="0" smtClean="0"/>
              <a:t>≥38°C ise </a:t>
            </a:r>
            <a:r>
              <a:rPr lang="tr-TR" sz="2400" dirty="0"/>
              <a:t>yatırılmalı </a:t>
            </a:r>
            <a:endParaRPr lang="tr-TR" sz="2400" dirty="0" smtClean="0"/>
          </a:p>
          <a:p>
            <a:endParaRPr lang="tr-TR" dirty="0" smtClean="0"/>
          </a:p>
          <a:p>
            <a:r>
              <a:rPr lang="tr-TR" dirty="0" smtClean="0"/>
              <a:t>Şüpheli </a:t>
            </a:r>
            <a:r>
              <a:rPr lang="tr-TR" dirty="0"/>
              <a:t>veya doğrulanmış olgu ile temas sonrasında</a:t>
            </a:r>
            <a:r>
              <a:rPr lang="tr-TR" b="1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ribavirin</a:t>
            </a:r>
            <a:r>
              <a:rPr lang="tr-TR" b="1" dirty="0"/>
              <a:t> </a:t>
            </a:r>
            <a:r>
              <a:rPr lang="tr-TR" dirty="0" err="1"/>
              <a:t>profilaksisi</a:t>
            </a:r>
            <a:r>
              <a:rPr lang="tr-TR" dirty="0"/>
              <a:t> uygulanabilir 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4 </a:t>
            </a:r>
            <a:r>
              <a:rPr lang="tr-TR" dirty="0"/>
              <a:t>x 0.5 gr/ 7gün oral </a:t>
            </a:r>
          </a:p>
        </p:txBody>
      </p:sp>
    </p:spTree>
    <p:extLst>
      <p:ext uri="{BB962C8B-B14F-4D97-AF65-F5344CB8AC3E}">
        <p14:creationId xmlns:p14="http://schemas.microsoft.com/office/powerpoint/2010/main" val="2914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3600" b="1" dirty="0" smtClean="0"/>
              <a:t>Kene Çıkarılması-1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Kene ısırıkları sıklıkla ağrısız olduğu </a:t>
            </a:r>
            <a:r>
              <a:rPr lang="tr-TR" sz="2400" dirty="0" smtClean="0"/>
              <a:t>için</a:t>
            </a:r>
            <a:r>
              <a:rPr lang="tr-TR" sz="2400" dirty="0"/>
              <a:t>, </a:t>
            </a:r>
            <a:r>
              <a:rPr lang="tr-TR" sz="2400" dirty="0" smtClean="0"/>
              <a:t>genellikle ısırılan </a:t>
            </a:r>
            <a:r>
              <a:rPr lang="tr-TR" sz="2400" dirty="0"/>
              <a:t>kişiler keneyi ancak </a:t>
            </a:r>
            <a:r>
              <a:rPr lang="tr-TR" sz="2400" dirty="0" smtClean="0"/>
              <a:t>ısırıldıktan </a:t>
            </a:r>
            <a:r>
              <a:rPr lang="tr-TR" sz="2400" dirty="0"/>
              <a:t>sonra, </a:t>
            </a:r>
            <a:r>
              <a:rPr lang="tr-TR" sz="2400" dirty="0" smtClean="0"/>
              <a:t>hatta kene </a:t>
            </a:r>
            <a:r>
              <a:rPr lang="tr-TR" sz="2400" dirty="0"/>
              <a:t>kan emerek şiştikten sonra fark </a:t>
            </a:r>
            <a:r>
              <a:rPr lang="tr-TR" sz="2400" dirty="0" smtClean="0"/>
              <a:t>ederler.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Kene </a:t>
            </a:r>
            <a:r>
              <a:rPr lang="tr-TR" sz="2400" dirty="0"/>
              <a:t>ne kadar kısa </a:t>
            </a:r>
            <a:r>
              <a:rPr lang="tr-TR" sz="2400" dirty="0" smtClean="0"/>
              <a:t>sürede vücuttan uzaklaştırılırsa hastalık </a:t>
            </a:r>
            <a:r>
              <a:rPr lang="tr-TR" sz="2400" dirty="0"/>
              <a:t>riski de o kadar </a:t>
            </a:r>
            <a:r>
              <a:rPr lang="tr-TR" sz="2400" dirty="0" smtClean="0"/>
              <a:t>azalır.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Kenenin </a:t>
            </a:r>
            <a:r>
              <a:rPr lang="tr-TR" sz="2400" dirty="0"/>
              <a:t>tutunduğu yerden ç</a:t>
            </a:r>
            <a:r>
              <a:rPr lang="tr-TR" sz="2400" dirty="0" smtClean="0"/>
              <a:t>ıkarılması işlemi sırasında </a:t>
            </a:r>
            <a:r>
              <a:rPr lang="tr-TR" sz="2400" dirty="0"/>
              <a:t>asla ç</a:t>
            </a:r>
            <a:r>
              <a:rPr lang="tr-TR" sz="2400" dirty="0" smtClean="0"/>
              <a:t>ıplak </a:t>
            </a:r>
            <a:r>
              <a:rPr lang="tr-TR" sz="2400" dirty="0"/>
              <a:t>elle temas edilmemeli, </a:t>
            </a:r>
            <a:r>
              <a:rPr lang="tr-TR" sz="2400" dirty="0" smtClean="0"/>
              <a:t>eldiven giyilmelidir.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7085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Giriş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İnsan hastalıkları için vektör böcekler olan keneler; Kuzey ABD’de ilk, dünyada ise sivrisineklerden sonra ikinci sıradadır.</a:t>
            </a:r>
          </a:p>
          <a:p>
            <a:endParaRPr lang="tr-TR" sz="2400" dirty="0" smtClean="0"/>
          </a:p>
          <a:p>
            <a:r>
              <a:rPr lang="tr-TR" sz="2400" dirty="0" smtClean="0"/>
              <a:t>Keneler </a:t>
            </a:r>
            <a:r>
              <a:rPr lang="tr-TR" sz="2400" dirty="0"/>
              <a:t>tüm dünya üzerindeki memeli, kuş </a:t>
            </a:r>
            <a:r>
              <a:rPr lang="tr-TR" sz="2400" dirty="0" smtClean="0"/>
              <a:t>ve sürüngenlerden </a:t>
            </a:r>
            <a:r>
              <a:rPr lang="tr-TR" sz="2400" dirty="0"/>
              <a:t>kan emen </a:t>
            </a:r>
            <a:r>
              <a:rPr lang="tr-TR" sz="2400" b="1" dirty="0" err="1"/>
              <a:t>eksternal</a:t>
            </a:r>
            <a:r>
              <a:rPr lang="tr-TR" sz="2400" b="1" dirty="0"/>
              <a:t> </a:t>
            </a:r>
            <a:r>
              <a:rPr lang="tr-TR" sz="2400" b="1" dirty="0" smtClean="0"/>
              <a:t>parazitler</a:t>
            </a:r>
            <a:r>
              <a:rPr lang="tr-TR" sz="2400" dirty="0" smtClean="0"/>
              <a:t>dir.</a:t>
            </a:r>
          </a:p>
          <a:p>
            <a:endParaRPr lang="tr-TR" sz="2400" dirty="0" smtClean="0"/>
          </a:p>
          <a:p>
            <a:r>
              <a:rPr lang="tr-TR" sz="2400" dirty="0" smtClean="0"/>
              <a:t>Ağız </a:t>
            </a:r>
            <a:r>
              <a:rPr lang="tr-TR" sz="2400" dirty="0"/>
              <a:t>kısmını konağın derisi </a:t>
            </a:r>
            <a:r>
              <a:rPr lang="tr-TR" sz="2400" dirty="0" smtClean="0"/>
              <a:t>içerisine sokarak </a:t>
            </a:r>
            <a:r>
              <a:rPr lang="tr-TR" sz="2400" dirty="0"/>
              <a:t>onun kanını </a:t>
            </a:r>
            <a:r>
              <a:rPr lang="tr-TR" sz="2400" dirty="0" smtClean="0"/>
              <a:t>emer. Yumurta dönemi hariç</a:t>
            </a:r>
            <a:r>
              <a:rPr lang="tr-TR" sz="2400" dirty="0"/>
              <a:t>, yaşam döngüsünde ortaya çıkan </a:t>
            </a:r>
            <a:r>
              <a:rPr lang="tr-TR" sz="2400" dirty="0" smtClean="0"/>
              <a:t>tüm formları </a:t>
            </a:r>
            <a:r>
              <a:rPr lang="tr-TR" sz="2400" dirty="0"/>
              <a:t>kanla beslenir</a:t>
            </a:r>
            <a:r>
              <a:rPr lang="tr-TR" sz="2400" dirty="0" smtClean="0"/>
              <a:t>. 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0" y="585152"/>
            <a:ext cx="2762250" cy="14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3600" b="1" dirty="0" smtClean="0"/>
              <a:t>Kene Çıkarılması-2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Vücuda </a:t>
            </a:r>
            <a:r>
              <a:rPr lang="tr-TR" sz="2400" dirty="0"/>
              <a:t>yapışmamış olanlar </a:t>
            </a:r>
            <a:r>
              <a:rPr lang="tr-TR" sz="2400" dirty="0" smtClean="0"/>
              <a:t>dikkatlice </a:t>
            </a:r>
            <a:r>
              <a:rPr lang="tr-TR" sz="2400" dirty="0"/>
              <a:t>toplanılmalı, yapışan keneler ise </a:t>
            </a:r>
            <a:r>
              <a:rPr lang="tr-TR" sz="2400" dirty="0" smtClean="0"/>
              <a:t>ezilmeden </a:t>
            </a:r>
            <a:r>
              <a:rPr lang="tr-TR" sz="2400" dirty="0"/>
              <a:t>ve kenenin ağız kısmı koparılmadan </a:t>
            </a:r>
            <a:r>
              <a:rPr lang="tr-TR" sz="2400" dirty="0" smtClean="0"/>
              <a:t>(</a:t>
            </a:r>
            <a:r>
              <a:rPr lang="tr-TR" sz="2400" dirty="0"/>
              <a:t>bir pensle sağa sola oynatarak, çivi çıkarır gibi) </a:t>
            </a:r>
            <a:r>
              <a:rPr lang="tr-TR" sz="2400" dirty="0" smtClean="0"/>
              <a:t>alınmalıdır</a:t>
            </a:r>
            <a:r>
              <a:rPr lang="tr-TR" sz="2400" dirty="0"/>
              <a:t>.</a:t>
            </a:r>
          </a:p>
          <a:p>
            <a:r>
              <a:rPr lang="tr-TR" sz="2400" dirty="0" smtClean="0"/>
              <a:t>Kene </a:t>
            </a:r>
            <a:r>
              <a:rPr lang="tr-TR" sz="2400" dirty="0"/>
              <a:t>ç</a:t>
            </a:r>
            <a:r>
              <a:rPr lang="tr-TR" sz="2400" dirty="0" smtClean="0"/>
              <a:t>ıkarıldıktan </a:t>
            </a:r>
            <a:r>
              <a:rPr lang="tr-TR" sz="2400" dirty="0"/>
              <a:t>sonra antiseptik bir </a:t>
            </a:r>
            <a:r>
              <a:rPr lang="tr-TR" sz="2400" dirty="0" smtClean="0"/>
              <a:t>solüsyon uygulanmalıdır</a:t>
            </a:r>
            <a:endParaRPr lang="tr-TR" sz="2400" dirty="0"/>
          </a:p>
          <a:p>
            <a:r>
              <a:rPr lang="tr-TR" sz="2400" dirty="0" smtClean="0"/>
              <a:t>Eğer </a:t>
            </a:r>
            <a:r>
              <a:rPr lang="tr-TR" sz="2400" dirty="0"/>
              <a:t>kişi keneyi kendi ç</a:t>
            </a:r>
            <a:r>
              <a:rPr lang="tr-TR" sz="2400" dirty="0" smtClean="0"/>
              <a:t>ıkaramayacaksa </a:t>
            </a:r>
            <a:r>
              <a:rPr lang="tr-TR" sz="2400" dirty="0"/>
              <a:t>en yakın </a:t>
            </a:r>
            <a:r>
              <a:rPr lang="tr-TR" sz="2400" dirty="0" smtClean="0"/>
              <a:t>sağlık kuruluşunda </a:t>
            </a:r>
            <a:r>
              <a:rPr lang="tr-TR" sz="2400" dirty="0"/>
              <a:t>ç</a:t>
            </a:r>
            <a:r>
              <a:rPr lang="tr-TR" sz="2400" dirty="0" smtClean="0"/>
              <a:t>ıkarılması sağlanmalıdır.</a:t>
            </a:r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1" y="4634753"/>
            <a:ext cx="10354237" cy="16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sz="3600" b="1" dirty="0" smtClean="0"/>
              <a:t>Kene Çıkarılması-3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Ç</a:t>
            </a:r>
            <a:r>
              <a:rPr lang="tr-TR" sz="2400" dirty="0" smtClean="0"/>
              <a:t>ıkarılan kene; içinde </a:t>
            </a:r>
            <a:r>
              <a:rPr lang="tr-TR" sz="2400" dirty="0" err="1"/>
              <a:t>ç</a:t>
            </a:r>
            <a:r>
              <a:rPr lang="tr-TR" sz="2400" dirty="0" err="1" smtClean="0"/>
              <a:t>amasır</a:t>
            </a:r>
            <a:r>
              <a:rPr lang="tr-TR" sz="2400" dirty="0" smtClean="0"/>
              <a:t> </a:t>
            </a:r>
            <a:r>
              <a:rPr lang="tr-TR" sz="2400" dirty="0"/>
              <a:t>suyu, alkol veya </a:t>
            </a:r>
            <a:r>
              <a:rPr lang="tr-TR" sz="2400" dirty="0" err="1"/>
              <a:t>insektisit</a:t>
            </a:r>
            <a:r>
              <a:rPr lang="tr-TR" sz="2400" dirty="0"/>
              <a:t> </a:t>
            </a:r>
            <a:r>
              <a:rPr lang="tr-TR" sz="2400" dirty="0" err="1" smtClean="0"/>
              <a:t>vb</a:t>
            </a:r>
            <a:r>
              <a:rPr lang="tr-TR" sz="2400" dirty="0" smtClean="0"/>
              <a:t> bulunan </a:t>
            </a:r>
            <a:r>
              <a:rPr lang="tr-TR" sz="2400" dirty="0"/>
              <a:t>ağzı kapaklı bir şişe </a:t>
            </a:r>
            <a:r>
              <a:rPr lang="tr-TR" sz="2400" dirty="0" smtClean="0"/>
              <a:t>içine </a:t>
            </a:r>
            <a:r>
              <a:rPr lang="tr-TR" sz="2400" dirty="0"/>
              <a:t>atılarak </a:t>
            </a:r>
            <a:r>
              <a:rPr lang="tr-TR" sz="2400" dirty="0" smtClean="0"/>
              <a:t>öldürülmelidir.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İncelenmek </a:t>
            </a:r>
            <a:r>
              <a:rPr lang="tr-TR" sz="2400" dirty="0"/>
              <a:t>ü</a:t>
            </a:r>
            <a:r>
              <a:rPr lang="tr-TR" sz="2400" dirty="0" smtClean="0"/>
              <a:t>zere </a:t>
            </a:r>
            <a:r>
              <a:rPr lang="tr-TR" sz="2400" dirty="0"/>
              <a:t>laboratuvara </a:t>
            </a:r>
            <a:r>
              <a:rPr lang="tr-TR" sz="2400" dirty="0" smtClean="0"/>
              <a:t>gönderilecekse </a:t>
            </a:r>
            <a:r>
              <a:rPr lang="tr-TR" sz="2400" dirty="0"/>
              <a:t>cam bir </a:t>
            </a:r>
            <a:r>
              <a:rPr lang="tr-TR" sz="2400" dirty="0" smtClean="0"/>
              <a:t>tüp veya küçük </a:t>
            </a:r>
            <a:r>
              <a:rPr lang="tr-TR" sz="2400" dirty="0"/>
              <a:t>kavanoz </a:t>
            </a:r>
            <a:r>
              <a:rPr lang="tr-TR" sz="2400" dirty="0" smtClean="0"/>
              <a:t>içinde </a:t>
            </a:r>
            <a:r>
              <a:rPr lang="tr-TR" sz="2400" dirty="0"/>
              <a:t>kapatılarak </a:t>
            </a:r>
            <a:r>
              <a:rPr lang="tr-TR" sz="2400" dirty="0" smtClean="0"/>
              <a:t>saklanmalıdır.</a:t>
            </a:r>
            <a:endParaRPr lang="tr-TR" sz="2400" dirty="0"/>
          </a:p>
          <a:p>
            <a:endParaRPr lang="tr-TR" sz="2400" dirty="0" smtClean="0"/>
          </a:p>
          <a:p>
            <a:r>
              <a:rPr lang="tr-TR" sz="2400" dirty="0" smtClean="0"/>
              <a:t>Keneleri vücuttan </a:t>
            </a:r>
            <a:r>
              <a:rPr lang="tr-TR" sz="2400" dirty="0"/>
              <a:t>uzaklaştırmak amacıyla, kenelerin </a:t>
            </a:r>
            <a:r>
              <a:rPr lang="tr-TR" sz="2400" dirty="0" smtClean="0"/>
              <a:t>üzerine </a:t>
            </a:r>
            <a:r>
              <a:rPr lang="sv-SE" sz="2400" dirty="0" smtClean="0"/>
              <a:t>sigara </a:t>
            </a:r>
            <a:r>
              <a:rPr lang="sv-SE" sz="2400" dirty="0"/>
              <a:t>basmak, </a:t>
            </a:r>
            <a:r>
              <a:rPr lang="sv-SE" sz="2400" dirty="0" smtClean="0"/>
              <a:t>kolonya</a:t>
            </a:r>
            <a:r>
              <a:rPr lang="tr-TR" sz="2400" dirty="0" smtClean="0"/>
              <a:t>,</a:t>
            </a:r>
            <a:r>
              <a:rPr lang="sv-SE" sz="2400" dirty="0" smtClean="0"/>
              <a:t> gaz</a:t>
            </a:r>
            <a:r>
              <a:rPr lang="tr-TR" sz="2400" dirty="0" smtClean="0"/>
              <a:t> </a:t>
            </a:r>
            <a:r>
              <a:rPr lang="sv-SE" sz="2400" dirty="0" smtClean="0"/>
              <a:t>yağı</a:t>
            </a:r>
            <a:r>
              <a:rPr lang="sv-SE" sz="2400" dirty="0"/>
              <a:t>, alkol </a:t>
            </a:r>
            <a:r>
              <a:rPr lang="tr-TR" sz="2400" dirty="0" err="1" smtClean="0"/>
              <a:t>vb</a:t>
            </a:r>
            <a:r>
              <a:rPr lang="tr-TR" sz="2400" dirty="0" smtClean="0"/>
              <a:t> </a:t>
            </a:r>
            <a:r>
              <a:rPr lang="sv-SE" sz="2400" dirty="0" smtClean="0"/>
              <a:t>kimyasal</a:t>
            </a:r>
            <a:r>
              <a:rPr lang="tr-TR" sz="2400" dirty="0" smtClean="0"/>
              <a:t> ürünler dökmek </a:t>
            </a:r>
            <a:r>
              <a:rPr lang="tr-TR" sz="2400" dirty="0"/>
              <a:t>gibi </a:t>
            </a:r>
            <a:r>
              <a:rPr lang="tr-TR" sz="2400" dirty="0" smtClean="0"/>
              <a:t>yöntemlere başvurulmamalıdır.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496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368" y="365125"/>
            <a:ext cx="10515600" cy="6066156"/>
          </a:xfrm>
        </p:spPr>
      </p:pic>
    </p:spTree>
    <p:extLst>
      <p:ext uri="{BB962C8B-B14F-4D97-AF65-F5344CB8AC3E}">
        <p14:creationId xmlns:p14="http://schemas.microsoft.com/office/powerpoint/2010/main" val="2642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b="1" dirty="0" smtClean="0"/>
              <a:t>Kenelerden korunmak için;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Uzun bitkilerden ve ormanlardan uzak durmak </a:t>
            </a:r>
          </a:p>
          <a:p>
            <a:r>
              <a:rPr lang="tr-TR" sz="2400" dirty="0" smtClean="0"/>
              <a:t>Pantolonu </a:t>
            </a:r>
            <a:r>
              <a:rPr lang="tr-TR" sz="2400" dirty="0"/>
              <a:t>çorabın içine kıvırmak </a:t>
            </a:r>
          </a:p>
          <a:p>
            <a:r>
              <a:rPr lang="tr-TR" sz="2400" dirty="0" smtClean="0"/>
              <a:t>Uzun </a:t>
            </a:r>
            <a:r>
              <a:rPr lang="tr-TR" sz="2400" dirty="0"/>
              <a:t>kollu kıyafetler giymek </a:t>
            </a:r>
          </a:p>
          <a:p>
            <a:r>
              <a:rPr lang="tr-TR" sz="2400" dirty="0" smtClean="0"/>
              <a:t>Tişörtü </a:t>
            </a:r>
            <a:r>
              <a:rPr lang="tr-TR" sz="2400" dirty="0"/>
              <a:t>pantolonun içine yerleştirmek </a:t>
            </a:r>
          </a:p>
          <a:p>
            <a:r>
              <a:rPr lang="tr-TR" sz="2400" dirty="0" smtClean="0"/>
              <a:t>Açık </a:t>
            </a:r>
            <a:r>
              <a:rPr lang="tr-TR" sz="2400" dirty="0"/>
              <a:t>ayakkabı giymemek </a:t>
            </a:r>
          </a:p>
          <a:p>
            <a:r>
              <a:rPr lang="tr-TR" sz="2400" dirty="0" smtClean="0"/>
              <a:t>Böcek </a:t>
            </a:r>
            <a:r>
              <a:rPr lang="tr-TR" sz="2400" dirty="0"/>
              <a:t>öldürücü ilaçlar kullanmak </a:t>
            </a:r>
          </a:p>
          <a:p>
            <a:r>
              <a:rPr lang="tr-TR" sz="2400" dirty="0" smtClean="0"/>
              <a:t>Açık </a:t>
            </a:r>
            <a:r>
              <a:rPr lang="tr-TR" sz="2400" dirty="0"/>
              <a:t>renkli kıyafetler giymek </a:t>
            </a:r>
            <a:endParaRPr lang="tr-TR" sz="2400" dirty="0" smtClean="0"/>
          </a:p>
          <a:p>
            <a:r>
              <a:rPr lang="tr-TR" sz="2400" dirty="0"/>
              <a:t>Kene yönünden riskli alanlardan dönüldüğünde kişi kendisinin ve çocuklarının vücudunda (kulak arkası, koltuk altları, kasıklar ve diz arkası dâhil) kene olup olmadığını kontrol </a:t>
            </a:r>
            <a:r>
              <a:rPr lang="tr-TR" sz="2400" dirty="0" smtClean="0"/>
              <a:t>etmek</a:t>
            </a:r>
            <a:endParaRPr lang="tr-TR" sz="2400" dirty="0"/>
          </a:p>
          <a:p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7" y="365125"/>
            <a:ext cx="2177143" cy="41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125"/>
            <a:ext cx="10591800" cy="5720715"/>
          </a:xfrm>
        </p:spPr>
      </p:pic>
      <p:sp>
        <p:nvSpPr>
          <p:cNvPr id="7" name="Metin kutusu 6"/>
          <p:cNvSpPr txBox="1"/>
          <p:nvPr/>
        </p:nvSpPr>
        <p:spPr>
          <a:xfrm>
            <a:off x="345440" y="6400800"/>
            <a:ext cx="11655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>
                <a:hlinkClick r:id="rId4"/>
              </a:rPr>
              <a:t>https://hsgm.saglik.gov.tr/depo/birimler/zoonotik-vektorel-hastaliklar-db/zoonotik-hastaliklar/1-KKKA/2-Formlar/Kene_Tutunmasi_ile_Gelen_Kisilere_Yaklasim_Algoritmasi_guncel.pdf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3806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741035"/>
          </a:xfrm>
        </p:spPr>
      </p:pic>
      <p:sp>
        <p:nvSpPr>
          <p:cNvPr id="5" name="Metin kutusu 4"/>
          <p:cNvSpPr txBox="1"/>
          <p:nvPr/>
        </p:nvSpPr>
        <p:spPr>
          <a:xfrm>
            <a:off x="751840" y="6421120"/>
            <a:ext cx="10093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>
                <a:hlinkClick r:id="rId3"/>
              </a:rPr>
              <a:t>https://hsgm.saglik.gov.tr/depo/birimler/zoonotik-vektorel-hastaliklar-db/zoonotik-hastaliklar/1-KKKA/2-Formlar/KKKA_Vaka_Yonetim_Algoritmasi_guncel.pdf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42157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599" cy="6035675"/>
          </a:xfrm>
        </p:spPr>
      </p:pic>
    </p:spTree>
    <p:extLst>
      <p:ext uri="{BB962C8B-B14F-4D97-AF65-F5344CB8AC3E}">
        <p14:creationId xmlns:p14="http://schemas.microsoft.com/office/powerpoint/2010/main" val="5919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Kayalık Dağlar Benekli Ateşi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Etiyolojik ajan </a:t>
            </a:r>
            <a:r>
              <a:rPr lang="tr-TR" sz="2400" b="1" dirty="0" err="1" smtClean="0"/>
              <a:t>Rickettsia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rickettsii</a:t>
            </a:r>
            <a:endParaRPr lang="tr-TR" sz="2400" b="1" dirty="0"/>
          </a:p>
          <a:p>
            <a:r>
              <a:rPr lang="tr-TR" sz="2400" dirty="0"/>
              <a:t>G</a:t>
            </a:r>
            <a:r>
              <a:rPr lang="tr-TR" sz="2400" dirty="0" smtClean="0"/>
              <a:t>ram(-), zorunlu </a:t>
            </a:r>
            <a:r>
              <a:rPr lang="tr-TR" sz="2400" dirty="0" err="1" smtClean="0"/>
              <a:t>intrasellüler</a:t>
            </a:r>
            <a:r>
              <a:rPr lang="tr-TR" sz="2400" dirty="0" smtClean="0"/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bakteri</a:t>
            </a:r>
            <a:endParaRPr lang="tr-TR" sz="2400" b="1" dirty="0">
              <a:solidFill>
                <a:srgbClr val="FF0000"/>
              </a:solidFill>
            </a:endParaRPr>
          </a:p>
          <a:p>
            <a:r>
              <a:rPr lang="tr-TR" sz="2400" dirty="0" err="1" smtClean="0"/>
              <a:t>Vasküler</a:t>
            </a:r>
            <a:r>
              <a:rPr lang="tr-TR" sz="2400" dirty="0" smtClean="0"/>
              <a:t> </a:t>
            </a:r>
            <a:r>
              <a:rPr lang="tr-TR" sz="2400" dirty="0" err="1" smtClean="0"/>
              <a:t>endotelyal</a:t>
            </a:r>
            <a:r>
              <a:rPr lang="tr-TR" sz="2400" dirty="0" smtClean="0"/>
              <a:t> hücrelere tropizm</a:t>
            </a:r>
          </a:p>
          <a:p>
            <a:r>
              <a:rPr lang="tr-TR" sz="2400" dirty="0"/>
              <a:t>P</a:t>
            </a:r>
            <a:r>
              <a:rPr lang="tr-TR" sz="2400" dirty="0" smtClean="0"/>
              <a:t>otansiyel </a:t>
            </a:r>
            <a:r>
              <a:rPr lang="tr-TR" sz="2400" dirty="0"/>
              <a:t>olarak </a:t>
            </a:r>
            <a:r>
              <a:rPr lang="tr-TR" sz="2400" b="1" dirty="0"/>
              <a:t>öldürücü, ancak tedavi edilebilir</a:t>
            </a:r>
            <a:r>
              <a:rPr lang="tr-TR" sz="2400" dirty="0"/>
              <a:t> kene kaynaklı bir hastalık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44" y="1825625"/>
            <a:ext cx="22764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ABD, </a:t>
            </a:r>
            <a:r>
              <a:rPr lang="tr-TR" sz="2400" dirty="0"/>
              <a:t>Kanada, Meksika, Orta Amerika ve Güney Amerika'nın bazı bölgelerinde (Bolivya, Arjantin, Brezilya ve Kolombiya) görülür</a:t>
            </a:r>
            <a:r>
              <a:rPr lang="tr-TR" sz="2400" dirty="0" smtClean="0"/>
              <a:t>.</a:t>
            </a:r>
          </a:p>
          <a:p>
            <a:endParaRPr lang="tr-TR" sz="2400" b="1" dirty="0" smtClean="0"/>
          </a:p>
          <a:p>
            <a:r>
              <a:rPr lang="tr-TR" sz="2400" b="1" dirty="0" smtClean="0"/>
              <a:t>ABD’de keneyle bulaşan en ölümcül hastalık</a:t>
            </a:r>
          </a:p>
          <a:p>
            <a:endParaRPr lang="tr-TR" sz="2400" dirty="0" smtClean="0"/>
          </a:p>
          <a:p>
            <a:r>
              <a:rPr lang="tr-TR" sz="2400" dirty="0" smtClean="0"/>
              <a:t>İsmine </a:t>
            </a:r>
            <a:r>
              <a:rPr lang="tr-TR" sz="2400" dirty="0"/>
              <a:t>rağmen yıllık vakaların sadece </a:t>
            </a:r>
            <a:r>
              <a:rPr lang="tr-TR" sz="2400" dirty="0" smtClean="0"/>
              <a:t>% </a:t>
            </a:r>
            <a:r>
              <a:rPr lang="de-DE" sz="2400" dirty="0" smtClean="0"/>
              <a:t>2’si </a:t>
            </a:r>
            <a:r>
              <a:rPr lang="de-DE" sz="2400" dirty="0"/>
              <a:t>Rocky </a:t>
            </a:r>
            <a:r>
              <a:rPr lang="tr-TR" sz="2400" dirty="0" err="1"/>
              <a:t>D</a:t>
            </a:r>
            <a:r>
              <a:rPr lang="de-DE" sz="2400" dirty="0" err="1" smtClean="0"/>
              <a:t>ağları</a:t>
            </a:r>
            <a:r>
              <a:rPr lang="de-DE" sz="2400" dirty="0" smtClean="0"/>
              <a:t> </a:t>
            </a:r>
            <a:r>
              <a:rPr lang="de-DE" sz="2400" dirty="0" err="1"/>
              <a:t>bölgesinde</a:t>
            </a:r>
            <a:r>
              <a:rPr lang="de-DE" sz="2400" dirty="0"/>
              <a:t> </a:t>
            </a:r>
            <a:r>
              <a:rPr lang="de-DE" sz="2400" dirty="0" err="1" smtClean="0"/>
              <a:t>görülür</a:t>
            </a:r>
            <a:r>
              <a:rPr lang="tr-TR" sz="2400" dirty="0" smtClean="0"/>
              <a:t>.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13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H</a:t>
            </a:r>
            <a:r>
              <a:rPr lang="tr-TR" sz="2400" dirty="0" smtClean="0"/>
              <a:t>astalık </a:t>
            </a:r>
            <a:r>
              <a:rPr lang="tr-TR" sz="2400" dirty="0"/>
              <a:t>K</a:t>
            </a:r>
            <a:r>
              <a:rPr lang="tr-TR" sz="2400" dirty="0" smtClean="0"/>
              <a:t>ontrol </a:t>
            </a:r>
            <a:r>
              <a:rPr lang="tr-TR" sz="2400" dirty="0"/>
              <a:t>ve </a:t>
            </a:r>
            <a:r>
              <a:rPr lang="tr-TR" sz="2400" dirty="0" smtClean="0"/>
              <a:t>Korunma Merkezi (CDC)’ye </a:t>
            </a:r>
            <a:r>
              <a:rPr lang="tr-TR" sz="2400" dirty="0"/>
              <a:t>2008 yılında 2553 </a:t>
            </a:r>
            <a:r>
              <a:rPr lang="tr-TR" sz="2400" dirty="0" smtClean="0"/>
              <a:t>KDBA vakası bildirilmiş. 2016 yılında bu sayı 4269’ya çıkmış.</a:t>
            </a:r>
          </a:p>
          <a:p>
            <a:endParaRPr lang="tr-TR" sz="2400" dirty="0" smtClean="0"/>
          </a:p>
          <a:p>
            <a:r>
              <a:rPr lang="tr-TR" sz="2400" dirty="0" smtClean="0"/>
              <a:t>ABD’de </a:t>
            </a:r>
            <a:r>
              <a:rPr lang="tr-TR" sz="2400" dirty="0"/>
              <a:t>en yüksek </a:t>
            </a:r>
            <a:r>
              <a:rPr lang="tr-TR" sz="2400" dirty="0" err="1"/>
              <a:t>insidans</a:t>
            </a:r>
            <a:r>
              <a:rPr lang="tr-TR" sz="2400" dirty="0"/>
              <a:t> oranları </a:t>
            </a:r>
            <a:r>
              <a:rPr lang="tr-TR" sz="2400" dirty="0" smtClean="0"/>
              <a:t>milyonda </a:t>
            </a:r>
            <a:r>
              <a:rPr lang="tr-TR" sz="2400" dirty="0"/>
              <a:t>19 ila 63 vaka </a:t>
            </a:r>
            <a:r>
              <a:rPr lang="tr-TR" sz="2400" dirty="0" smtClean="0"/>
              <a:t>arasında (CDC 2010)</a:t>
            </a:r>
          </a:p>
          <a:p>
            <a:endParaRPr lang="tr-TR" sz="2400" b="1" dirty="0" smtClean="0"/>
          </a:p>
          <a:p>
            <a:r>
              <a:rPr lang="tr-TR" sz="2400" b="1" dirty="0" smtClean="0"/>
              <a:t>Yaz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b="1" dirty="0"/>
              <a:t>ilkbahar</a:t>
            </a:r>
            <a:r>
              <a:rPr lang="tr-TR" sz="2400" dirty="0"/>
              <a:t>da sık görülmekle beraber </a:t>
            </a:r>
            <a:r>
              <a:rPr lang="tr-TR" sz="2400" dirty="0" smtClean="0"/>
              <a:t>Güney Amerika’da kış döneminde </a:t>
            </a:r>
            <a:r>
              <a:rPr lang="tr-TR" sz="2400" dirty="0"/>
              <a:t>nadir vakalar mevcut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76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Dünya üzerinde </a:t>
            </a:r>
            <a:r>
              <a:rPr lang="tr-TR" sz="2400" dirty="0" smtClean="0"/>
              <a:t>omurgalıları etkileyen </a:t>
            </a:r>
            <a:r>
              <a:rPr lang="tr-TR" sz="2400" dirty="0"/>
              <a:t>899 adet kene türü mevcuttur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tr-TR" sz="2400" dirty="0" smtClean="0"/>
              <a:t>Bakteri, </a:t>
            </a:r>
            <a:r>
              <a:rPr lang="tr-TR" sz="2400" dirty="0" err="1" smtClean="0"/>
              <a:t>spiroket</a:t>
            </a:r>
            <a:r>
              <a:rPr lang="tr-TR" sz="2400" dirty="0"/>
              <a:t>, </a:t>
            </a:r>
            <a:r>
              <a:rPr lang="tr-TR" sz="2400" dirty="0" err="1" smtClean="0"/>
              <a:t>ricketsia</a:t>
            </a:r>
            <a:r>
              <a:rPr lang="tr-TR" sz="2400" dirty="0" smtClean="0"/>
              <a:t>, </a:t>
            </a:r>
            <a:r>
              <a:rPr lang="tr-TR" sz="2400" dirty="0" err="1"/>
              <a:t>protozoa</a:t>
            </a:r>
            <a:r>
              <a:rPr lang="tr-TR" sz="2400" dirty="0"/>
              <a:t>, virüs, </a:t>
            </a:r>
            <a:r>
              <a:rPr lang="tr-TR" sz="2400" dirty="0" err="1"/>
              <a:t>nematod</a:t>
            </a:r>
            <a:r>
              <a:rPr lang="tr-TR" sz="2400" dirty="0"/>
              <a:t> </a:t>
            </a:r>
            <a:r>
              <a:rPr lang="tr-TR" sz="2400" dirty="0" smtClean="0"/>
              <a:t>ve toksinler </a:t>
            </a:r>
            <a:r>
              <a:rPr lang="tr-TR" sz="2400" dirty="0"/>
              <a:t>gibi birçok farklı patojeni taşıyabilir </a:t>
            </a:r>
            <a:r>
              <a:rPr lang="tr-TR" sz="2400" dirty="0" smtClean="0"/>
              <a:t>ve yayabilirler. </a:t>
            </a:r>
          </a:p>
          <a:p>
            <a:endParaRPr lang="tr-TR" sz="2400" dirty="0" smtClean="0"/>
          </a:p>
          <a:p>
            <a:r>
              <a:rPr lang="tr-TR" sz="2400" dirty="0" smtClean="0"/>
              <a:t>Türkiye</a:t>
            </a:r>
            <a:r>
              <a:rPr lang="tr-TR" sz="2400" dirty="0"/>
              <a:t>; iklimi, yüzey şekli ve bitki </a:t>
            </a:r>
            <a:r>
              <a:rPr lang="tr-TR" sz="2400" dirty="0" smtClean="0"/>
              <a:t>örtüsü bakımından</a:t>
            </a:r>
            <a:r>
              <a:rPr lang="tr-TR" sz="2400" dirty="0"/>
              <a:t>, kenelerin biyolojik </a:t>
            </a:r>
            <a:r>
              <a:rPr lang="tr-TR" sz="2400" dirty="0" smtClean="0"/>
              <a:t>aktivitelerini sürdürmeleri </a:t>
            </a:r>
            <a:r>
              <a:rPr lang="tr-TR" sz="2400" dirty="0"/>
              <a:t>için uygun koşullara sahip bir </a:t>
            </a:r>
            <a:r>
              <a:rPr lang="tr-TR" sz="2400" dirty="0" smtClean="0"/>
              <a:t>ülkedir. </a:t>
            </a:r>
            <a:endParaRPr lang="tr-TR" sz="2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97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00841"/>
          </a:xfrm>
        </p:spPr>
      </p:pic>
    </p:spTree>
    <p:extLst>
      <p:ext uri="{BB962C8B-B14F-4D97-AF65-F5344CB8AC3E}">
        <p14:creationId xmlns:p14="http://schemas.microsoft.com/office/powerpoint/2010/main" val="25799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5-9 yaşlarındaki </a:t>
            </a:r>
            <a:r>
              <a:rPr lang="tr-TR" sz="2400" dirty="0"/>
              <a:t>çocuklar ve </a:t>
            </a:r>
            <a:r>
              <a:rPr lang="tr-TR" sz="2400" dirty="0" smtClean="0"/>
              <a:t>&gt;60 yaş erişkinler olmak </a:t>
            </a:r>
            <a:r>
              <a:rPr lang="tr-TR" sz="2400" dirty="0"/>
              <a:t>üzere </a:t>
            </a:r>
            <a:r>
              <a:rPr lang="tr-TR" sz="2400" b="1" dirty="0" err="1" smtClean="0"/>
              <a:t>bimodal</a:t>
            </a:r>
            <a:r>
              <a:rPr lang="tr-TR" sz="2400" b="1" dirty="0" smtClean="0"/>
              <a:t> </a:t>
            </a:r>
            <a:r>
              <a:rPr lang="tr-TR" sz="2400" b="1" dirty="0"/>
              <a:t>yaş </a:t>
            </a:r>
            <a:r>
              <a:rPr lang="tr-TR" sz="2400" b="1" dirty="0" smtClean="0"/>
              <a:t>dağılımına</a:t>
            </a:r>
            <a:r>
              <a:rPr lang="tr-TR" sz="2400" dirty="0" smtClean="0"/>
              <a:t> sahiptir.</a:t>
            </a:r>
          </a:p>
          <a:p>
            <a:r>
              <a:rPr lang="tr-TR" sz="2400" dirty="0" err="1" smtClean="0"/>
              <a:t>İnkübasyon</a:t>
            </a:r>
            <a:r>
              <a:rPr lang="tr-TR" sz="2400" dirty="0" smtClean="0"/>
              <a:t> süresi </a:t>
            </a:r>
            <a:r>
              <a:rPr lang="tr-TR" sz="2400" b="1" dirty="0" smtClean="0"/>
              <a:t>2-14 gün</a:t>
            </a:r>
          </a:p>
          <a:p>
            <a:r>
              <a:rPr lang="tr-TR" sz="2400" dirty="0"/>
              <a:t>Hastaların 1/3’ü kene ısırığını hatırlamaz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tr-TR" sz="2400" dirty="0" smtClean="0"/>
              <a:t>Bulaşma </a:t>
            </a:r>
            <a:r>
              <a:rPr lang="tr-TR" sz="2400" dirty="0"/>
              <a:t>nadir olarak </a:t>
            </a:r>
            <a:r>
              <a:rPr lang="tr-TR" sz="2400" dirty="0" err="1"/>
              <a:t>enfekte</a:t>
            </a:r>
            <a:r>
              <a:rPr lang="tr-TR" sz="2400" dirty="0"/>
              <a:t> kene dokusunun veya </a:t>
            </a:r>
            <a:r>
              <a:rPr lang="tr-TR" sz="2400" dirty="0" err="1"/>
              <a:t>feçesin</a:t>
            </a:r>
            <a:r>
              <a:rPr lang="tr-TR" sz="2400" dirty="0"/>
              <a:t> </a:t>
            </a:r>
            <a:r>
              <a:rPr lang="tr-TR" sz="2400" u="sng" dirty="0" err="1" smtClean="0"/>
              <a:t>konjunktiva</a:t>
            </a:r>
            <a:r>
              <a:rPr lang="tr-TR" sz="2400" dirty="0" err="1" smtClean="0"/>
              <a:t>ya</a:t>
            </a:r>
            <a:r>
              <a:rPr lang="tr-TR" sz="2400" dirty="0" smtClean="0"/>
              <a:t> </a:t>
            </a:r>
            <a:r>
              <a:rPr lang="tr-TR" sz="2400" dirty="0"/>
              <a:t>geçişi, </a:t>
            </a:r>
            <a:r>
              <a:rPr lang="tr-TR" sz="2400" u="sng" dirty="0" err="1"/>
              <a:t>transkutanöz</a:t>
            </a:r>
            <a:r>
              <a:rPr lang="tr-TR" sz="2400" dirty="0"/>
              <a:t> bulaşma veya </a:t>
            </a:r>
            <a:r>
              <a:rPr lang="tr-TR" sz="2400" u="sng" dirty="0" err="1"/>
              <a:t>inhalasyon</a:t>
            </a:r>
            <a:r>
              <a:rPr lang="tr-TR" sz="2400" dirty="0"/>
              <a:t> yoluyla olur.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09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Başlangıç belirtileri: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Ateş</a:t>
            </a:r>
            <a:endParaRPr lang="tr-TR" dirty="0"/>
          </a:p>
          <a:p>
            <a:r>
              <a:rPr lang="tr-TR" dirty="0"/>
              <a:t>Baş ağrısı</a:t>
            </a:r>
          </a:p>
          <a:p>
            <a:r>
              <a:rPr lang="tr-TR" dirty="0" smtClean="0"/>
              <a:t>Döküntü</a:t>
            </a:r>
          </a:p>
          <a:p>
            <a:r>
              <a:rPr lang="tr-TR" dirty="0"/>
              <a:t>Karın ağrısı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908040" y="1825625"/>
            <a:ext cx="5181600" cy="4351338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/>
              <a:t>Bulantı</a:t>
            </a:r>
          </a:p>
          <a:p>
            <a:r>
              <a:rPr lang="tr-TR" dirty="0" smtClean="0"/>
              <a:t>Kusma</a:t>
            </a:r>
            <a:endParaRPr lang="tr-TR" dirty="0"/>
          </a:p>
          <a:p>
            <a:r>
              <a:rPr lang="tr-TR" dirty="0" err="1" smtClean="0"/>
              <a:t>Miyalji</a:t>
            </a:r>
            <a:endParaRPr lang="tr-TR" dirty="0"/>
          </a:p>
          <a:p>
            <a:r>
              <a:rPr lang="tr-TR" dirty="0"/>
              <a:t>İştahsızlık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9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sz="2400" dirty="0" smtClean="0"/>
              <a:t>Ateşin 2-5. gününde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       </a:t>
            </a:r>
            <a:r>
              <a:rPr lang="tr-TR" sz="2400" dirty="0" smtClean="0"/>
              <a:t>- önkol, el, ayak </a:t>
            </a:r>
            <a:r>
              <a:rPr lang="tr-TR" sz="2400" dirty="0"/>
              <a:t>bileği üzerinde </a:t>
            </a: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            - küçük</a:t>
            </a:r>
            <a:r>
              <a:rPr lang="tr-TR" sz="2400" dirty="0"/>
              <a:t>, </a:t>
            </a:r>
            <a:r>
              <a:rPr lang="tr-TR" sz="2400" dirty="0" smtClean="0"/>
              <a:t>düz, pembe </a:t>
            </a:r>
            <a:r>
              <a:rPr lang="tr-TR" sz="2400" dirty="0"/>
              <a:t>ve kaşıntısız noktalar şeklinde benekli </a:t>
            </a:r>
            <a:r>
              <a:rPr lang="tr-TR" sz="2400" dirty="0" smtClean="0"/>
              <a:t>bir döküntü </a:t>
            </a:r>
          </a:p>
          <a:p>
            <a:endParaRPr lang="tr-TR" dirty="0" smtClean="0"/>
          </a:p>
          <a:p>
            <a:r>
              <a:rPr lang="tr-TR" sz="2400" dirty="0" smtClean="0"/>
              <a:t>Bu </a:t>
            </a:r>
            <a:r>
              <a:rPr lang="tr-TR" sz="2400" dirty="0"/>
              <a:t>benekler </a:t>
            </a:r>
            <a:r>
              <a:rPr lang="tr-TR" sz="2400" dirty="0" smtClean="0"/>
              <a:t>üzerine basınç uygulandığında solarlar </a:t>
            </a:r>
          </a:p>
          <a:p>
            <a:endParaRPr lang="tr-TR" sz="2400" dirty="0" smtClean="0"/>
          </a:p>
          <a:p>
            <a:r>
              <a:rPr lang="tr-TR" sz="2400" dirty="0" smtClean="0"/>
              <a:t>Döküntü ilk hafta boyunca hastaların yarısından fazlasında mevcutken, </a:t>
            </a:r>
            <a:r>
              <a:rPr lang="tr-TR" sz="2400" u="sng" dirty="0" smtClean="0"/>
              <a:t>hastaların %10’unda hiç görülmez</a:t>
            </a:r>
            <a:r>
              <a:rPr lang="tr-TR" sz="2400" dirty="0" smtClean="0"/>
              <a:t> </a:t>
            </a:r>
            <a:r>
              <a:rPr lang="tr-TR" sz="2400" b="1" dirty="0" smtClean="0"/>
              <a:t>(Kayalık Dağlar Beneksiz Ateşi)</a:t>
            </a:r>
            <a:endParaRPr lang="tr-TR" sz="24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82" y="619125"/>
            <a:ext cx="2286198" cy="25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 smtClean="0"/>
              <a:t>Major</a:t>
            </a:r>
            <a:r>
              <a:rPr lang="tr-TR" sz="3600" b="1" dirty="0" smtClean="0"/>
              <a:t> komplikasyonlar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3713480" cy="4351338"/>
          </a:xfrm>
        </p:spPr>
        <p:txBody>
          <a:bodyPr>
            <a:noAutofit/>
          </a:bodyPr>
          <a:lstStyle/>
          <a:p>
            <a:r>
              <a:rPr lang="tr-TR" dirty="0" err="1" smtClean="0"/>
              <a:t>Ensefalit</a:t>
            </a:r>
            <a:endParaRPr lang="tr-TR" dirty="0" smtClean="0"/>
          </a:p>
          <a:p>
            <a:r>
              <a:rPr lang="tr-TR" dirty="0" err="1" smtClean="0"/>
              <a:t>Nonkardiyojenik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</a:t>
            </a:r>
            <a:r>
              <a:rPr lang="tr-TR" dirty="0" err="1" smtClean="0"/>
              <a:t>pulmoner</a:t>
            </a:r>
            <a:r>
              <a:rPr lang="tr-TR" dirty="0" smtClean="0"/>
              <a:t> ödem</a:t>
            </a:r>
          </a:p>
          <a:p>
            <a:r>
              <a:rPr lang="tr-TR" dirty="0" smtClean="0"/>
              <a:t>ARDS</a:t>
            </a:r>
          </a:p>
          <a:p>
            <a:endParaRPr lang="tr-TR" sz="24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786120" y="1690688"/>
            <a:ext cx="5181600" cy="4351338"/>
          </a:xfrm>
        </p:spPr>
        <p:txBody>
          <a:bodyPr/>
          <a:lstStyle/>
          <a:p>
            <a:r>
              <a:rPr lang="tr-TR" dirty="0"/>
              <a:t>Kardiyak aritmi</a:t>
            </a:r>
          </a:p>
          <a:p>
            <a:r>
              <a:rPr lang="tr-TR" dirty="0" err="1"/>
              <a:t>Koagülopati</a:t>
            </a:r>
            <a:endParaRPr lang="tr-TR" dirty="0"/>
          </a:p>
          <a:p>
            <a:r>
              <a:rPr lang="tr-TR" dirty="0"/>
              <a:t>GİS kanaması </a:t>
            </a:r>
          </a:p>
          <a:p>
            <a:r>
              <a:rPr lang="tr-TR" dirty="0"/>
              <a:t>Deri nekrozunu</a:t>
            </a:r>
          </a:p>
          <a:p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8200" y="4683760"/>
            <a:ext cx="10201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Eğer tedavi edilmezse 8-15 gün içerisinde ölüm gerçekleşebilir.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/>
              <a:t>Mortalite</a:t>
            </a:r>
            <a:r>
              <a:rPr lang="tr-TR" sz="2400" dirty="0"/>
              <a:t> oranı </a:t>
            </a:r>
            <a:r>
              <a:rPr lang="it-IT" sz="2400" dirty="0"/>
              <a:t>tedavi edilmemiş vakalarda % 25; tedavi edilmiş</a:t>
            </a:r>
            <a:r>
              <a:rPr lang="tr-TR" sz="2400" dirty="0"/>
              <a:t> </a:t>
            </a:r>
            <a:r>
              <a:rPr lang="pt-BR" sz="2400" dirty="0"/>
              <a:t>vakalarda % </a:t>
            </a:r>
            <a:r>
              <a:rPr lang="pt-BR" sz="2400" dirty="0" smtClean="0"/>
              <a:t>5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083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Laboratuvar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b="1" dirty="0" smtClean="0"/>
          </a:p>
          <a:p>
            <a:r>
              <a:rPr lang="tr-TR" sz="2400" b="1" dirty="0" err="1" smtClean="0"/>
              <a:t>Trombositopeni</a:t>
            </a:r>
            <a:r>
              <a:rPr lang="tr-TR" sz="2400" b="1" dirty="0" smtClean="0"/>
              <a:t> </a:t>
            </a:r>
            <a:r>
              <a:rPr lang="tr-TR" sz="2400" b="1" dirty="0"/>
              <a:t>(en sık)</a:t>
            </a:r>
          </a:p>
          <a:p>
            <a:r>
              <a:rPr lang="tr-TR" sz="2400" dirty="0" smtClean="0"/>
              <a:t>Normal </a:t>
            </a:r>
            <a:r>
              <a:rPr lang="tr-TR" sz="2400" dirty="0"/>
              <a:t>veya </a:t>
            </a:r>
            <a:r>
              <a:rPr lang="tr-TR" sz="2400" dirty="0" smtClean="0"/>
              <a:t>hafifçe baskılanmış Lökosit</a:t>
            </a:r>
          </a:p>
          <a:p>
            <a:r>
              <a:rPr lang="tr-TR" sz="2400" dirty="0" smtClean="0"/>
              <a:t>ALT, AST yüksekliği </a:t>
            </a:r>
          </a:p>
          <a:p>
            <a:r>
              <a:rPr lang="tr-TR" sz="2400" dirty="0" err="1"/>
              <a:t>H</a:t>
            </a:r>
            <a:r>
              <a:rPr lang="tr-TR" sz="2400" dirty="0" err="1" smtClean="0"/>
              <a:t>iponatremi</a:t>
            </a:r>
            <a:r>
              <a:rPr lang="tr-TR" sz="2400" dirty="0" smtClean="0"/>
              <a:t> </a:t>
            </a:r>
          </a:p>
          <a:p>
            <a:endParaRPr lang="tr-T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BOS </a:t>
            </a:r>
            <a:r>
              <a:rPr lang="tr-TR" sz="2400" dirty="0"/>
              <a:t>incelendiğinde </a:t>
            </a:r>
            <a:r>
              <a:rPr lang="tr-TR" sz="2400" b="1" dirty="0" err="1"/>
              <a:t>monosit</a:t>
            </a:r>
            <a:r>
              <a:rPr lang="tr-TR" sz="2400" b="1" dirty="0"/>
              <a:t> </a:t>
            </a:r>
            <a:r>
              <a:rPr lang="tr-TR" sz="2400" b="1" dirty="0" smtClean="0"/>
              <a:t>hakimiyeti </a:t>
            </a:r>
            <a:r>
              <a:rPr lang="tr-TR" sz="2400" b="1" dirty="0"/>
              <a:t>olan </a:t>
            </a:r>
            <a:r>
              <a:rPr lang="tr-TR" sz="2400" b="1" dirty="0" smtClean="0"/>
              <a:t>beyaz </a:t>
            </a:r>
            <a:r>
              <a:rPr lang="tr-TR" sz="2400" b="1" dirty="0"/>
              <a:t>küre artışı </a:t>
            </a:r>
            <a:r>
              <a:rPr lang="tr-TR" sz="2400" dirty="0"/>
              <a:t>tespit </a:t>
            </a:r>
            <a:r>
              <a:rPr lang="tr-TR" sz="2400" dirty="0" smtClean="0"/>
              <a:t>edilir.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061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Tanı; </a:t>
            </a:r>
            <a:r>
              <a:rPr lang="tr-TR" b="1" dirty="0"/>
              <a:t>öykü</a:t>
            </a:r>
            <a:r>
              <a:rPr lang="tr-TR" dirty="0"/>
              <a:t> ve </a:t>
            </a:r>
            <a:r>
              <a:rPr lang="tr-TR" b="1" dirty="0"/>
              <a:t>fizik muayene</a:t>
            </a:r>
            <a:r>
              <a:rPr lang="tr-TR" dirty="0"/>
              <a:t>ye dayanır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sz="2400" b="1" dirty="0" smtClean="0"/>
              <a:t>Deri biyopsisi: </a:t>
            </a:r>
            <a:r>
              <a:rPr lang="tr-TR" sz="2400" dirty="0" smtClean="0"/>
              <a:t>Eğer döküntü </a:t>
            </a:r>
            <a:r>
              <a:rPr lang="tr-TR" sz="2400" dirty="0"/>
              <a:t>mevcut ise </a:t>
            </a:r>
            <a:r>
              <a:rPr lang="tr-TR" sz="2400" dirty="0" err="1"/>
              <a:t>rickettsial</a:t>
            </a:r>
            <a:r>
              <a:rPr lang="tr-TR" sz="2400" dirty="0"/>
              <a:t> organizma </a:t>
            </a:r>
            <a:r>
              <a:rPr lang="tr-TR" sz="2400" dirty="0" smtClean="0"/>
              <a:t>deriden yapılan </a:t>
            </a:r>
            <a:r>
              <a:rPr lang="tr-TR" sz="2400" dirty="0"/>
              <a:t>biyopsideki </a:t>
            </a:r>
            <a:r>
              <a:rPr lang="tr-TR" sz="2400" dirty="0" err="1"/>
              <a:t>vasküler</a:t>
            </a:r>
            <a:r>
              <a:rPr lang="tr-TR" sz="2400" dirty="0"/>
              <a:t> </a:t>
            </a:r>
            <a:r>
              <a:rPr lang="tr-TR" sz="2400" dirty="0" err="1"/>
              <a:t>endotel</a:t>
            </a:r>
            <a:r>
              <a:rPr lang="tr-TR" sz="2400" dirty="0"/>
              <a:t> içinde </a:t>
            </a:r>
            <a:r>
              <a:rPr lang="tr-TR" sz="2400" dirty="0" smtClean="0"/>
              <a:t>direk </a:t>
            </a:r>
            <a:r>
              <a:rPr lang="tr-TR" sz="2400" dirty="0" err="1" smtClean="0"/>
              <a:t>immünofloresan</a:t>
            </a:r>
            <a:r>
              <a:rPr lang="tr-TR" sz="2400" dirty="0" smtClean="0"/>
              <a:t> (IFA) </a:t>
            </a:r>
            <a:r>
              <a:rPr lang="tr-TR" sz="2400" dirty="0"/>
              <a:t>veya </a:t>
            </a:r>
            <a:r>
              <a:rPr lang="tr-TR" sz="2400" dirty="0" err="1"/>
              <a:t>immünoperoksidaz</a:t>
            </a:r>
            <a:r>
              <a:rPr lang="tr-TR" sz="2400" dirty="0"/>
              <a:t> </a:t>
            </a:r>
            <a:r>
              <a:rPr lang="tr-TR" sz="2400" dirty="0" smtClean="0"/>
              <a:t>boyama </a:t>
            </a:r>
            <a:r>
              <a:rPr lang="pt-BR" sz="2400" dirty="0" smtClean="0"/>
              <a:t>yöntemiyle </a:t>
            </a:r>
            <a:r>
              <a:rPr lang="pt-BR" sz="2400" dirty="0"/>
              <a:t>tespit </a:t>
            </a:r>
            <a:r>
              <a:rPr lang="pt-BR" sz="2400" dirty="0" smtClean="0"/>
              <a:t>edilebilir.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 smtClean="0"/>
              <a:t>Ama </a:t>
            </a:r>
            <a:r>
              <a:rPr lang="pt-BR" sz="2400" dirty="0"/>
              <a:t>bu </a:t>
            </a:r>
            <a:r>
              <a:rPr lang="pt-BR" sz="2400" dirty="0" smtClean="0"/>
              <a:t>yöntem</a:t>
            </a:r>
            <a:r>
              <a:rPr lang="tr-TR" sz="2400" dirty="0" smtClean="0"/>
              <a:t> çok </a:t>
            </a:r>
            <a:r>
              <a:rPr lang="tr-TR" sz="2400" dirty="0"/>
              <a:t>sık </a:t>
            </a:r>
            <a:r>
              <a:rPr lang="tr-TR" sz="2400" dirty="0" smtClean="0"/>
              <a:t>kullanılmamakta</a:t>
            </a:r>
          </a:p>
          <a:p>
            <a:endParaRPr lang="tr-TR" sz="2400" b="1" dirty="0" smtClean="0"/>
          </a:p>
          <a:p>
            <a:r>
              <a:rPr lang="tr-TR" sz="2400" b="1" dirty="0" err="1" smtClean="0"/>
              <a:t>Seroloji</a:t>
            </a:r>
            <a:r>
              <a:rPr lang="tr-TR" sz="2400" b="1" dirty="0" smtClean="0"/>
              <a:t>:</a:t>
            </a:r>
            <a:r>
              <a:rPr lang="tr-TR" sz="2400" dirty="0" smtClean="0"/>
              <a:t> Tanıyı destekleyebilir </a:t>
            </a:r>
            <a:r>
              <a:rPr lang="tr-TR" sz="2400" dirty="0"/>
              <a:t>ancak bu da hastalığın </a:t>
            </a:r>
            <a:r>
              <a:rPr lang="tr-TR" sz="2400" dirty="0" smtClean="0"/>
              <a:t>ortaya çıkışından </a:t>
            </a:r>
            <a:r>
              <a:rPr lang="tr-TR" sz="2400" dirty="0"/>
              <a:t>7-10 gün sonra </a:t>
            </a:r>
            <a:r>
              <a:rPr lang="tr-TR" sz="2400" dirty="0" err="1" smtClean="0"/>
              <a:t>pozitifleşir</a:t>
            </a:r>
            <a:r>
              <a:rPr lang="tr-TR" sz="2400" dirty="0"/>
              <a:t>.</a:t>
            </a:r>
            <a:endParaRPr lang="tr-TR" sz="2400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86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21409"/>
            <a:ext cx="10515600" cy="4555553"/>
          </a:xfrm>
        </p:spPr>
        <p:txBody>
          <a:bodyPr>
            <a:normAutofit fontScale="55000" lnSpcReduction="20000"/>
          </a:bodyPr>
          <a:lstStyle/>
          <a:p>
            <a:r>
              <a:rPr lang="tr-TR" sz="4400" dirty="0" smtClean="0"/>
              <a:t>KDBA şüphesi varsa </a:t>
            </a:r>
            <a:r>
              <a:rPr lang="tr-TR" sz="4400" b="1" dirty="0" smtClean="0">
                <a:solidFill>
                  <a:srgbClr val="FF0000"/>
                </a:solidFill>
              </a:rPr>
              <a:t>DOKSİSİKLİN </a:t>
            </a:r>
            <a:r>
              <a:rPr lang="tr-TR" sz="4400" dirty="0" smtClean="0"/>
              <a:t>ile ampirik tedaviye mutlaka başlanmalı</a:t>
            </a:r>
          </a:p>
          <a:p>
            <a:r>
              <a:rPr lang="tr-TR" sz="4400" dirty="0" smtClean="0"/>
              <a:t>İlk </a:t>
            </a:r>
            <a:r>
              <a:rPr lang="tr-TR" sz="4400" dirty="0"/>
              <a:t>5 günde başlanması ölümün engellenmesinde daha etkilidir</a:t>
            </a:r>
            <a:r>
              <a:rPr lang="tr-TR" sz="4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3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4400" dirty="0" smtClean="0"/>
              <a:t>Yetişkinlerde;</a:t>
            </a:r>
            <a:endParaRPr lang="tr-TR" sz="4400" dirty="0"/>
          </a:p>
          <a:p>
            <a:r>
              <a:rPr lang="tr-TR" sz="4400" b="1" dirty="0" err="1" smtClean="0"/>
              <a:t>Doksisiklin</a:t>
            </a:r>
            <a:r>
              <a:rPr lang="tr-TR" sz="4400" b="1" dirty="0" smtClean="0"/>
              <a:t>,</a:t>
            </a:r>
            <a:r>
              <a:rPr lang="tr-TR" sz="4400" dirty="0" smtClean="0"/>
              <a:t>  </a:t>
            </a:r>
            <a:r>
              <a:rPr lang="tr-TR" sz="3600" dirty="0" smtClean="0"/>
              <a:t>2x100 </a:t>
            </a:r>
            <a:r>
              <a:rPr lang="tr-TR" sz="3600" dirty="0"/>
              <a:t>mg </a:t>
            </a:r>
            <a:r>
              <a:rPr lang="tr-TR" sz="3600" dirty="0" smtClean="0"/>
              <a:t>(</a:t>
            </a:r>
            <a:r>
              <a:rPr lang="tr-TR" sz="3600" dirty="0" err="1" smtClean="0"/>
              <a:t>oral,iv</a:t>
            </a:r>
            <a:r>
              <a:rPr lang="tr-TR" sz="3600" dirty="0" smtClean="0"/>
              <a:t>), 7-14 gün</a:t>
            </a:r>
            <a:endParaRPr lang="tr-TR" sz="3600" dirty="0"/>
          </a:p>
          <a:p>
            <a:endParaRPr lang="tr-TR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4400" dirty="0" smtClean="0"/>
              <a:t>Gebelerde;</a:t>
            </a:r>
          </a:p>
          <a:p>
            <a:r>
              <a:rPr lang="tr-TR" sz="4400" b="1" dirty="0" err="1" smtClean="0"/>
              <a:t>Kloramfenikol</a:t>
            </a:r>
            <a:r>
              <a:rPr lang="tr-TR" sz="3600" dirty="0" smtClean="0"/>
              <a:t> (gri bebek sendrom riski)------ artık </a:t>
            </a:r>
            <a:r>
              <a:rPr lang="tr-TR" sz="4400" b="1" dirty="0" err="1"/>
              <a:t>D</a:t>
            </a:r>
            <a:r>
              <a:rPr lang="tr-TR" sz="4400" b="1" dirty="0" err="1" smtClean="0"/>
              <a:t>oksisiklin</a:t>
            </a:r>
            <a:r>
              <a:rPr lang="tr-TR" sz="4400" dirty="0" smtClean="0"/>
              <a:t>!!!</a:t>
            </a:r>
            <a:endParaRPr lang="tr-TR" sz="4400" dirty="0"/>
          </a:p>
          <a:p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endParaRPr lang="tr-TR" sz="1100" dirty="0" smtClean="0">
              <a:hlinkClick r:id="rId3"/>
            </a:endParaRPr>
          </a:p>
          <a:p>
            <a:pPr marL="0" indent="0">
              <a:buNone/>
            </a:pPr>
            <a:endParaRPr lang="tr-TR" sz="1900" dirty="0">
              <a:hlinkClick r:id="rId3"/>
            </a:endParaRPr>
          </a:p>
          <a:p>
            <a:pPr marL="0" indent="0">
              <a:buNone/>
            </a:pPr>
            <a:r>
              <a:rPr lang="tr-TR" sz="2200" dirty="0" smtClean="0">
                <a:hlinkClick r:id="rId3"/>
              </a:rPr>
              <a:t>https</a:t>
            </a:r>
            <a:r>
              <a:rPr lang="tr-TR" sz="2200" dirty="0">
                <a:hlinkClick r:id="rId3"/>
              </a:rPr>
              <a:t>://www.uptodate.com/contents/treatment-of-rocky-mountain-spotted-fever?search=Rocky%20Mountain%20Spotted%20fever&amp;source=search_result&amp;selectedTitle=2~63&amp;usage_type=default&amp;display_rank=2</a:t>
            </a:r>
            <a:endParaRPr lang="it-IT" sz="22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1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4400" dirty="0" smtClean="0"/>
              <a:t>Çocuklarda; </a:t>
            </a:r>
            <a:r>
              <a:rPr lang="tr-TR" sz="4400" b="1" dirty="0" err="1" smtClean="0"/>
              <a:t>Doksisiklin</a:t>
            </a:r>
            <a:endParaRPr lang="tr-TR" sz="4400" b="1" dirty="0" smtClean="0"/>
          </a:p>
          <a:p>
            <a:r>
              <a:rPr lang="tr-TR" sz="3600" dirty="0"/>
              <a:t> </a:t>
            </a:r>
            <a:r>
              <a:rPr lang="tr-TR" sz="3600" dirty="0" smtClean="0"/>
              <a:t>≤</a:t>
            </a:r>
            <a:r>
              <a:rPr lang="tr-TR" sz="3600" dirty="0"/>
              <a:t>45 kg ağırlığında 2.2 </a:t>
            </a:r>
            <a:r>
              <a:rPr lang="tr-TR" sz="3600" dirty="0" smtClean="0"/>
              <a:t>mg/kg/doz,  günde 2 </a:t>
            </a:r>
            <a:r>
              <a:rPr lang="tr-TR" sz="3600" dirty="0"/>
              <a:t>kez </a:t>
            </a:r>
          </a:p>
          <a:p>
            <a:pPr marL="0" indent="0">
              <a:buNone/>
            </a:pPr>
            <a:r>
              <a:rPr lang="tr-TR" sz="3600" dirty="0" smtClean="0"/>
              <a:t>            (</a:t>
            </a:r>
            <a:r>
              <a:rPr lang="tr-TR" sz="3600" dirty="0"/>
              <a:t>maksimum günlük doz 200 </a:t>
            </a:r>
            <a:r>
              <a:rPr lang="tr-TR" sz="3600" dirty="0" smtClean="0"/>
              <a:t>mg)</a:t>
            </a:r>
          </a:p>
          <a:p>
            <a:r>
              <a:rPr lang="tr-TR" sz="3600" dirty="0"/>
              <a:t> </a:t>
            </a:r>
            <a:r>
              <a:rPr lang="tr-TR" sz="3600" dirty="0" smtClean="0"/>
              <a:t>&gt;45 kg çocuklara </a:t>
            </a:r>
            <a:r>
              <a:rPr lang="tr-TR" sz="3600" dirty="0"/>
              <a:t>yetişkin dozu </a:t>
            </a:r>
            <a:r>
              <a:rPr lang="tr-TR" sz="3600" dirty="0" smtClean="0"/>
              <a:t>verilmeli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sz="36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sz="3600" dirty="0" smtClean="0"/>
              <a:t>Dişlerde </a:t>
            </a:r>
            <a:r>
              <a:rPr lang="tr-TR" sz="3600" dirty="0"/>
              <a:t>leke bırakma riski çocuklarda kullanımını engellememeli!!</a:t>
            </a:r>
          </a:p>
          <a:p>
            <a:endParaRPr lang="tr-TR" sz="3600" dirty="0" smtClean="0"/>
          </a:p>
          <a:p>
            <a:pPr marL="0" indent="0">
              <a:buNone/>
            </a:pPr>
            <a:endParaRPr lang="tr-TR" sz="3600" dirty="0" smtClean="0">
              <a:hlinkClick r:id="rId2"/>
            </a:endParaRPr>
          </a:p>
          <a:p>
            <a:pPr marL="0" indent="0">
              <a:buNone/>
            </a:pPr>
            <a:endParaRPr lang="tr-TR" sz="1200" dirty="0">
              <a:hlinkClick r:id="rId2"/>
            </a:endParaRPr>
          </a:p>
          <a:p>
            <a:pPr marL="0" indent="0">
              <a:buNone/>
            </a:pPr>
            <a:endParaRPr lang="tr-TR" sz="1200" dirty="0" smtClean="0">
              <a:hlinkClick r:id="rId2"/>
            </a:endParaRPr>
          </a:p>
          <a:p>
            <a:pPr marL="0" indent="0">
              <a:buNone/>
            </a:pPr>
            <a:endParaRPr lang="tr-TR" sz="1200" dirty="0">
              <a:hlinkClick r:id="rId2"/>
            </a:endParaRPr>
          </a:p>
          <a:p>
            <a:pPr marL="0" indent="0">
              <a:buNone/>
            </a:pPr>
            <a:endParaRPr lang="tr-TR" sz="1200" dirty="0" smtClean="0">
              <a:hlinkClick r:id="rId2"/>
            </a:endParaRPr>
          </a:p>
          <a:p>
            <a:pPr marL="0" indent="0">
              <a:buNone/>
            </a:pPr>
            <a:r>
              <a:rPr lang="tr-TR" sz="2200" dirty="0" smtClean="0">
                <a:hlinkClick r:id="rId2"/>
              </a:rPr>
              <a:t>https</a:t>
            </a:r>
            <a:r>
              <a:rPr lang="tr-TR" sz="2200" dirty="0">
                <a:hlinkClick r:id="rId2"/>
              </a:rPr>
              <a:t>://www.uptodate.com/contents/treatment-of-rocky-mountain-spotted-fever?search=Rocky%20Mountain%20Spotted%20fever&amp;source=search_result&amp;selectedTitle=2~63&amp;usage_type=default&amp;display_rank=2</a:t>
            </a:r>
            <a:endParaRPr lang="it-IT" sz="2200" dirty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2428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Lyme</a:t>
            </a:r>
            <a:r>
              <a:rPr lang="tr-TR" b="1" dirty="0" smtClean="0"/>
              <a:t> Hastalığı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ABD, </a:t>
            </a:r>
            <a:r>
              <a:rPr lang="tr-TR" sz="2400" dirty="0"/>
              <a:t>Kanada ve Avrupa'da en yaygın kene kaynaklı </a:t>
            </a:r>
            <a:r>
              <a:rPr lang="tr-TR" sz="2400" dirty="0" smtClean="0"/>
              <a:t>hastalıktır</a:t>
            </a:r>
          </a:p>
          <a:p>
            <a:endParaRPr lang="tr-TR" sz="2400" b="1" dirty="0" smtClean="0">
              <a:solidFill>
                <a:srgbClr val="FF0000"/>
              </a:solidFill>
            </a:endParaRPr>
          </a:p>
          <a:p>
            <a:r>
              <a:rPr lang="tr-TR" sz="2400" b="1" dirty="0" smtClean="0">
                <a:solidFill>
                  <a:srgbClr val="FF0000"/>
                </a:solidFill>
              </a:rPr>
              <a:t>Bakteri</a:t>
            </a:r>
            <a:r>
              <a:rPr lang="tr-TR" sz="2400" dirty="0"/>
              <a:t>…..</a:t>
            </a:r>
            <a:r>
              <a:rPr lang="tr-TR" sz="2400" i="1" dirty="0" err="1" smtClean="0"/>
              <a:t>Borrelia</a:t>
            </a:r>
            <a:r>
              <a:rPr lang="tr-TR" sz="2400" i="1" dirty="0" smtClean="0"/>
              <a:t> </a:t>
            </a:r>
            <a:r>
              <a:rPr lang="tr-TR" sz="2400" i="1" dirty="0" err="1" smtClean="0"/>
              <a:t>burgdorferi</a:t>
            </a:r>
            <a:r>
              <a:rPr lang="tr-TR" sz="2400" i="1" dirty="0" smtClean="0"/>
              <a:t> (</a:t>
            </a:r>
            <a:r>
              <a:rPr lang="tr-TR" sz="2400" i="1" dirty="0" err="1" smtClean="0"/>
              <a:t>spiroket</a:t>
            </a:r>
            <a:r>
              <a:rPr lang="tr-TR" sz="2400" i="1" dirty="0" smtClean="0"/>
              <a:t>)</a:t>
            </a:r>
          </a:p>
          <a:p>
            <a:endParaRPr lang="tr-TR" sz="2400" b="1" i="1" dirty="0" smtClean="0"/>
          </a:p>
          <a:p>
            <a:r>
              <a:rPr lang="tr-TR" sz="2400" b="1" i="1" dirty="0" err="1" smtClean="0"/>
              <a:t>Ixodes</a:t>
            </a:r>
            <a:r>
              <a:rPr lang="tr-TR" sz="2400" b="1" i="1" dirty="0" smtClean="0"/>
              <a:t> </a:t>
            </a:r>
            <a:r>
              <a:rPr lang="tr-TR" sz="2400" dirty="0"/>
              <a:t>cinsi kenelerle bulaşır </a:t>
            </a:r>
            <a:endParaRPr lang="tr-TR" sz="2400" dirty="0" smtClean="0"/>
          </a:p>
          <a:p>
            <a:endParaRPr lang="tr-TR" sz="2400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21" y="3110845"/>
            <a:ext cx="2873025" cy="28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</a:t>
            </a:r>
            <a:r>
              <a:rPr lang="tr-TR" sz="2400" dirty="0" smtClean="0"/>
              <a:t>er </a:t>
            </a:r>
            <a:r>
              <a:rPr lang="tr-TR" sz="2400" dirty="0"/>
              <a:t>yıl Nisan-Ekim ayları </a:t>
            </a:r>
            <a:r>
              <a:rPr lang="tr-TR" sz="2400" dirty="0" smtClean="0"/>
              <a:t>arasında görülmekte </a:t>
            </a:r>
            <a:r>
              <a:rPr lang="tr-TR" sz="2400" dirty="0"/>
              <a:t>ve </a:t>
            </a:r>
            <a:r>
              <a:rPr lang="tr-TR" sz="2400" b="1" dirty="0">
                <a:solidFill>
                  <a:srgbClr val="FF0000"/>
                </a:solidFill>
              </a:rPr>
              <a:t>Haziran-Temmuz aylarında pik </a:t>
            </a:r>
            <a:r>
              <a:rPr lang="tr-TR" sz="2400" dirty="0" smtClean="0"/>
              <a:t>yapmaktadır.</a:t>
            </a:r>
          </a:p>
          <a:p>
            <a:endParaRPr lang="tr-TR" sz="2400" dirty="0" smtClean="0"/>
          </a:p>
          <a:p>
            <a:r>
              <a:rPr lang="tr-TR" sz="2400" dirty="0" smtClean="0"/>
              <a:t>Kış </a:t>
            </a:r>
            <a:r>
              <a:rPr lang="tr-TR" sz="2400" dirty="0"/>
              <a:t>aylarını kuytu yerlerde ya da </a:t>
            </a:r>
            <a:r>
              <a:rPr lang="tr-TR" sz="2400" dirty="0" smtClean="0"/>
              <a:t>hayvan barınaklarında </a:t>
            </a:r>
            <a:r>
              <a:rPr lang="tr-TR" sz="2400" dirty="0" err="1"/>
              <a:t>inaktif</a:t>
            </a:r>
            <a:r>
              <a:rPr lang="tr-TR" sz="2400" dirty="0"/>
              <a:t> olarak geçirirler. </a:t>
            </a:r>
            <a:endParaRPr lang="tr-TR" sz="2400" dirty="0" smtClean="0"/>
          </a:p>
          <a:p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6738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3600" dirty="0" smtClean="0"/>
              <a:t>Daha sık?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r>
              <a:rPr lang="tr-TR" sz="2400" dirty="0" smtClean="0"/>
              <a:t>15 </a:t>
            </a:r>
            <a:r>
              <a:rPr lang="tr-TR" sz="2400" dirty="0"/>
              <a:t>yaş </a:t>
            </a:r>
            <a:r>
              <a:rPr lang="tr-TR" sz="2400" dirty="0" smtClean="0"/>
              <a:t>genç ve </a:t>
            </a:r>
            <a:r>
              <a:rPr lang="tr-TR" sz="2400" dirty="0"/>
              <a:t>29 yaşlarda olan </a:t>
            </a:r>
            <a:r>
              <a:rPr lang="tr-TR" sz="2400" b="1" dirty="0" err="1" smtClean="0"/>
              <a:t>bimodal</a:t>
            </a:r>
            <a:r>
              <a:rPr lang="tr-TR" sz="2400" b="1" dirty="0" smtClean="0"/>
              <a:t> yaş </a:t>
            </a:r>
            <a:r>
              <a:rPr lang="tr-TR" sz="2400" b="1" dirty="0"/>
              <a:t>dağılımı</a:t>
            </a:r>
            <a:endParaRPr lang="tr-TR" sz="2400" b="1" dirty="0" smtClean="0"/>
          </a:p>
          <a:p>
            <a:r>
              <a:rPr lang="tr-TR" sz="2400" b="1" dirty="0" smtClean="0"/>
              <a:t>İlkbahar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b="1" dirty="0"/>
              <a:t>yaz </a:t>
            </a:r>
            <a:r>
              <a:rPr lang="tr-TR" sz="2400" dirty="0"/>
              <a:t>aylarında</a:t>
            </a:r>
            <a:r>
              <a:rPr lang="tr-TR" sz="2400" dirty="0" smtClean="0"/>
              <a:t>, bazen sonbaharda (mayıs-eylül dönemi)</a:t>
            </a:r>
            <a:endParaRPr lang="tr-TR" sz="2400" dirty="0"/>
          </a:p>
          <a:p>
            <a:r>
              <a:rPr lang="tr-TR" sz="2400" dirty="0" smtClean="0"/>
              <a:t>Orman </a:t>
            </a:r>
            <a:r>
              <a:rPr lang="tr-TR" sz="2400" dirty="0"/>
              <a:t>ve uzun otlaklarda</a:t>
            </a:r>
          </a:p>
          <a:p>
            <a:r>
              <a:rPr lang="tr-TR" sz="2400" dirty="0" smtClean="0"/>
              <a:t>Küçük </a:t>
            </a:r>
            <a:r>
              <a:rPr lang="tr-TR" sz="2400" dirty="0"/>
              <a:t>hayvanlarda</a:t>
            </a:r>
            <a:r>
              <a:rPr lang="tr-TR" sz="2400" dirty="0" smtClean="0"/>
              <a:t>, geyiklerde ve </a:t>
            </a:r>
            <a:r>
              <a:rPr lang="tr-TR" sz="2400" dirty="0"/>
              <a:t>kuşlarda</a:t>
            </a:r>
          </a:p>
          <a:p>
            <a:r>
              <a:rPr lang="tr-TR" sz="2400" dirty="0" smtClean="0"/>
              <a:t>Evcil </a:t>
            </a:r>
            <a:r>
              <a:rPr lang="tr-TR" sz="2400" dirty="0"/>
              <a:t>hayvanlarda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45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smtClean="0"/>
              <a:t>3 evresi vardır: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618956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1. Erken lokalize evre</a:t>
            </a:r>
            <a:r>
              <a:rPr lang="tr-TR" b="1" dirty="0" smtClean="0"/>
              <a:t>: (7-14 gün)</a:t>
            </a:r>
            <a:endParaRPr lang="tr-TR" b="1" dirty="0"/>
          </a:p>
          <a:p>
            <a:endParaRPr lang="tr-TR" dirty="0" smtClean="0"/>
          </a:p>
          <a:p>
            <a:r>
              <a:rPr lang="tr-TR" b="1" dirty="0" err="1" smtClean="0"/>
              <a:t>Eritema</a:t>
            </a:r>
            <a:r>
              <a:rPr lang="tr-TR" b="1" dirty="0" smtClean="0"/>
              <a:t> </a:t>
            </a:r>
            <a:r>
              <a:rPr lang="tr-TR" b="1" dirty="0" err="1" smtClean="0"/>
              <a:t>Migrans</a:t>
            </a:r>
            <a:r>
              <a:rPr lang="tr-TR" dirty="0" smtClean="0"/>
              <a:t> **</a:t>
            </a:r>
          </a:p>
          <a:p>
            <a:r>
              <a:rPr lang="tr-TR" b="1" dirty="0" smtClean="0"/>
              <a:t>LAP</a:t>
            </a:r>
            <a:r>
              <a:rPr lang="tr-TR" dirty="0" smtClean="0"/>
              <a:t>**</a:t>
            </a:r>
          </a:p>
          <a:p>
            <a:r>
              <a:rPr lang="tr-TR" dirty="0" smtClean="0"/>
              <a:t>Halsizlik</a:t>
            </a:r>
          </a:p>
          <a:p>
            <a:r>
              <a:rPr lang="tr-TR" dirty="0"/>
              <a:t>Baş ağrısı</a:t>
            </a:r>
          </a:p>
          <a:p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6520993" y="2143174"/>
            <a:ext cx="5183188" cy="3684588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Ateş</a:t>
            </a:r>
            <a:endParaRPr lang="tr-TR" dirty="0"/>
          </a:p>
          <a:p>
            <a:r>
              <a:rPr lang="tr-TR" dirty="0" err="1"/>
              <a:t>Miyalji</a:t>
            </a:r>
            <a:endParaRPr lang="tr-TR" dirty="0"/>
          </a:p>
          <a:p>
            <a:r>
              <a:rPr lang="tr-TR" dirty="0" err="1"/>
              <a:t>Artralji</a:t>
            </a: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839788" y="5827762"/>
            <a:ext cx="10246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err="1"/>
              <a:t>Eritema</a:t>
            </a:r>
            <a:r>
              <a:rPr lang="tr-TR" sz="2000" b="1" dirty="0"/>
              <a:t> </a:t>
            </a:r>
            <a:r>
              <a:rPr lang="tr-TR" sz="2000" b="1" dirty="0" err="1"/>
              <a:t>Cronicum</a:t>
            </a:r>
            <a:r>
              <a:rPr lang="tr-TR" sz="2000" b="1" dirty="0"/>
              <a:t> </a:t>
            </a:r>
            <a:r>
              <a:rPr lang="tr-TR" sz="2000" b="1" dirty="0" err="1"/>
              <a:t>Migrans</a:t>
            </a:r>
            <a:r>
              <a:rPr lang="tr-TR" sz="2000" b="1" dirty="0"/>
              <a:t> </a:t>
            </a:r>
            <a:r>
              <a:rPr lang="tr-TR" sz="2000" b="1" dirty="0" smtClean="0"/>
              <a:t>: </a:t>
            </a:r>
            <a:r>
              <a:rPr lang="tr-TR" sz="2000" dirty="0" smtClean="0"/>
              <a:t>‘</a:t>
            </a:r>
            <a:r>
              <a:rPr lang="tr-TR" sz="2000" dirty="0"/>
              <a:t>hedef’ veya ‘boğa gözü’ görünümlü, orta kısmı soluk olan </a:t>
            </a:r>
            <a:r>
              <a:rPr lang="tr-TR" sz="2000" dirty="0" smtClean="0"/>
              <a:t>lezyon</a:t>
            </a: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549" y="1618956"/>
            <a:ext cx="217036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b="1" dirty="0" smtClean="0"/>
              <a:t>2</a:t>
            </a:r>
            <a:r>
              <a:rPr lang="tr-TR" sz="2800" b="1" dirty="0"/>
              <a:t>. Erken yaygın evre: (günler-aylar)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800224"/>
            <a:ext cx="5157787" cy="4943475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tr-TR" sz="7400" dirty="0" err="1"/>
              <a:t>Sekonder</a:t>
            </a:r>
            <a:r>
              <a:rPr lang="tr-TR" sz="7400" dirty="0"/>
              <a:t> </a:t>
            </a:r>
            <a:r>
              <a:rPr lang="tr-TR" sz="7400" dirty="0" err="1"/>
              <a:t>anuler</a:t>
            </a:r>
            <a:r>
              <a:rPr lang="tr-TR" sz="7400" dirty="0"/>
              <a:t> lezyon</a:t>
            </a:r>
          </a:p>
          <a:p>
            <a:pPr>
              <a:lnSpc>
                <a:spcPct val="120000"/>
              </a:lnSpc>
            </a:pPr>
            <a:r>
              <a:rPr lang="tr-TR" sz="7400" dirty="0" err="1" smtClean="0"/>
              <a:t>Diffüz</a:t>
            </a:r>
            <a:r>
              <a:rPr lang="tr-TR" sz="7400" dirty="0" smtClean="0"/>
              <a:t> </a:t>
            </a:r>
            <a:r>
              <a:rPr lang="tr-TR" sz="7400" dirty="0" err="1"/>
              <a:t>eritem</a:t>
            </a:r>
            <a:r>
              <a:rPr lang="tr-TR" sz="7400" dirty="0"/>
              <a:t> ve ürtiker</a:t>
            </a:r>
          </a:p>
          <a:p>
            <a:pPr>
              <a:lnSpc>
                <a:spcPct val="120000"/>
              </a:lnSpc>
            </a:pPr>
            <a:r>
              <a:rPr lang="tr-TR" sz="7400" dirty="0" smtClean="0"/>
              <a:t>Eklemlerde gezici </a:t>
            </a:r>
            <a:r>
              <a:rPr lang="tr-TR" sz="7400" dirty="0"/>
              <a:t>ağrı</a:t>
            </a:r>
          </a:p>
          <a:p>
            <a:pPr>
              <a:lnSpc>
                <a:spcPct val="120000"/>
              </a:lnSpc>
            </a:pPr>
            <a:r>
              <a:rPr lang="tr-TR" sz="7400" dirty="0" err="1"/>
              <a:t>Artrit</a:t>
            </a:r>
            <a:r>
              <a:rPr lang="tr-TR" sz="7400" dirty="0"/>
              <a:t> atakları</a:t>
            </a:r>
          </a:p>
          <a:p>
            <a:pPr>
              <a:lnSpc>
                <a:spcPct val="120000"/>
              </a:lnSpc>
            </a:pPr>
            <a:r>
              <a:rPr lang="tr-TR" sz="7400" dirty="0" err="1" smtClean="0"/>
              <a:t>Miyozit</a:t>
            </a:r>
            <a:endParaRPr lang="tr-TR" sz="7400" dirty="0"/>
          </a:p>
          <a:p>
            <a:pPr>
              <a:lnSpc>
                <a:spcPct val="120000"/>
              </a:lnSpc>
            </a:pPr>
            <a:r>
              <a:rPr lang="tr-TR" sz="7400" dirty="0" err="1"/>
              <a:t>Osteomyelit</a:t>
            </a:r>
            <a:endParaRPr lang="tr-TR" sz="7400" dirty="0"/>
          </a:p>
          <a:p>
            <a:pPr>
              <a:lnSpc>
                <a:spcPct val="120000"/>
              </a:lnSpc>
            </a:pPr>
            <a:r>
              <a:rPr lang="tr-TR" sz="7400" dirty="0" err="1" smtClean="0"/>
              <a:t>Pannikulit</a:t>
            </a:r>
            <a:endParaRPr lang="tr-TR" sz="7400" dirty="0"/>
          </a:p>
          <a:p>
            <a:pPr>
              <a:lnSpc>
                <a:spcPct val="120000"/>
              </a:lnSpc>
            </a:pPr>
            <a:r>
              <a:rPr lang="tr-TR" sz="7400" dirty="0"/>
              <a:t>Menenjit</a:t>
            </a:r>
          </a:p>
          <a:p>
            <a:pPr>
              <a:lnSpc>
                <a:spcPct val="120000"/>
              </a:lnSpc>
            </a:pPr>
            <a:r>
              <a:rPr lang="tr-TR" sz="7400" dirty="0" err="1"/>
              <a:t>Kraniyal</a:t>
            </a:r>
            <a:r>
              <a:rPr lang="tr-TR" sz="7400" dirty="0"/>
              <a:t> </a:t>
            </a:r>
            <a:r>
              <a:rPr lang="tr-TR" sz="7400" dirty="0" err="1"/>
              <a:t>nörit</a:t>
            </a:r>
            <a:endParaRPr lang="tr-TR" sz="7400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5500" dirty="0"/>
              <a:t>	</a:t>
            </a: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1800224"/>
            <a:ext cx="5183188" cy="47910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sz="2400" dirty="0" err="1" smtClean="0"/>
              <a:t>Fasial</a:t>
            </a:r>
            <a:r>
              <a:rPr lang="tr-TR" sz="2400" dirty="0" smtClean="0"/>
              <a:t> </a:t>
            </a:r>
            <a:r>
              <a:rPr lang="tr-TR" sz="2400" dirty="0" err="1" smtClean="0"/>
              <a:t>palsi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Serebellar</a:t>
            </a:r>
            <a:r>
              <a:rPr lang="tr-TR" sz="2400" dirty="0"/>
              <a:t> </a:t>
            </a:r>
            <a:r>
              <a:rPr lang="tr-TR" sz="2400" dirty="0" err="1"/>
              <a:t>ataksi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smtClean="0"/>
              <a:t>LAP</a:t>
            </a:r>
            <a:r>
              <a:rPr lang="tr-TR" sz="2400" dirty="0"/>
              <a:t> </a:t>
            </a:r>
            <a:r>
              <a:rPr lang="tr-TR" sz="2400" dirty="0" smtClean="0"/>
              <a:t>/ SM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 smtClean="0"/>
              <a:t>Miyoperikardit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 smtClean="0"/>
              <a:t>Pankardit</a:t>
            </a:r>
            <a:endParaRPr lang="tr-TR" sz="2400" dirty="0" smtClean="0"/>
          </a:p>
          <a:p>
            <a:pPr>
              <a:lnSpc>
                <a:spcPct val="100000"/>
              </a:lnSpc>
            </a:pPr>
            <a:r>
              <a:rPr lang="tr-TR" sz="2400" dirty="0" err="1" smtClean="0"/>
              <a:t>Konjunktivit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Panoftalmit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Orşit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/>
              <a:t>Orta şiddette hepatit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574" y="471488"/>
            <a:ext cx="1717418" cy="18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2800" b="1" dirty="0" smtClean="0"/>
              <a:t>3. Geç evre: </a:t>
            </a:r>
            <a:br>
              <a:rPr lang="tr-TR" sz="2800" b="1" dirty="0" smtClean="0"/>
            </a:br>
            <a:r>
              <a:rPr lang="tr-TR" sz="2800" dirty="0" smtClean="0"/>
              <a:t>(genelde bir kaç yıl içinde </a:t>
            </a:r>
            <a:r>
              <a:rPr lang="tr-TR" sz="2800" dirty="0" err="1" smtClean="0"/>
              <a:t>spontan</a:t>
            </a:r>
            <a:r>
              <a:rPr lang="tr-TR" sz="2800" dirty="0" smtClean="0"/>
              <a:t> olarak iyileşir)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Kronik </a:t>
            </a:r>
            <a:r>
              <a:rPr lang="tr-TR" sz="2400" dirty="0" err="1" smtClean="0"/>
              <a:t>artrit</a:t>
            </a:r>
            <a:r>
              <a:rPr lang="tr-TR" sz="2400" dirty="0" smtClean="0"/>
              <a:t>**</a:t>
            </a:r>
            <a:endParaRPr lang="tr-TR" sz="2400" dirty="0"/>
          </a:p>
          <a:p>
            <a:r>
              <a:rPr lang="tr-TR" sz="2400" dirty="0" err="1" smtClean="0"/>
              <a:t>Akrodermatitis</a:t>
            </a:r>
            <a:r>
              <a:rPr lang="tr-TR" sz="2400" dirty="0" smtClean="0"/>
              <a:t> </a:t>
            </a:r>
            <a:r>
              <a:rPr lang="tr-TR" sz="2400" dirty="0" err="1" smtClean="0"/>
              <a:t>enteropatika</a:t>
            </a:r>
            <a:endParaRPr lang="tr-TR" sz="2400" dirty="0"/>
          </a:p>
          <a:p>
            <a:r>
              <a:rPr lang="tr-TR" sz="2400" dirty="0"/>
              <a:t>Lokalize </a:t>
            </a:r>
            <a:r>
              <a:rPr lang="tr-TR" sz="2400" dirty="0" err="1"/>
              <a:t>skleroderma</a:t>
            </a:r>
            <a:r>
              <a:rPr lang="tr-TR" sz="2400" dirty="0"/>
              <a:t> benzeri lezyon</a:t>
            </a:r>
          </a:p>
          <a:p>
            <a:r>
              <a:rPr lang="tr-TR" sz="2400" dirty="0"/>
              <a:t>Uzamış </a:t>
            </a:r>
            <a:r>
              <a:rPr lang="tr-TR" sz="2400" dirty="0" err="1"/>
              <a:t>artrit</a:t>
            </a:r>
            <a:r>
              <a:rPr lang="tr-TR" sz="2400" dirty="0"/>
              <a:t> atakları</a:t>
            </a:r>
          </a:p>
          <a:p>
            <a:r>
              <a:rPr lang="tr-TR" sz="2400" dirty="0" smtClean="0"/>
              <a:t>Eklem </a:t>
            </a:r>
            <a:r>
              <a:rPr lang="tr-TR" sz="2400" dirty="0" err="1"/>
              <a:t>subluksasyonları</a:t>
            </a:r>
            <a:endParaRPr lang="tr-TR" sz="2400" dirty="0"/>
          </a:p>
          <a:p>
            <a:r>
              <a:rPr lang="tr-TR" sz="2400" dirty="0"/>
              <a:t>Kronik </a:t>
            </a:r>
            <a:r>
              <a:rPr lang="tr-TR" sz="2400" dirty="0" err="1"/>
              <a:t>ensefalomyelit</a:t>
            </a:r>
            <a:endParaRPr lang="tr-TR" sz="2400" dirty="0"/>
          </a:p>
          <a:p>
            <a:r>
              <a:rPr lang="tr-TR" sz="2400" dirty="0" err="1"/>
              <a:t>Poliradikulopati</a:t>
            </a:r>
            <a:endParaRPr lang="tr-TR" sz="2400" dirty="0"/>
          </a:p>
          <a:p>
            <a:r>
              <a:rPr lang="tr-TR" sz="2400" dirty="0" err="1"/>
              <a:t>Keratit</a:t>
            </a:r>
            <a:r>
              <a:rPr lang="tr-TR" dirty="0"/>
              <a:t>	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008" y="2307201"/>
            <a:ext cx="20955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Rutin </a:t>
            </a:r>
            <a:r>
              <a:rPr lang="tr-TR" sz="2400" dirty="0" smtClean="0"/>
              <a:t>laboratuvar testlerinin tanıda </a:t>
            </a:r>
            <a:r>
              <a:rPr lang="tr-TR" sz="2400" dirty="0"/>
              <a:t>rolü azdır. </a:t>
            </a:r>
            <a:endParaRPr lang="tr-TR" sz="2400" dirty="0" smtClean="0"/>
          </a:p>
          <a:p>
            <a:endParaRPr lang="tr-TR" sz="2400" b="1" dirty="0" smtClean="0"/>
          </a:p>
          <a:p>
            <a:r>
              <a:rPr lang="tr-TR" sz="2400" b="1" dirty="0" err="1" smtClean="0"/>
              <a:t>Seroloji</a:t>
            </a:r>
            <a:r>
              <a:rPr lang="tr-TR" sz="2400" b="1" dirty="0" smtClean="0"/>
              <a:t> </a:t>
            </a:r>
            <a:r>
              <a:rPr lang="tr-TR" sz="2400" dirty="0"/>
              <a:t>testleri tanıyı </a:t>
            </a:r>
            <a:r>
              <a:rPr lang="tr-TR" sz="2400" dirty="0" smtClean="0"/>
              <a:t>doğrular ancak </a:t>
            </a:r>
            <a:r>
              <a:rPr lang="tr-TR" sz="2400" dirty="0"/>
              <a:t>hastalığın ortaya çıkmasından </a:t>
            </a:r>
            <a:r>
              <a:rPr lang="tr-TR" sz="2400" dirty="0" smtClean="0"/>
              <a:t>4-6 hafta sonrasına </a:t>
            </a:r>
            <a:r>
              <a:rPr lang="tr-TR" sz="2400" dirty="0"/>
              <a:t>kadar tanı değerleri </a:t>
            </a:r>
            <a:r>
              <a:rPr lang="tr-TR" sz="2400" dirty="0" smtClean="0"/>
              <a:t>yoktur.</a:t>
            </a:r>
          </a:p>
          <a:p>
            <a:r>
              <a:rPr lang="tr-TR" sz="2400" b="1" dirty="0" smtClean="0"/>
              <a:t>ELISA </a:t>
            </a:r>
            <a:r>
              <a:rPr lang="tr-TR" sz="2400" dirty="0" smtClean="0"/>
              <a:t>testi </a:t>
            </a:r>
            <a:r>
              <a:rPr lang="tr-TR" sz="2400" dirty="0"/>
              <a:t>% 89 </a:t>
            </a:r>
            <a:r>
              <a:rPr lang="tr-TR" sz="2400" dirty="0" err="1"/>
              <a:t>sensitif</a:t>
            </a:r>
            <a:r>
              <a:rPr lang="tr-TR" sz="2400" dirty="0"/>
              <a:t>, % 72 spesifik (Western </a:t>
            </a:r>
            <a:r>
              <a:rPr lang="tr-TR" sz="2400" dirty="0" err="1" smtClean="0"/>
              <a:t>Blot</a:t>
            </a:r>
            <a:r>
              <a:rPr lang="tr-TR" sz="2400" dirty="0" smtClean="0"/>
              <a:t>)</a:t>
            </a:r>
          </a:p>
          <a:p>
            <a:r>
              <a:rPr lang="tr-TR" sz="2400" b="1" dirty="0" smtClean="0"/>
              <a:t>PCR </a:t>
            </a:r>
            <a:r>
              <a:rPr lang="tr-TR" sz="2400" dirty="0" smtClean="0"/>
              <a:t>özellikle </a:t>
            </a:r>
            <a:r>
              <a:rPr lang="tr-TR" sz="2400" dirty="0"/>
              <a:t>etkilenmiş eklemlerden alınan </a:t>
            </a:r>
            <a:r>
              <a:rPr lang="tr-TR" sz="2400" dirty="0" smtClean="0"/>
              <a:t>sıvılarda yararlıdır</a:t>
            </a:r>
          </a:p>
          <a:p>
            <a:r>
              <a:rPr lang="tr-TR" sz="2400" dirty="0" smtClean="0"/>
              <a:t>Eğer </a:t>
            </a:r>
            <a:r>
              <a:rPr lang="tr-TR" sz="2400" dirty="0"/>
              <a:t>nörolojik </a:t>
            </a:r>
            <a:r>
              <a:rPr lang="tr-TR" sz="2400" dirty="0" smtClean="0"/>
              <a:t>bulgular varsa </a:t>
            </a:r>
            <a:r>
              <a:rPr lang="tr-TR" sz="2400" b="1" dirty="0" err="1"/>
              <a:t>BOS’tan</a:t>
            </a:r>
            <a:r>
              <a:rPr lang="tr-TR" sz="2400" b="1" dirty="0"/>
              <a:t> çalışma </a:t>
            </a:r>
            <a:r>
              <a:rPr lang="tr-TR" sz="2400" dirty="0"/>
              <a:t>yapılabilir. </a:t>
            </a:r>
            <a:endParaRPr lang="tr-TR" sz="2400" dirty="0" smtClean="0"/>
          </a:p>
          <a:p>
            <a:r>
              <a:rPr lang="tr-TR" sz="2400" dirty="0" err="1" smtClean="0"/>
              <a:t>Sinoviyal</a:t>
            </a:r>
            <a:r>
              <a:rPr lang="tr-TR" sz="2400" dirty="0" smtClean="0"/>
              <a:t> sıvı </a:t>
            </a:r>
            <a:r>
              <a:rPr lang="tr-TR" sz="2400" dirty="0" err="1" smtClean="0"/>
              <a:t>artritin</a:t>
            </a:r>
            <a:r>
              <a:rPr lang="tr-TR" sz="2400" dirty="0" smtClean="0"/>
              <a:t> </a:t>
            </a:r>
            <a:r>
              <a:rPr lang="tr-TR" sz="2400" dirty="0"/>
              <a:t>ayırıcı tanısını yapmak için alınır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014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65700"/>
          </a:xfrm>
        </p:spPr>
        <p:txBody>
          <a:bodyPr>
            <a:normAutofit fontScale="77500" lnSpcReduction="20000"/>
          </a:bodyPr>
          <a:lstStyle/>
          <a:p>
            <a:r>
              <a:rPr lang="tr-TR" dirty="0" smtClean="0"/>
              <a:t>Erken lokalize evrede;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pPr marL="0" indent="0">
              <a:buNone/>
            </a:pPr>
            <a:endParaRPr lang="tr-TR" sz="1500" dirty="0">
              <a:hlinkClick r:id="rId2"/>
            </a:endParaRPr>
          </a:p>
          <a:p>
            <a:pPr marL="0" indent="0">
              <a:buNone/>
            </a:pPr>
            <a:endParaRPr lang="tr-TR" sz="1500" dirty="0" smtClean="0">
              <a:hlinkClick r:id="rId2"/>
            </a:endParaRPr>
          </a:p>
          <a:p>
            <a:pPr marL="0" indent="0">
              <a:buNone/>
            </a:pPr>
            <a:endParaRPr lang="tr-TR" sz="1500" dirty="0">
              <a:hlinkClick r:id="rId2"/>
            </a:endParaRPr>
          </a:p>
          <a:p>
            <a:pPr marL="0" indent="0">
              <a:buNone/>
            </a:pPr>
            <a:endParaRPr lang="tr-TR" sz="1500" dirty="0" smtClean="0">
              <a:hlinkClick r:id="rId2"/>
            </a:endParaRPr>
          </a:p>
          <a:p>
            <a:pPr marL="0" indent="0">
              <a:buNone/>
            </a:pPr>
            <a:endParaRPr lang="tr-TR" sz="1500" dirty="0">
              <a:hlinkClick r:id="rId2"/>
            </a:endParaRPr>
          </a:p>
          <a:p>
            <a:pPr marL="0" indent="0">
              <a:buNone/>
            </a:pPr>
            <a:r>
              <a:rPr lang="tr-TR" sz="1500" dirty="0" smtClean="0">
                <a:hlinkClick r:id="rId2"/>
              </a:rPr>
              <a:t>https</a:t>
            </a:r>
            <a:r>
              <a:rPr lang="tr-TR" sz="1500" dirty="0">
                <a:hlinkClick r:id="rId2"/>
              </a:rPr>
              <a:t>://www.cdc.gov/lyme/treatment/index.html</a:t>
            </a:r>
            <a:endParaRPr lang="tr-TR" sz="1500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2179637"/>
            <a:ext cx="9767888" cy="38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b="1" dirty="0" err="1" smtClean="0"/>
              <a:t>Dissemine</a:t>
            </a:r>
            <a:r>
              <a:rPr lang="tr-TR" b="1" dirty="0" smtClean="0"/>
              <a:t> </a:t>
            </a:r>
            <a:r>
              <a:rPr lang="tr-TR" b="1" dirty="0" err="1" smtClean="0"/>
              <a:t>Lyme</a:t>
            </a:r>
            <a:r>
              <a:rPr lang="tr-TR" b="1" dirty="0" smtClean="0"/>
              <a:t> Hastalığında (Yetişkin);</a:t>
            </a:r>
          </a:p>
          <a:p>
            <a:endParaRPr lang="tr-TR" b="1" dirty="0" smtClean="0"/>
          </a:p>
          <a:p>
            <a:r>
              <a:rPr lang="tr-TR" dirty="0" smtClean="0"/>
              <a:t>MSS/</a:t>
            </a:r>
            <a:r>
              <a:rPr lang="tr-TR" dirty="0" err="1" smtClean="0"/>
              <a:t>kardit</a:t>
            </a:r>
            <a:r>
              <a:rPr lang="tr-TR" dirty="0" smtClean="0"/>
              <a:t>:  14-28 gün </a:t>
            </a:r>
          </a:p>
          <a:p>
            <a:pPr marL="0" indent="0">
              <a:buNone/>
            </a:pPr>
            <a:r>
              <a:rPr lang="tr-TR" dirty="0" smtClean="0"/>
              <a:t>                          - </a:t>
            </a:r>
            <a:r>
              <a:rPr lang="tr-TR" dirty="0" err="1" smtClean="0"/>
              <a:t>Seftriakson</a:t>
            </a:r>
            <a:r>
              <a:rPr lang="tr-TR" dirty="0" smtClean="0"/>
              <a:t>   2 gr/gün iv</a:t>
            </a:r>
          </a:p>
          <a:p>
            <a:pPr marL="0" indent="0">
              <a:buNone/>
            </a:pPr>
            <a:r>
              <a:rPr lang="tr-TR" dirty="0" smtClean="0"/>
              <a:t>                          - </a:t>
            </a:r>
            <a:r>
              <a:rPr lang="tr-TR" dirty="0" err="1" smtClean="0"/>
              <a:t>Sefotaksim</a:t>
            </a:r>
            <a:r>
              <a:rPr lang="tr-TR" dirty="0" smtClean="0"/>
              <a:t>   2 gr 3x1 iv</a:t>
            </a:r>
          </a:p>
          <a:p>
            <a:pPr marL="0" indent="0">
              <a:buNone/>
            </a:pPr>
            <a:r>
              <a:rPr lang="tr-TR" dirty="0" smtClean="0"/>
              <a:t>                          - Penisilin G    24 milyon Ü/gün</a:t>
            </a:r>
          </a:p>
          <a:p>
            <a:endParaRPr lang="tr-TR" dirty="0" smtClean="0"/>
          </a:p>
          <a:p>
            <a:r>
              <a:rPr lang="tr-TR" dirty="0" smtClean="0"/>
              <a:t>MSS olmadan </a:t>
            </a:r>
            <a:r>
              <a:rPr lang="tr-TR" dirty="0" err="1" smtClean="0"/>
              <a:t>artrit</a:t>
            </a:r>
            <a:r>
              <a:rPr lang="tr-TR" dirty="0" smtClean="0"/>
              <a:t>:  28 gün</a:t>
            </a:r>
          </a:p>
          <a:p>
            <a:pPr marL="0" indent="0">
              <a:buNone/>
            </a:pPr>
            <a:r>
              <a:rPr lang="tr-TR" dirty="0" smtClean="0"/>
              <a:t>                                        - Lokalize erken evre tedavisi ile aynı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</a:t>
            </a: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Kitabevleri 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0340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err="1"/>
              <a:t>Dissemine</a:t>
            </a:r>
            <a:r>
              <a:rPr lang="tr-TR" sz="2400" b="1" dirty="0"/>
              <a:t> </a:t>
            </a:r>
            <a:r>
              <a:rPr lang="tr-TR" sz="2400" b="1" dirty="0" err="1"/>
              <a:t>Lyme</a:t>
            </a:r>
            <a:r>
              <a:rPr lang="tr-TR" sz="2400" b="1" dirty="0"/>
              <a:t> Hastalığında </a:t>
            </a:r>
            <a:r>
              <a:rPr lang="tr-TR" sz="2400" b="1" dirty="0" smtClean="0"/>
              <a:t>(Çocuk);</a:t>
            </a:r>
            <a:endParaRPr lang="tr-TR" sz="2400" b="1" dirty="0"/>
          </a:p>
          <a:p>
            <a:endParaRPr lang="tr-TR" dirty="0" smtClean="0"/>
          </a:p>
          <a:p>
            <a:r>
              <a:rPr lang="tr-TR" sz="2400" dirty="0" smtClean="0"/>
              <a:t>MSS/</a:t>
            </a:r>
            <a:r>
              <a:rPr lang="tr-TR" sz="2400" dirty="0" err="1" smtClean="0"/>
              <a:t>kardit</a:t>
            </a:r>
            <a:r>
              <a:rPr lang="tr-TR" sz="2400" dirty="0"/>
              <a:t>:  14-28 gün </a:t>
            </a:r>
          </a:p>
          <a:p>
            <a:pPr marL="0" indent="0">
              <a:buNone/>
            </a:pPr>
            <a:r>
              <a:rPr lang="tr-TR" sz="2400" dirty="0" smtClean="0"/>
              <a:t>                          - </a:t>
            </a:r>
            <a:r>
              <a:rPr lang="tr-TR" sz="2400" dirty="0" err="1" smtClean="0"/>
              <a:t>Seftriakson</a:t>
            </a:r>
            <a:r>
              <a:rPr lang="tr-TR" sz="2400" dirty="0" smtClean="0"/>
              <a:t>  0-75 mg/kg iv</a:t>
            </a:r>
          </a:p>
          <a:p>
            <a:pPr marL="0" indent="0">
              <a:buNone/>
            </a:pPr>
            <a:endParaRPr lang="tr-TR" sz="2400" dirty="0"/>
          </a:p>
          <a:p>
            <a:r>
              <a:rPr lang="tr-TR" sz="2400" dirty="0"/>
              <a:t>MSS olmadan </a:t>
            </a:r>
            <a:r>
              <a:rPr lang="tr-TR" sz="2400" dirty="0" err="1"/>
              <a:t>artrit</a:t>
            </a:r>
            <a:r>
              <a:rPr lang="tr-TR" sz="2400" dirty="0"/>
              <a:t>:  28 gün</a:t>
            </a:r>
          </a:p>
          <a:p>
            <a:pPr marL="0" indent="0">
              <a:buNone/>
            </a:pPr>
            <a:r>
              <a:rPr lang="tr-TR" sz="2400" dirty="0" smtClean="0"/>
              <a:t>                                         - Lokalize </a:t>
            </a:r>
            <a:r>
              <a:rPr lang="tr-TR" sz="2400" dirty="0"/>
              <a:t>erken evre tedavisi ile aynı</a:t>
            </a:r>
          </a:p>
          <a:p>
            <a:endParaRPr lang="tr-TR" dirty="0" smtClean="0"/>
          </a:p>
          <a:p>
            <a:pPr marL="0" indent="0">
              <a:buNone/>
            </a:pP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Kitabevleri </a:t>
            </a:r>
            <a:endParaRPr lang="tr-TR" sz="1200" dirty="0"/>
          </a:p>
          <a:p>
            <a:pPr marL="0" indent="0">
              <a:buNone/>
            </a:pP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9067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Erlihyoz</a:t>
            </a:r>
            <a:r>
              <a:rPr lang="tr-TR" b="1" dirty="0" smtClean="0"/>
              <a:t> ve </a:t>
            </a:r>
            <a:r>
              <a:rPr lang="tr-TR" b="1" dirty="0" err="1" smtClean="0"/>
              <a:t>Anaplazmoz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Ehrlichia</a:t>
            </a:r>
            <a:r>
              <a:rPr lang="tr-TR" sz="2400" dirty="0" smtClean="0"/>
              <a:t> </a:t>
            </a:r>
            <a:r>
              <a:rPr lang="tr-TR" sz="2400" dirty="0" err="1" smtClean="0"/>
              <a:t>chaffeensis</a:t>
            </a:r>
            <a:r>
              <a:rPr lang="tr-TR" sz="2400" dirty="0" smtClean="0"/>
              <a:t>           Human </a:t>
            </a:r>
            <a:r>
              <a:rPr lang="tr-TR" sz="2400" dirty="0" err="1"/>
              <a:t>monocytic</a:t>
            </a:r>
            <a:r>
              <a:rPr lang="tr-TR" sz="2400" dirty="0"/>
              <a:t> </a:t>
            </a:r>
            <a:r>
              <a:rPr lang="tr-TR" sz="2400" dirty="0" err="1"/>
              <a:t>ehrlichiosis</a:t>
            </a:r>
            <a:r>
              <a:rPr lang="tr-TR" sz="2400" dirty="0"/>
              <a:t> (HME)</a:t>
            </a:r>
          </a:p>
          <a:p>
            <a:r>
              <a:rPr lang="tr-TR" sz="2400" dirty="0" err="1"/>
              <a:t>Anaplasma</a:t>
            </a:r>
            <a:r>
              <a:rPr lang="tr-TR" sz="2400" dirty="0"/>
              <a:t> </a:t>
            </a:r>
            <a:r>
              <a:rPr lang="tr-TR" sz="2400" dirty="0" err="1" smtClean="0"/>
              <a:t>Phagocytophilum</a:t>
            </a:r>
            <a:r>
              <a:rPr lang="tr-TR" sz="2400" dirty="0" smtClean="0"/>
              <a:t>           Human </a:t>
            </a:r>
            <a:r>
              <a:rPr lang="tr-TR" sz="2400" dirty="0" err="1"/>
              <a:t>Granulocytic</a:t>
            </a:r>
            <a:r>
              <a:rPr lang="tr-TR" sz="2400" dirty="0"/>
              <a:t> </a:t>
            </a:r>
            <a:r>
              <a:rPr lang="tr-TR" sz="2400" dirty="0" err="1"/>
              <a:t>Anaplasmosis</a:t>
            </a:r>
            <a:r>
              <a:rPr lang="tr-TR" sz="2400" dirty="0"/>
              <a:t> </a:t>
            </a:r>
            <a:r>
              <a:rPr lang="tr-TR" sz="2400" dirty="0" smtClean="0"/>
              <a:t>(HGA)</a:t>
            </a:r>
          </a:p>
          <a:p>
            <a:endParaRPr lang="tr-TR" sz="2400" dirty="0"/>
          </a:p>
          <a:p>
            <a:r>
              <a:rPr lang="tr-TR" sz="2400" dirty="0" smtClean="0"/>
              <a:t>Bu zorunlu hücre içi </a:t>
            </a:r>
            <a:r>
              <a:rPr lang="tr-TR" sz="2400" b="1" dirty="0" smtClean="0">
                <a:solidFill>
                  <a:srgbClr val="FF0000"/>
                </a:solidFill>
              </a:rPr>
              <a:t>bakteri</a:t>
            </a:r>
            <a:r>
              <a:rPr lang="tr-TR" sz="2400" dirty="0" smtClean="0"/>
              <a:t>ler lökositleri (bakterinin türüne göre </a:t>
            </a:r>
            <a:r>
              <a:rPr lang="tr-TR" sz="2400" dirty="0" err="1" smtClean="0"/>
              <a:t>monositler</a:t>
            </a:r>
            <a:r>
              <a:rPr lang="tr-TR" sz="2400" dirty="0" smtClean="0"/>
              <a:t> veya </a:t>
            </a:r>
            <a:r>
              <a:rPr lang="tr-TR" sz="2400" dirty="0" err="1" smtClean="0"/>
              <a:t>nötrofiller</a:t>
            </a:r>
            <a:r>
              <a:rPr lang="tr-TR" sz="2400" dirty="0" smtClean="0"/>
              <a:t>)</a:t>
            </a:r>
            <a:r>
              <a:rPr lang="tr-TR" sz="2400" dirty="0"/>
              <a:t> </a:t>
            </a:r>
            <a:r>
              <a:rPr lang="tr-TR" sz="2400" dirty="0" err="1" smtClean="0"/>
              <a:t>enfekte</a:t>
            </a:r>
            <a:r>
              <a:rPr lang="tr-TR" sz="2400" dirty="0" smtClean="0"/>
              <a:t> ederler.</a:t>
            </a:r>
          </a:p>
          <a:p>
            <a:endParaRPr lang="tr-TR" sz="24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337" y="775195"/>
            <a:ext cx="1704975" cy="1357945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 flipV="1">
            <a:off x="3795251" y="2497394"/>
            <a:ext cx="44245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V="1">
            <a:off x="4862051" y="2934929"/>
            <a:ext cx="44245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1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İnkübasyon</a:t>
            </a:r>
            <a:r>
              <a:rPr lang="tr-TR" sz="2400" dirty="0" smtClean="0"/>
              <a:t> süresi 1-2 hafta</a:t>
            </a:r>
          </a:p>
          <a:p>
            <a:r>
              <a:rPr lang="tr-TR" sz="2400" dirty="0"/>
              <a:t>Klinik ve </a:t>
            </a:r>
            <a:r>
              <a:rPr lang="tr-TR" sz="2400" dirty="0" smtClean="0"/>
              <a:t>laboratuvar </a:t>
            </a:r>
            <a:r>
              <a:rPr lang="tr-TR" sz="2400" dirty="0"/>
              <a:t>bulguları benzer</a:t>
            </a:r>
          </a:p>
          <a:p>
            <a:r>
              <a:rPr lang="tr-TR" sz="2400" dirty="0" smtClean="0"/>
              <a:t>HGA, </a:t>
            </a:r>
            <a:r>
              <a:rPr lang="tr-TR" sz="2400" dirty="0" err="1" smtClean="0"/>
              <a:t>HME’den</a:t>
            </a:r>
            <a:r>
              <a:rPr lang="tr-TR" sz="2400" dirty="0" smtClean="0"/>
              <a:t> </a:t>
            </a:r>
            <a:r>
              <a:rPr lang="tr-TR" sz="2400" dirty="0"/>
              <a:t>daha sık</a:t>
            </a:r>
          </a:p>
          <a:p>
            <a:r>
              <a:rPr lang="tr-TR" sz="2400" b="1" dirty="0" err="1" smtClean="0"/>
              <a:t>HGA’da</a:t>
            </a:r>
            <a:r>
              <a:rPr lang="tr-TR" sz="2400" b="1" dirty="0" smtClean="0"/>
              <a:t> </a:t>
            </a:r>
            <a:r>
              <a:rPr lang="tr-TR" sz="2400" b="1" dirty="0" err="1"/>
              <a:t>HME’den</a:t>
            </a:r>
            <a:r>
              <a:rPr lang="tr-TR" sz="2400" b="1" dirty="0"/>
              <a:t> farklı olarak döküntü </a:t>
            </a:r>
            <a:r>
              <a:rPr lang="tr-TR" sz="2400" b="1" dirty="0" smtClean="0"/>
              <a:t>nadir</a:t>
            </a:r>
          </a:p>
          <a:p>
            <a:r>
              <a:rPr lang="tr-TR" sz="2400" dirty="0" err="1" smtClean="0"/>
              <a:t>Mortalite</a:t>
            </a:r>
            <a:r>
              <a:rPr lang="tr-TR" sz="2400" dirty="0" smtClean="0"/>
              <a:t> %1-3</a:t>
            </a:r>
          </a:p>
          <a:p>
            <a:endParaRPr lang="tr-TR" sz="2400" dirty="0"/>
          </a:p>
          <a:p>
            <a:r>
              <a:rPr lang="tr-TR" sz="2400" dirty="0" smtClean="0"/>
              <a:t>Bulaş ; </a:t>
            </a:r>
            <a:r>
              <a:rPr lang="tr-TR" sz="2400" dirty="0"/>
              <a:t> </a:t>
            </a:r>
            <a:r>
              <a:rPr lang="tr-TR" sz="2400" dirty="0" smtClean="0"/>
              <a:t>-kene ısırığı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-nadir durumlarda kan nakli veya organ nakilleri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754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015" y="365125"/>
            <a:ext cx="5466806" cy="225615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253015" y="2739347"/>
            <a:ext cx="578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</a:t>
            </a:r>
            <a:r>
              <a:rPr lang="tr-TR" b="1" dirty="0" smtClean="0"/>
              <a:t>Larva       </a:t>
            </a:r>
            <a:r>
              <a:rPr lang="tr-TR" b="1" dirty="0" err="1" smtClean="0"/>
              <a:t>Nimf</a:t>
            </a:r>
            <a:r>
              <a:rPr lang="tr-TR" b="1" dirty="0" smtClean="0"/>
              <a:t>              Erkek erişkin          Dişi erişkin</a:t>
            </a:r>
          </a:p>
          <a:p>
            <a:r>
              <a:rPr lang="tr-TR" dirty="0"/>
              <a:t> </a:t>
            </a:r>
            <a:r>
              <a:rPr lang="tr-TR" dirty="0" smtClean="0"/>
              <a:t>                                             </a:t>
            </a:r>
            <a:r>
              <a:rPr lang="tr-TR" b="1" dirty="0" smtClean="0"/>
              <a:t>kene                        </a:t>
            </a:r>
            <a:r>
              <a:rPr lang="tr-TR" b="1" dirty="0" err="1" smtClean="0"/>
              <a:t>kene</a:t>
            </a:r>
            <a:r>
              <a:rPr lang="tr-TR" b="1" dirty="0" smtClean="0"/>
              <a:t>    </a:t>
            </a:r>
            <a:endParaRPr lang="tr-TR" b="1" dirty="0"/>
          </a:p>
        </p:txBody>
      </p:sp>
      <p:sp>
        <p:nvSpPr>
          <p:cNvPr id="9" name="Dikdörtgen 8"/>
          <p:cNvSpPr/>
          <p:nvPr/>
        </p:nvSpPr>
        <p:spPr>
          <a:xfrm>
            <a:off x="838200" y="3800065"/>
            <a:ext cx="10578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 smtClean="0"/>
              <a:t>Larvadan </a:t>
            </a:r>
            <a:r>
              <a:rPr lang="tr-TR" sz="2400" b="1" dirty="0" err="1"/>
              <a:t>nimfe</a:t>
            </a:r>
            <a:r>
              <a:rPr lang="tr-TR" sz="2400" b="1" dirty="0"/>
              <a:t>, </a:t>
            </a:r>
            <a:r>
              <a:rPr lang="tr-TR" sz="2400" b="1" dirty="0" err="1"/>
              <a:t>nimfden</a:t>
            </a:r>
            <a:r>
              <a:rPr lang="tr-TR" sz="2400" b="1" dirty="0"/>
              <a:t> erişkinliğe </a:t>
            </a:r>
            <a:r>
              <a:rPr lang="tr-TR" sz="2400" dirty="0"/>
              <a:t>şeklinde </a:t>
            </a:r>
            <a:r>
              <a:rPr lang="tr-TR" sz="2400" dirty="0" smtClean="0"/>
              <a:t>bir hayat döngüsü vardır.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Bütün </a:t>
            </a:r>
            <a:r>
              <a:rPr lang="tr-TR" sz="2400" dirty="0"/>
              <a:t>yaşam dönemlerinde kan emmek </a:t>
            </a:r>
            <a:r>
              <a:rPr lang="tr-TR" sz="2400" dirty="0" smtClean="0"/>
              <a:t>zorundadır.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9473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HGA, </a:t>
            </a:r>
            <a:r>
              <a:rPr lang="tr-TR" sz="2400" dirty="0" err="1" smtClean="0"/>
              <a:t>Lyme</a:t>
            </a:r>
            <a:r>
              <a:rPr lang="tr-TR" sz="2400" dirty="0" smtClean="0"/>
              <a:t> hastalığını da taşıyan </a:t>
            </a:r>
            <a:r>
              <a:rPr lang="tr-TR" sz="2400" b="1" dirty="0" err="1" smtClean="0"/>
              <a:t>Ixodes</a:t>
            </a:r>
            <a:r>
              <a:rPr lang="tr-TR" sz="2400" dirty="0" smtClean="0"/>
              <a:t> türü kene ile ilişkili</a:t>
            </a:r>
          </a:p>
          <a:p>
            <a:r>
              <a:rPr lang="tr-TR" sz="2400" dirty="0" smtClean="0"/>
              <a:t>Bu nedenle HGA, ABD kuzeydoğusunda yaygındır</a:t>
            </a:r>
          </a:p>
          <a:p>
            <a:r>
              <a:rPr lang="tr-TR" sz="2400" dirty="0" smtClean="0"/>
              <a:t>HME, ABD güneydoğusunda daha sık rapor edilmekte</a:t>
            </a:r>
          </a:p>
          <a:p>
            <a:endParaRPr lang="tr-TR" sz="2400" dirty="0" smtClean="0"/>
          </a:p>
          <a:p>
            <a:r>
              <a:rPr lang="tr-TR" sz="2400" b="1" dirty="0" smtClean="0"/>
              <a:t>İlkbahar</a:t>
            </a:r>
            <a:r>
              <a:rPr lang="tr-TR" sz="2400" dirty="0" smtClean="0"/>
              <a:t> ve </a:t>
            </a:r>
            <a:r>
              <a:rPr lang="tr-TR" sz="2400" b="1" dirty="0" smtClean="0"/>
              <a:t>yaz</a:t>
            </a:r>
            <a:r>
              <a:rPr lang="tr-TR" sz="2400" dirty="0" smtClean="0"/>
              <a:t> aylarında sık</a:t>
            </a:r>
          </a:p>
          <a:p>
            <a:endParaRPr lang="tr-TR" sz="2400" dirty="0" smtClean="0"/>
          </a:p>
          <a:p>
            <a:r>
              <a:rPr lang="tr-TR" sz="2400" dirty="0" smtClean="0"/>
              <a:t>Ormanlık </a:t>
            </a:r>
            <a:r>
              <a:rPr lang="tr-TR" sz="2400" dirty="0"/>
              <a:t>arazi ve uzun otlaklarda bulunanlar</a:t>
            </a:r>
          </a:p>
          <a:p>
            <a:r>
              <a:rPr lang="tr-TR" sz="2400" dirty="0" err="1" smtClean="0"/>
              <a:t>İmmün</a:t>
            </a:r>
            <a:r>
              <a:rPr lang="tr-TR" sz="2400" dirty="0" smtClean="0"/>
              <a:t> </a:t>
            </a:r>
            <a:r>
              <a:rPr lang="tr-TR" sz="2400" dirty="0"/>
              <a:t>sistemi baskılanmışlarda şiddetli </a:t>
            </a:r>
            <a:r>
              <a:rPr lang="tr-TR" sz="2400" dirty="0" smtClean="0"/>
              <a:t>enfeksiyon </a:t>
            </a:r>
            <a:r>
              <a:rPr lang="tr-TR" sz="2400" dirty="0"/>
              <a:t>riski </a:t>
            </a:r>
            <a:r>
              <a:rPr lang="tr-TR" sz="2400" dirty="0" smtClean="0"/>
              <a:t>yüksek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10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Klinik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709738"/>
            <a:ext cx="5157787" cy="2795587"/>
          </a:xfrm>
        </p:spPr>
        <p:txBody>
          <a:bodyPr>
            <a:normAutofit/>
          </a:bodyPr>
          <a:lstStyle/>
          <a:p>
            <a:r>
              <a:rPr lang="tr-TR" sz="2400" dirty="0"/>
              <a:t>Ateş </a:t>
            </a:r>
            <a:endParaRPr lang="tr-TR" sz="2400" dirty="0" smtClean="0"/>
          </a:p>
          <a:p>
            <a:r>
              <a:rPr lang="tr-TR" sz="2400" dirty="0" smtClean="0"/>
              <a:t>Titreme</a:t>
            </a:r>
          </a:p>
          <a:p>
            <a:r>
              <a:rPr lang="tr-TR" sz="2400" dirty="0" err="1" smtClean="0"/>
              <a:t>Miyalji</a:t>
            </a:r>
            <a:endParaRPr lang="tr-TR" sz="2400" dirty="0" smtClean="0"/>
          </a:p>
          <a:p>
            <a:r>
              <a:rPr lang="tr-TR" sz="2400" dirty="0" smtClean="0"/>
              <a:t>Halsizlik</a:t>
            </a:r>
          </a:p>
          <a:p>
            <a:r>
              <a:rPr lang="tr-TR" sz="2400" dirty="0"/>
              <a:t>B</a:t>
            </a:r>
            <a:r>
              <a:rPr lang="tr-TR" sz="2400" dirty="0" smtClean="0"/>
              <a:t>ulantı-kusma</a:t>
            </a:r>
            <a:endParaRPr lang="tr-TR" sz="2400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715000" y="1690688"/>
            <a:ext cx="5183188" cy="2814637"/>
          </a:xfrm>
        </p:spPr>
        <p:txBody>
          <a:bodyPr>
            <a:normAutofit/>
          </a:bodyPr>
          <a:lstStyle/>
          <a:p>
            <a:r>
              <a:rPr lang="tr-TR" sz="2400" dirty="0"/>
              <a:t>Baş ağrısı</a:t>
            </a:r>
          </a:p>
          <a:p>
            <a:r>
              <a:rPr lang="tr-TR" sz="2400" dirty="0" err="1"/>
              <a:t>Konfüzyon</a:t>
            </a:r>
            <a:endParaRPr lang="tr-TR" sz="2400" dirty="0"/>
          </a:p>
          <a:p>
            <a:r>
              <a:rPr lang="tr-TR" sz="2400" dirty="0"/>
              <a:t>Gözlerde kızarma</a:t>
            </a:r>
          </a:p>
          <a:p>
            <a:r>
              <a:rPr lang="tr-TR" sz="2400" dirty="0"/>
              <a:t>Döküntü</a:t>
            </a:r>
          </a:p>
          <a:p>
            <a:r>
              <a:rPr lang="tr-TR" sz="2400" dirty="0"/>
              <a:t>Ü</a:t>
            </a:r>
            <a:r>
              <a:rPr lang="tr-TR" sz="2400" dirty="0" smtClean="0"/>
              <a:t>rperme</a:t>
            </a:r>
            <a:endParaRPr lang="tr-TR" sz="24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839787" y="4724400"/>
            <a:ext cx="10237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Şiddetli; solunum sıkıntısı ve kanama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Bu durumda </a:t>
            </a:r>
            <a:r>
              <a:rPr lang="tr-TR" sz="2400" dirty="0" smtClean="0"/>
              <a:t>iv </a:t>
            </a:r>
            <a:r>
              <a:rPr lang="tr-TR" sz="2400" dirty="0"/>
              <a:t>antibiyotik tedavisi, hastanede yatış ve yoğun bakım </a:t>
            </a:r>
            <a:r>
              <a:rPr lang="tr-TR" sz="2400" dirty="0" smtClean="0"/>
              <a:t>gerekebilir.</a:t>
            </a:r>
            <a:endParaRPr lang="tr-TR" sz="2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20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Laboratuvar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Anemi</a:t>
            </a:r>
          </a:p>
          <a:p>
            <a:r>
              <a:rPr lang="tr-TR" dirty="0" err="1" smtClean="0"/>
              <a:t>Lökopeni</a:t>
            </a:r>
            <a:endParaRPr lang="tr-TR" dirty="0" smtClean="0"/>
          </a:p>
          <a:p>
            <a:r>
              <a:rPr lang="tr-TR" dirty="0" err="1" smtClean="0"/>
              <a:t>Trombositopeni</a:t>
            </a:r>
            <a:endParaRPr lang="tr-TR" dirty="0"/>
          </a:p>
          <a:p>
            <a:r>
              <a:rPr lang="tr-TR" dirty="0" smtClean="0"/>
              <a:t>ALT, AST, LDH, ALP yüksekliği</a:t>
            </a:r>
            <a:endParaRPr lang="tr-TR" dirty="0"/>
          </a:p>
          <a:p>
            <a:r>
              <a:rPr lang="tr-TR" dirty="0" err="1" smtClean="0"/>
              <a:t>Kreatinin</a:t>
            </a:r>
            <a:r>
              <a:rPr lang="tr-TR" dirty="0" smtClean="0"/>
              <a:t> yüksekliği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33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Hastalığın erken evresinde lökositler içinde </a:t>
            </a:r>
            <a:r>
              <a:rPr lang="tr-TR" dirty="0" smtClean="0">
                <a:solidFill>
                  <a:srgbClr val="FF0000"/>
                </a:solidFill>
              </a:rPr>
              <a:t>morula</a:t>
            </a:r>
            <a:r>
              <a:rPr lang="tr-TR" dirty="0" smtClean="0"/>
              <a:t> veya </a:t>
            </a:r>
            <a:r>
              <a:rPr lang="tr-TR" dirty="0" smtClean="0">
                <a:solidFill>
                  <a:srgbClr val="FF0000"/>
                </a:solidFill>
              </a:rPr>
              <a:t>HGA/HME </a:t>
            </a:r>
            <a:r>
              <a:rPr lang="tr-TR" dirty="0" err="1" smtClean="0">
                <a:solidFill>
                  <a:srgbClr val="FF0000"/>
                </a:solidFill>
              </a:rPr>
              <a:t>inklüzyon</a:t>
            </a:r>
            <a:r>
              <a:rPr lang="tr-TR" dirty="0" smtClean="0">
                <a:solidFill>
                  <a:srgbClr val="FF0000"/>
                </a:solidFill>
              </a:rPr>
              <a:t> cisimleri</a:t>
            </a:r>
            <a:r>
              <a:rPr lang="tr-TR" dirty="0" smtClean="0"/>
              <a:t> görülebilir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Yüksek derecede </a:t>
            </a:r>
            <a:r>
              <a:rPr lang="tr-TR" sz="2400" b="1" dirty="0" smtClean="0"/>
              <a:t>akut enfeksiyonu </a:t>
            </a:r>
            <a:r>
              <a:rPr lang="tr-TR" sz="2400" dirty="0" smtClean="0"/>
              <a:t>gösterir.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PY’da</a:t>
            </a:r>
            <a:r>
              <a:rPr lang="tr-TR" sz="2400" dirty="0" smtClean="0"/>
              <a:t> morulanın olmaması her iki tanıyı da ekarte ettirmez!!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75" y="4001294"/>
            <a:ext cx="2914650" cy="19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Antikor testi </a:t>
            </a:r>
            <a:r>
              <a:rPr lang="tr-TR" dirty="0" smtClean="0"/>
              <a:t>--- altın standart!!</a:t>
            </a:r>
            <a:endParaRPr lang="tr-TR" dirty="0"/>
          </a:p>
          <a:p>
            <a:r>
              <a:rPr lang="tr-TR" dirty="0" err="1" smtClean="0"/>
              <a:t>IgG</a:t>
            </a:r>
            <a:r>
              <a:rPr lang="tr-TR" dirty="0" smtClean="0"/>
              <a:t> antikor </a:t>
            </a:r>
            <a:r>
              <a:rPr lang="tr-TR" dirty="0" err="1" smtClean="0"/>
              <a:t>titreleri</a:t>
            </a:r>
            <a:r>
              <a:rPr lang="tr-TR" dirty="0" smtClean="0"/>
              <a:t> semptom başladıktan 7-10 gün sonra </a:t>
            </a:r>
            <a:r>
              <a:rPr lang="tr-TR" dirty="0" err="1" smtClean="0"/>
              <a:t>pozitifleşir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b="1" dirty="0" smtClean="0"/>
              <a:t>PCR</a:t>
            </a:r>
            <a:r>
              <a:rPr lang="tr-TR" dirty="0" smtClean="0"/>
              <a:t> (hastalığın ilk haftasında özellikle antibiyotik uygulanmadan önce)</a:t>
            </a:r>
          </a:p>
          <a:p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39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sz="2400" dirty="0"/>
              <a:t>Tüm hastalar için tercih edilen ilaç </a:t>
            </a:r>
            <a:r>
              <a:rPr lang="tr-TR" sz="2400" b="1" dirty="0" smtClean="0">
                <a:solidFill>
                  <a:srgbClr val="FF0000"/>
                </a:solidFill>
              </a:rPr>
              <a:t>DOKSİSİKLİN</a:t>
            </a:r>
          </a:p>
          <a:p>
            <a:endParaRPr lang="tr-TR" sz="2400" u="sng" dirty="0" smtClean="0"/>
          </a:p>
          <a:p>
            <a:r>
              <a:rPr lang="tr-TR" sz="2400" u="sng" dirty="0" smtClean="0"/>
              <a:t>Yetişkin için: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 err="1" smtClean="0"/>
              <a:t>Doksisiklin</a:t>
            </a:r>
            <a:r>
              <a:rPr lang="tr-TR" sz="2400" dirty="0" smtClean="0"/>
              <a:t> 100 mg 2x1 oral veya iv</a:t>
            </a:r>
            <a:r>
              <a:rPr lang="tr-TR" sz="2400" dirty="0"/>
              <a:t> 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 err="1" smtClean="0"/>
              <a:t>Rifampin</a:t>
            </a:r>
            <a:r>
              <a:rPr lang="tr-TR" sz="2400" dirty="0"/>
              <a:t> </a:t>
            </a:r>
            <a:r>
              <a:rPr lang="tr-TR" sz="2400" dirty="0" smtClean="0"/>
              <a:t>300 mg 2x1 (7-10 gün</a:t>
            </a:r>
            <a:r>
              <a:rPr lang="tr-TR" sz="2400" dirty="0"/>
              <a:t>)   (alerji veya </a:t>
            </a:r>
            <a:r>
              <a:rPr lang="tr-TR" sz="2400" dirty="0" err="1" smtClean="0"/>
              <a:t>intolerans</a:t>
            </a:r>
            <a:r>
              <a:rPr lang="tr-TR" sz="2400" dirty="0" smtClean="0"/>
              <a:t>)</a:t>
            </a:r>
          </a:p>
          <a:p>
            <a:endParaRPr lang="tr-TR" sz="2400" u="sng" dirty="0" smtClean="0"/>
          </a:p>
          <a:p>
            <a:r>
              <a:rPr lang="tr-TR" sz="2400" u="sng" dirty="0" smtClean="0"/>
              <a:t>Çocuk için: </a:t>
            </a:r>
            <a:r>
              <a:rPr lang="tr-TR" sz="2400" dirty="0" smtClean="0"/>
              <a:t>(7-14 gün)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 err="1" smtClean="0"/>
              <a:t>Doksisiklin</a:t>
            </a:r>
            <a:r>
              <a:rPr lang="tr-TR" sz="2400" dirty="0" smtClean="0"/>
              <a:t> 4.4 </a:t>
            </a:r>
            <a:r>
              <a:rPr lang="tr-TR" sz="2400" dirty="0"/>
              <a:t>mg / </a:t>
            </a:r>
            <a:r>
              <a:rPr lang="tr-TR" sz="2400" dirty="0" smtClean="0"/>
              <a:t>kg</a:t>
            </a:r>
            <a:r>
              <a:rPr lang="tr-TR" sz="2400" dirty="0"/>
              <a:t> </a:t>
            </a:r>
            <a:r>
              <a:rPr lang="tr-TR" sz="2400" dirty="0" smtClean="0"/>
              <a:t> 2x1 iv </a:t>
            </a:r>
            <a:r>
              <a:rPr lang="tr-TR" sz="2400" dirty="0"/>
              <a:t>veya </a:t>
            </a:r>
            <a:r>
              <a:rPr lang="tr-TR" sz="2400" dirty="0" smtClean="0"/>
              <a:t>oral,  </a:t>
            </a:r>
            <a:r>
              <a:rPr lang="tr-TR" sz="2400" dirty="0" err="1" smtClean="0"/>
              <a:t>max</a:t>
            </a:r>
            <a:r>
              <a:rPr lang="tr-TR" sz="2400" dirty="0" smtClean="0"/>
              <a:t> </a:t>
            </a:r>
            <a:r>
              <a:rPr lang="tr-TR" sz="2400" dirty="0"/>
              <a:t>100 mg / </a:t>
            </a:r>
            <a:r>
              <a:rPr lang="tr-TR" sz="2400" dirty="0" smtClean="0"/>
              <a:t>doz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 err="1" smtClean="0"/>
              <a:t>Rifampin</a:t>
            </a:r>
            <a:r>
              <a:rPr lang="tr-TR" sz="2400" dirty="0" smtClean="0"/>
              <a:t> 10 mg/kg 2x1; </a:t>
            </a:r>
            <a:r>
              <a:rPr lang="tr-TR" sz="2400" dirty="0" err="1" smtClean="0"/>
              <a:t>max</a:t>
            </a:r>
            <a:r>
              <a:rPr lang="tr-TR" sz="2400" dirty="0" smtClean="0"/>
              <a:t> 300mg/doz</a:t>
            </a:r>
            <a:r>
              <a:rPr lang="tr-TR" sz="2400" dirty="0"/>
              <a:t>   (alerji veya </a:t>
            </a:r>
            <a:r>
              <a:rPr lang="tr-TR" sz="2400" dirty="0" err="1" smtClean="0"/>
              <a:t>intolerans</a:t>
            </a:r>
            <a:r>
              <a:rPr lang="tr-TR" sz="2400" dirty="0" smtClean="0"/>
              <a:t>)</a:t>
            </a:r>
          </a:p>
          <a:p>
            <a:pPr marL="0" indent="0">
              <a:buNone/>
            </a:pPr>
            <a:endParaRPr lang="tr-TR" sz="1500" dirty="0" smtClean="0">
              <a:hlinkClick r:id="rId2"/>
            </a:endParaRPr>
          </a:p>
          <a:p>
            <a:pPr marL="0" indent="0">
              <a:buNone/>
            </a:pPr>
            <a:endParaRPr lang="tr-TR" sz="1500" dirty="0" smtClean="0">
              <a:hlinkClick r:id="rId2"/>
            </a:endParaRPr>
          </a:p>
          <a:p>
            <a:pPr marL="0" indent="0">
              <a:buNone/>
            </a:pPr>
            <a:r>
              <a:rPr lang="tr-TR" sz="1200" dirty="0" smtClean="0">
                <a:hlinkClick r:id="rId2"/>
              </a:rPr>
              <a:t>https</a:t>
            </a:r>
            <a:r>
              <a:rPr lang="tr-TR" sz="1200" dirty="0">
                <a:hlinkClick r:id="rId2"/>
              </a:rPr>
              <a:t>://www.uptodate.com/contents/human-ehrlichiosis-and-anaplasmosis?search=Ehrlichiosis&amp;source=search_result&amp;selectedTitle=1~51&amp;usage_type=default&amp;display_rank=1#H227339490</a:t>
            </a:r>
            <a:endParaRPr lang="tr-TR" sz="1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02" y="604838"/>
            <a:ext cx="22860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Babesiyoz</a:t>
            </a:r>
            <a:endParaRPr lang="tr-TR" b="1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smtClean="0"/>
              <a:t>Kuzeydoğu ABD’de </a:t>
            </a:r>
            <a:r>
              <a:rPr lang="tr-TR" sz="2400" b="1" dirty="0" err="1" smtClean="0"/>
              <a:t>Babesia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microti</a:t>
            </a:r>
            <a:r>
              <a:rPr lang="tr-TR" sz="2400" dirty="0" err="1" smtClean="0"/>
              <a:t>’nin</a:t>
            </a:r>
            <a:r>
              <a:rPr lang="tr-TR" sz="2400" dirty="0" smtClean="0"/>
              <a:t> neden olduğu ve </a:t>
            </a:r>
            <a:r>
              <a:rPr lang="tr-TR" sz="2400" b="1" dirty="0" err="1" smtClean="0"/>
              <a:t>Ixodes</a:t>
            </a:r>
            <a:r>
              <a:rPr lang="tr-TR" sz="2400" dirty="0" smtClean="0"/>
              <a:t> kenesinin iki türünden geçen veya</a:t>
            </a:r>
          </a:p>
          <a:p>
            <a:r>
              <a:rPr lang="tr-TR" sz="2400" dirty="0" smtClean="0"/>
              <a:t>Ender olarak kan nakli ile bulaşan  </a:t>
            </a:r>
          </a:p>
          <a:p>
            <a:r>
              <a:rPr lang="tr-TR" sz="2400" b="1" dirty="0"/>
              <a:t>E</a:t>
            </a:r>
            <a:r>
              <a:rPr lang="tr-TR" sz="2400" b="1" dirty="0" smtClean="0"/>
              <a:t>ritrositlerin </a:t>
            </a:r>
            <a:r>
              <a:rPr lang="tr-TR" sz="2400" b="1" dirty="0" err="1"/>
              <a:t>lizisine</a:t>
            </a:r>
            <a:r>
              <a:rPr lang="tr-TR" sz="2400" dirty="0"/>
              <a:t> neden </a:t>
            </a:r>
            <a:r>
              <a:rPr lang="tr-TR" sz="2400" dirty="0" smtClean="0"/>
              <a:t>olan</a:t>
            </a:r>
            <a:endParaRPr lang="tr-TR" sz="2400" dirty="0"/>
          </a:p>
          <a:p>
            <a:r>
              <a:rPr lang="tr-TR" sz="2400" dirty="0" smtClean="0"/>
              <a:t>Bir </a:t>
            </a:r>
            <a:r>
              <a:rPr lang="tr-TR" sz="2400" b="1" dirty="0" err="1" smtClean="0">
                <a:solidFill>
                  <a:srgbClr val="FF0000"/>
                </a:solidFill>
              </a:rPr>
              <a:t>protozoa</a:t>
            </a:r>
            <a:r>
              <a:rPr lang="tr-TR" sz="2400" dirty="0" smtClean="0"/>
              <a:t> enfeksiyonu</a:t>
            </a:r>
          </a:p>
          <a:p>
            <a:endParaRPr lang="tr-TR" sz="2400" dirty="0"/>
          </a:p>
          <a:p>
            <a:r>
              <a:rPr lang="tr-TR" sz="2400" dirty="0" err="1" smtClean="0"/>
              <a:t>Tripanozomadan</a:t>
            </a:r>
            <a:r>
              <a:rPr lang="tr-TR" sz="2400" dirty="0" smtClean="0"/>
              <a:t> </a:t>
            </a:r>
            <a:r>
              <a:rPr lang="tr-TR" sz="2400" dirty="0"/>
              <a:t>sonra memelilere kan </a:t>
            </a:r>
            <a:r>
              <a:rPr lang="tr-TR" sz="2400" dirty="0" smtClean="0"/>
              <a:t>yoluyla bulaşan </a:t>
            </a:r>
            <a:r>
              <a:rPr lang="tr-TR" sz="2400" dirty="0"/>
              <a:t>en sık ikinci </a:t>
            </a:r>
            <a:r>
              <a:rPr lang="tr-TR" sz="2400" dirty="0" smtClean="0"/>
              <a:t>parazittir.</a:t>
            </a: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779" y="435209"/>
            <a:ext cx="361524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r>
              <a:rPr lang="tr-TR" sz="2400" dirty="0" err="1" smtClean="0"/>
              <a:t>İnkübasyon</a:t>
            </a:r>
            <a:r>
              <a:rPr lang="tr-TR" sz="2400" dirty="0" smtClean="0"/>
              <a:t> süresi 1 hafta-2 ay</a:t>
            </a:r>
          </a:p>
          <a:p>
            <a:r>
              <a:rPr lang="tr-TR" sz="2400" dirty="0" err="1" smtClean="0"/>
              <a:t>Asemptomatik</a:t>
            </a:r>
            <a:r>
              <a:rPr lang="tr-TR" sz="2400" dirty="0" smtClean="0"/>
              <a:t> olabilir.</a:t>
            </a:r>
          </a:p>
          <a:p>
            <a:r>
              <a:rPr lang="tr-TR" sz="2400" dirty="0" smtClean="0"/>
              <a:t>Çocukların sadece %60’ı ve erişkinlerin %80’inde enfeksiyon belirtileri görülür.</a:t>
            </a:r>
          </a:p>
          <a:p>
            <a:endParaRPr lang="tr-TR" sz="2400" dirty="0"/>
          </a:p>
          <a:p>
            <a:r>
              <a:rPr lang="tr-TR" sz="2400" b="1" dirty="0"/>
              <a:t>Mayıs-Ekim</a:t>
            </a:r>
            <a:r>
              <a:rPr lang="tr-TR" sz="2400" dirty="0"/>
              <a:t> arasında </a:t>
            </a:r>
            <a:r>
              <a:rPr lang="tr-TR" sz="2400" dirty="0" smtClean="0"/>
              <a:t>sık</a:t>
            </a:r>
          </a:p>
          <a:p>
            <a:r>
              <a:rPr lang="tr-TR" sz="2400" dirty="0"/>
              <a:t>Transfüzyon ilişkili enfeksiyon yıl boyunca </a:t>
            </a:r>
            <a:r>
              <a:rPr lang="tr-TR" sz="2400" dirty="0" smtClean="0"/>
              <a:t>görülebilir.</a:t>
            </a:r>
            <a:endParaRPr lang="tr-TR" sz="2400" dirty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233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Klinik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927101" y="1905000"/>
            <a:ext cx="5157787" cy="3684588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Ateş</a:t>
            </a:r>
          </a:p>
          <a:p>
            <a:r>
              <a:rPr lang="tr-TR" dirty="0" smtClean="0"/>
              <a:t>Terleme</a:t>
            </a:r>
            <a:endParaRPr lang="tr-TR" dirty="0"/>
          </a:p>
          <a:p>
            <a:r>
              <a:rPr lang="tr-TR" dirty="0" smtClean="0"/>
              <a:t>Titreme</a:t>
            </a:r>
          </a:p>
          <a:p>
            <a:r>
              <a:rPr lang="tr-TR" dirty="0" err="1" smtClean="0"/>
              <a:t>Miyalji</a:t>
            </a:r>
            <a:endParaRPr lang="tr-TR" dirty="0" smtClean="0"/>
          </a:p>
          <a:p>
            <a:r>
              <a:rPr lang="tr-TR" dirty="0" err="1" smtClean="0"/>
              <a:t>Artralji</a:t>
            </a:r>
            <a:endParaRPr lang="tr-TR" dirty="0" smtClean="0"/>
          </a:p>
          <a:p>
            <a:r>
              <a:rPr lang="tr-TR" dirty="0" smtClean="0"/>
              <a:t>İştahsızlık</a:t>
            </a:r>
          </a:p>
          <a:p>
            <a:r>
              <a:rPr lang="tr-TR" dirty="0" smtClean="0"/>
              <a:t>Bulantı - kusma</a:t>
            </a:r>
          </a:p>
          <a:p>
            <a:r>
              <a:rPr lang="tr-TR" dirty="0" smtClean="0"/>
              <a:t>Baş ağrısı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754688" y="1895475"/>
            <a:ext cx="5183188" cy="3684588"/>
          </a:xfrm>
        </p:spPr>
        <p:txBody>
          <a:bodyPr/>
          <a:lstStyle/>
          <a:p>
            <a:r>
              <a:rPr lang="tr-TR" dirty="0" err="1"/>
              <a:t>Hemolitik</a:t>
            </a:r>
            <a:r>
              <a:rPr lang="tr-TR" dirty="0"/>
              <a:t> anemi</a:t>
            </a:r>
          </a:p>
          <a:p>
            <a:r>
              <a:rPr lang="tr-TR" dirty="0" err="1"/>
              <a:t>Hemoglobinüri</a:t>
            </a:r>
            <a:endParaRPr lang="tr-TR" dirty="0"/>
          </a:p>
          <a:p>
            <a:r>
              <a:rPr lang="tr-TR" dirty="0"/>
              <a:t>Koyu renk idrar</a:t>
            </a:r>
          </a:p>
          <a:p>
            <a:r>
              <a:rPr lang="tr-TR" dirty="0"/>
              <a:t>BY </a:t>
            </a:r>
          </a:p>
          <a:p>
            <a:r>
              <a:rPr lang="tr-TR" dirty="0"/>
              <a:t>HSM</a:t>
            </a:r>
          </a:p>
          <a:p>
            <a:r>
              <a:rPr lang="tr-TR" dirty="0" err="1"/>
              <a:t>Hemolize</a:t>
            </a:r>
            <a:r>
              <a:rPr lang="tr-TR" dirty="0"/>
              <a:t> </a:t>
            </a:r>
            <a:r>
              <a:rPr lang="tr-TR" dirty="0" err="1"/>
              <a:t>sec</a:t>
            </a:r>
            <a:r>
              <a:rPr lang="tr-TR" dirty="0"/>
              <a:t>. sarılık</a:t>
            </a:r>
          </a:p>
          <a:p>
            <a:r>
              <a:rPr lang="tr-TR" dirty="0"/>
              <a:t>O</a:t>
            </a:r>
            <a:r>
              <a:rPr lang="sv-SE" dirty="0"/>
              <a:t>ftalmik tutulum</a:t>
            </a:r>
            <a:r>
              <a:rPr lang="tr-TR" dirty="0"/>
              <a:t> (nadir)</a:t>
            </a:r>
            <a:endParaRPr lang="sv-SE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21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Laboratuvar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Hemolitik</a:t>
            </a:r>
            <a:r>
              <a:rPr lang="tr-TR" dirty="0"/>
              <a:t> anemiye bağlı </a:t>
            </a:r>
            <a:r>
              <a:rPr lang="tr-TR" dirty="0" err="1" smtClean="0"/>
              <a:t>Htc</a:t>
            </a:r>
            <a:r>
              <a:rPr lang="tr-TR" dirty="0" smtClean="0"/>
              <a:t> </a:t>
            </a:r>
            <a:r>
              <a:rPr lang="tr-TR" dirty="0"/>
              <a:t>azalması</a:t>
            </a:r>
          </a:p>
          <a:p>
            <a:r>
              <a:rPr lang="tr-TR" dirty="0" err="1"/>
              <a:t>T</a:t>
            </a:r>
            <a:r>
              <a:rPr lang="tr-TR" dirty="0" err="1" smtClean="0"/>
              <a:t>rombositopeni</a:t>
            </a:r>
            <a:endParaRPr lang="tr-TR" dirty="0"/>
          </a:p>
          <a:p>
            <a:r>
              <a:rPr lang="tr-TR" dirty="0" smtClean="0"/>
              <a:t>BUN, </a:t>
            </a:r>
            <a:r>
              <a:rPr lang="tr-TR" dirty="0" err="1"/>
              <a:t>K</a:t>
            </a:r>
            <a:r>
              <a:rPr lang="tr-TR" dirty="0" err="1" smtClean="0"/>
              <a:t>reatinin</a:t>
            </a:r>
            <a:r>
              <a:rPr lang="tr-TR" dirty="0" smtClean="0"/>
              <a:t> yüksekliği</a:t>
            </a:r>
          </a:p>
          <a:p>
            <a:r>
              <a:rPr lang="tr-TR" dirty="0" smtClean="0"/>
              <a:t>ALT, AST hafif artışı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55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Konakta ilk olarak yer arayışında </a:t>
            </a:r>
            <a:r>
              <a:rPr lang="tr-TR" sz="2400" dirty="0" smtClean="0"/>
              <a:t>bulunur.</a:t>
            </a:r>
            <a:endParaRPr lang="tr-TR" sz="2400" dirty="0"/>
          </a:p>
          <a:p>
            <a:r>
              <a:rPr lang="tr-TR" sz="2400" dirty="0"/>
              <a:t>Özellikle yumuşak kulak kepçesi içi ve dışı, </a:t>
            </a:r>
            <a:r>
              <a:rPr lang="tr-TR" sz="2400" dirty="0" smtClean="0"/>
              <a:t>boyun </a:t>
            </a:r>
            <a:r>
              <a:rPr lang="de-DE" sz="2400" dirty="0" err="1" smtClean="0"/>
              <a:t>altı</a:t>
            </a:r>
            <a:r>
              <a:rPr lang="de-DE" sz="2400" dirty="0"/>
              <a:t>, </a:t>
            </a:r>
            <a:r>
              <a:rPr lang="de-DE" sz="2400" dirty="0" err="1"/>
              <a:t>karın</a:t>
            </a:r>
            <a:r>
              <a:rPr lang="de-DE" sz="2400" dirty="0"/>
              <a:t>, anal, </a:t>
            </a:r>
            <a:r>
              <a:rPr lang="de-DE" sz="2400" dirty="0" err="1"/>
              <a:t>perianal</a:t>
            </a:r>
            <a:r>
              <a:rPr lang="de-DE" sz="2400" dirty="0"/>
              <a:t> </a:t>
            </a:r>
            <a:r>
              <a:rPr lang="de-DE" sz="2400" dirty="0" err="1"/>
              <a:t>bölge</a:t>
            </a:r>
            <a:r>
              <a:rPr lang="de-DE" sz="2400" dirty="0"/>
              <a:t> </a:t>
            </a:r>
            <a:r>
              <a:rPr lang="de-DE" sz="2400" dirty="0" err="1"/>
              <a:t>gibi</a:t>
            </a:r>
            <a:r>
              <a:rPr lang="de-DE" sz="2400" dirty="0"/>
              <a:t> </a:t>
            </a:r>
            <a:r>
              <a:rPr lang="tr-TR" sz="2400" dirty="0" smtClean="0"/>
              <a:t>yerlere</a:t>
            </a:r>
            <a:r>
              <a:rPr lang="de-DE" sz="2400" dirty="0" smtClean="0"/>
              <a:t> </a:t>
            </a:r>
            <a:r>
              <a:rPr lang="de-DE" sz="2400" dirty="0" err="1" smtClean="0"/>
              <a:t>tutunu</a:t>
            </a:r>
            <a:r>
              <a:rPr lang="tr-TR" sz="2400" dirty="0" smtClean="0"/>
              <a:t>r.</a:t>
            </a:r>
          </a:p>
          <a:p>
            <a:r>
              <a:rPr lang="tr-TR" sz="2400" dirty="0" smtClean="0"/>
              <a:t>Tükürük </a:t>
            </a:r>
            <a:r>
              <a:rPr lang="tr-TR" sz="2400" dirty="0"/>
              <a:t>salgısı ile tutunduğu yeri </a:t>
            </a:r>
            <a:r>
              <a:rPr lang="tr-TR" sz="2400" dirty="0" smtClean="0"/>
              <a:t>duyarsızlaştırarak, </a:t>
            </a:r>
            <a:r>
              <a:rPr lang="tr-TR" sz="2400" dirty="0" err="1" smtClean="0"/>
              <a:t>hipostomu</a:t>
            </a:r>
            <a:r>
              <a:rPr lang="tr-TR" sz="2400" dirty="0" smtClean="0"/>
              <a:t> </a:t>
            </a:r>
            <a:r>
              <a:rPr lang="tr-TR" sz="2400" dirty="0"/>
              <a:t>içeri sokar ve bu arada zamk gibi </a:t>
            </a:r>
            <a:r>
              <a:rPr lang="tr-TR" sz="2400" dirty="0" smtClean="0"/>
              <a:t>yapışkan bir </a:t>
            </a:r>
            <a:r>
              <a:rPr lang="tr-TR" sz="2400" dirty="0"/>
              <a:t>madde salgılar. </a:t>
            </a:r>
            <a:endParaRPr lang="tr-TR" sz="2400" dirty="0" smtClean="0"/>
          </a:p>
          <a:p>
            <a:r>
              <a:rPr lang="tr-TR" sz="2400" dirty="0" smtClean="0"/>
              <a:t>Bu </a:t>
            </a:r>
            <a:r>
              <a:rPr lang="tr-TR" sz="2400" dirty="0"/>
              <a:t>esnada bölgedeki </a:t>
            </a:r>
            <a:r>
              <a:rPr lang="tr-TR" sz="2400" dirty="0" smtClean="0"/>
              <a:t>kılcal damarlar </a:t>
            </a:r>
            <a:r>
              <a:rPr lang="tr-TR" sz="2400" dirty="0"/>
              <a:t>parçalanır ve sızan bölgede kan </a:t>
            </a:r>
            <a:r>
              <a:rPr lang="tr-TR" sz="2400" dirty="0" smtClean="0"/>
              <a:t>havuzu oluşur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dirty="0" smtClean="0"/>
              <a:t>Kene </a:t>
            </a:r>
            <a:r>
              <a:rPr lang="tr-TR" sz="2400" dirty="0"/>
              <a:t>bu havuzdan beslenerek </a:t>
            </a:r>
            <a:r>
              <a:rPr lang="tr-TR" sz="2400" dirty="0" smtClean="0"/>
              <a:t>doygunluğa ulaşır.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467931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b="1" dirty="0" smtClean="0"/>
              <a:t>Hastada a</a:t>
            </a:r>
            <a:r>
              <a:rPr lang="es-ES" sz="2400" b="1" dirty="0" smtClean="0"/>
              <a:t>teş</a:t>
            </a:r>
            <a:r>
              <a:rPr lang="es-ES" sz="2400" b="1" dirty="0"/>
              <a:t>, hemolitik anemi ve uygun </a:t>
            </a:r>
            <a:r>
              <a:rPr lang="es-ES" sz="2400" b="1" dirty="0" smtClean="0"/>
              <a:t>temas</a:t>
            </a:r>
            <a:r>
              <a:rPr lang="tr-TR" sz="2400" b="1" dirty="0" smtClean="0"/>
              <a:t> öyküsü </a:t>
            </a:r>
            <a:r>
              <a:rPr lang="tr-TR" sz="2400" b="1" dirty="0"/>
              <a:t>varsa </a:t>
            </a:r>
            <a:r>
              <a:rPr lang="tr-TR" sz="2400" b="1" dirty="0" err="1"/>
              <a:t>babesiyoz</a:t>
            </a:r>
            <a:r>
              <a:rPr lang="tr-TR" sz="2400" b="1" dirty="0"/>
              <a:t> düşünülebilir</a:t>
            </a:r>
            <a:r>
              <a:rPr lang="tr-TR" sz="2400" b="1" dirty="0" smtClean="0"/>
              <a:t>.</a:t>
            </a:r>
          </a:p>
          <a:p>
            <a:endParaRPr lang="tr-TR" sz="2400" dirty="0" smtClean="0"/>
          </a:p>
          <a:p>
            <a:r>
              <a:rPr lang="tr-TR" sz="2400" b="1" dirty="0" err="1" smtClean="0"/>
              <a:t>PY</a:t>
            </a:r>
            <a:r>
              <a:rPr lang="tr-TR" sz="2400" dirty="0" err="1" smtClean="0"/>
              <a:t>’da</a:t>
            </a:r>
            <a:r>
              <a:rPr lang="tr-TR" sz="2400" dirty="0" smtClean="0"/>
              <a:t> eritrositlerde </a:t>
            </a:r>
            <a:r>
              <a:rPr lang="tr-TR" sz="2400" dirty="0" err="1" smtClean="0"/>
              <a:t>Babesia’nın</a:t>
            </a:r>
            <a:r>
              <a:rPr lang="tr-TR" sz="2400" dirty="0" smtClean="0"/>
              <a:t> mikroskobik görünümü tanısal ----              </a:t>
            </a:r>
          </a:p>
          <a:p>
            <a:pPr marL="0" indent="0">
              <a:buNone/>
            </a:pPr>
            <a:r>
              <a:rPr lang="tr-TR" sz="2400" dirty="0" smtClean="0"/>
              <a:t>                     </a:t>
            </a:r>
            <a:r>
              <a:rPr lang="sv-SE" sz="2400" b="1" dirty="0" smtClean="0">
                <a:solidFill>
                  <a:srgbClr val="FF0000"/>
                </a:solidFill>
              </a:rPr>
              <a:t>Malta </a:t>
            </a:r>
            <a:r>
              <a:rPr lang="sv-SE" sz="2400" b="1" dirty="0">
                <a:solidFill>
                  <a:srgbClr val="FF0000"/>
                </a:solidFill>
              </a:rPr>
              <a:t>Haçı </a:t>
            </a:r>
            <a:r>
              <a:rPr lang="sv-SE" sz="2400" b="1" dirty="0" smtClean="0">
                <a:solidFill>
                  <a:srgbClr val="FF0000"/>
                </a:solidFill>
              </a:rPr>
              <a:t>görünümü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/>
              <a:t>(duyarlılığı düşük)</a:t>
            </a:r>
          </a:p>
          <a:p>
            <a:r>
              <a:rPr lang="tr-TR" sz="2400" b="1" dirty="0" smtClean="0"/>
              <a:t>PCR </a:t>
            </a:r>
            <a:r>
              <a:rPr lang="tr-TR" sz="2400" dirty="0" smtClean="0"/>
              <a:t>---- (</a:t>
            </a:r>
            <a:r>
              <a:rPr lang="tr-TR" sz="2400" dirty="0" err="1" smtClean="0"/>
              <a:t>PY’dan</a:t>
            </a:r>
            <a:r>
              <a:rPr lang="tr-TR" sz="2400" dirty="0" smtClean="0"/>
              <a:t> daha </a:t>
            </a:r>
            <a:r>
              <a:rPr lang="tr-TR" sz="2400" dirty="0" err="1" smtClean="0"/>
              <a:t>sensitif</a:t>
            </a:r>
            <a:r>
              <a:rPr lang="tr-TR" sz="2400" dirty="0" smtClean="0"/>
              <a:t>)</a:t>
            </a:r>
          </a:p>
          <a:p>
            <a:r>
              <a:rPr lang="tr-TR" sz="2400" b="1" dirty="0" err="1" smtClean="0"/>
              <a:t>Seroloji</a:t>
            </a:r>
            <a:r>
              <a:rPr lang="tr-TR" sz="2400" b="1" dirty="0" smtClean="0"/>
              <a:t> </a:t>
            </a:r>
            <a:r>
              <a:rPr lang="tr-TR" sz="2400" dirty="0" smtClean="0"/>
              <a:t>---- </a:t>
            </a:r>
            <a:r>
              <a:rPr lang="tr-TR" sz="2400" dirty="0" err="1" smtClean="0"/>
              <a:t>IgG</a:t>
            </a:r>
            <a:endParaRPr lang="tr-TR" sz="2400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85" y="4341351"/>
            <a:ext cx="1547813" cy="162321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98" y="4341351"/>
            <a:ext cx="1419224" cy="162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7"/>
            <a:ext cx="10515600" cy="3948113"/>
          </a:xfrm>
        </p:spPr>
      </p:pic>
      <p:sp>
        <p:nvSpPr>
          <p:cNvPr id="5" name="Metin kutusu 4"/>
          <p:cNvSpPr txBox="1"/>
          <p:nvPr/>
        </p:nvSpPr>
        <p:spPr>
          <a:xfrm>
            <a:off x="742950" y="6305550"/>
            <a:ext cx="772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hlinkClick r:id="rId3"/>
              </a:rPr>
              <a:t>https://www.cdc.gov/ticks/tickbornediseases/babesiosis.html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1373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u="sng" dirty="0" smtClean="0"/>
              <a:t>Çocuklarda;</a:t>
            </a:r>
          </a:p>
          <a:p>
            <a:endParaRPr lang="tr-TR" sz="2400" dirty="0" smtClean="0"/>
          </a:p>
          <a:p>
            <a:r>
              <a:rPr lang="tr-TR" sz="2400" b="1" dirty="0" err="1" smtClean="0"/>
              <a:t>Atovakuon</a:t>
            </a:r>
            <a:r>
              <a:rPr lang="tr-TR" sz="2400" b="1" dirty="0" smtClean="0"/>
              <a:t> </a:t>
            </a:r>
            <a:r>
              <a:rPr lang="tr-TR" sz="2400" dirty="0" smtClean="0"/>
              <a:t>20 mg/kg 2x1 oral             </a:t>
            </a:r>
            <a:r>
              <a:rPr lang="tr-TR" sz="2400" b="1" dirty="0" smtClean="0"/>
              <a:t>+</a:t>
            </a:r>
            <a:r>
              <a:rPr lang="tr-TR" sz="2400" dirty="0" smtClean="0"/>
              <a:t> </a:t>
            </a:r>
          </a:p>
          <a:p>
            <a:r>
              <a:rPr lang="tr-TR" sz="2400" b="1" dirty="0" err="1" smtClean="0"/>
              <a:t>Azitromisin</a:t>
            </a:r>
            <a:r>
              <a:rPr lang="tr-TR" sz="2400" b="1" dirty="0" smtClean="0"/>
              <a:t> </a:t>
            </a:r>
            <a:r>
              <a:rPr lang="tr-TR" sz="2400" dirty="0"/>
              <a:t>ilk gün</a:t>
            </a:r>
            <a:r>
              <a:rPr lang="tr-TR" sz="2400" b="1" dirty="0" smtClean="0"/>
              <a:t> </a:t>
            </a:r>
            <a:r>
              <a:rPr lang="tr-TR" sz="2400" dirty="0" smtClean="0"/>
              <a:t>10 mg/kg oral, sonraki günlerde 5 mg/kg oral 1x1</a:t>
            </a:r>
          </a:p>
          <a:p>
            <a:endParaRPr lang="tr-TR" sz="2400" dirty="0"/>
          </a:p>
          <a:p>
            <a:r>
              <a:rPr lang="tr-TR" sz="2400" b="1" dirty="0" err="1" smtClean="0"/>
              <a:t>Klindamisin</a:t>
            </a:r>
            <a:r>
              <a:rPr lang="tr-TR" sz="2400" dirty="0" smtClean="0"/>
              <a:t> 7-10 mg/kg iv veya oral 6-8 saatte bir             </a:t>
            </a:r>
            <a:r>
              <a:rPr lang="tr-TR" sz="2400" b="1" dirty="0" smtClean="0"/>
              <a:t>+ </a:t>
            </a:r>
          </a:p>
          <a:p>
            <a:r>
              <a:rPr lang="tr-TR" sz="2400" b="1" dirty="0" smtClean="0"/>
              <a:t>Kinin</a:t>
            </a:r>
            <a:r>
              <a:rPr lang="tr-TR" sz="2400" dirty="0" smtClean="0"/>
              <a:t> 8 mg/kg 3x1 oral  </a:t>
            </a:r>
          </a:p>
          <a:p>
            <a:endParaRPr lang="tr-TR" dirty="0"/>
          </a:p>
          <a:p>
            <a:pPr marL="0" indent="0">
              <a:buNone/>
            </a:pP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Kitabevleri </a:t>
            </a:r>
            <a:endParaRPr lang="tr-TR" sz="1200" dirty="0"/>
          </a:p>
          <a:p>
            <a:endParaRPr lang="tr-TR" sz="1200" dirty="0" smtClean="0"/>
          </a:p>
        </p:txBody>
      </p:sp>
    </p:spTree>
    <p:extLst>
      <p:ext uri="{BB962C8B-B14F-4D97-AF65-F5344CB8AC3E}">
        <p14:creationId xmlns:p14="http://schemas.microsoft.com/office/powerpoint/2010/main" val="32145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İmmünkompromize</a:t>
            </a:r>
            <a:r>
              <a:rPr lang="tr-TR" sz="2400" dirty="0" smtClean="0"/>
              <a:t> </a:t>
            </a:r>
            <a:r>
              <a:rPr lang="tr-TR" sz="2400" dirty="0"/>
              <a:t>hastalarda </a:t>
            </a:r>
            <a:r>
              <a:rPr lang="tr-TR" sz="2400" dirty="0" err="1"/>
              <a:t>azitromisin</a:t>
            </a:r>
            <a:r>
              <a:rPr lang="tr-TR" sz="2400" dirty="0"/>
              <a:t> yüksek dozlarda </a:t>
            </a:r>
            <a:r>
              <a:rPr lang="tr-TR" sz="2400" dirty="0" smtClean="0"/>
              <a:t>kullanılabilir          (</a:t>
            </a:r>
            <a:r>
              <a:rPr lang="tr-TR" sz="2400" dirty="0"/>
              <a:t>600-1000 mg </a:t>
            </a:r>
            <a:r>
              <a:rPr lang="tr-TR" sz="2400" dirty="0" err="1"/>
              <a:t>tb</a:t>
            </a:r>
            <a:r>
              <a:rPr lang="tr-TR" sz="2400" dirty="0" smtClean="0"/>
              <a:t>)</a:t>
            </a:r>
          </a:p>
          <a:p>
            <a:r>
              <a:rPr lang="tr-TR" sz="2400" dirty="0" smtClean="0"/>
              <a:t>Yüksek </a:t>
            </a:r>
            <a:r>
              <a:rPr lang="tr-TR" sz="2400" dirty="0" err="1" smtClean="0"/>
              <a:t>parazitemisi</a:t>
            </a:r>
            <a:r>
              <a:rPr lang="tr-TR" sz="2400" dirty="0" smtClean="0"/>
              <a:t> </a:t>
            </a:r>
            <a:r>
              <a:rPr lang="tr-TR" sz="2400" dirty="0"/>
              <a:t>olan ciddi hastalarda </a:t>
            </a:r>
            <a:r>
              <a:rPr lang="tr-TR" sz="2400" b="1" dirty="0" smtClean="0"/>
              <a:t>Exchange transfüzyon </a:t>
            </a:r>
            <a:r>
              <a:rPr lang="tr-TR" sz="2400" dirty="0" smtClean="0"/>
              <a:t>yapılabilir.</a:t>
            </a:r>
          </a:p>
          <a:p>
            <a:endParaRPr lang="tr-TR" sz="2400" dirty="0" smtClean="0"/>
          </a:p>
          <a:p>
            <a:r>
              <a:rPr lang="tr-TR" sz="2400" u="sng" dirty="0" smtClean="0"/>
              <a:t>Gebe tedavisi</a:t>
            </a:r>
            <a:r>
              <a:rPr lang="tr-TR" sz="2400" dirty="0" smtClean="0"/>
              <a:t>: </a:t>
            </a:r>
            <a:r>
              <a:rPr lang="tr-TR" sz="2400" dirty="0" err="1" smtClean="0"/>
              <a:t>Azitromisin</a:t>
            </a:r>
            <a:r>
              <a:rPr lang="tr-TR" sz="2400" dirty="0" smtClean="0"/>
              <a:t> </a:t>
            </a:r>
            <a:r>
              <a:rPr lang="tr-TR" sz="2400" b="1" dirty="0" smtClean="0"/>
              <a:t>+</a:t>
            </a:r>
            <a:r>
              <a:rPr lang="tr-TR" sz="2400" dirty="0" smtClean="0"/>
              <a:t> </a:t>
            </a:r>
            <a:r>
              <a:rPr lang="tr-TR" sz="2400" dirty="0" err="1" smtClean="0"/>
              <a:t>Atovakuon</a:t>
            </a:r>
            <a:r>
              <a:rPr lang="tr-TR" sz="2400" dirty="0" smtClean="0"/>
              <a:t> yerine </a:t>
            </a:r>
            <a:r>
              <a:rPr lang="tr-TR" sz="2400" b="1" dirty="0" err="1" smtClean="0"/>
              <a:t>Klindamisin</a:t>
            </a:r>
            <a:r>
              <a:rPr lang="tr-TR" sz="2400" b="1" dirty="0" smtClean="0"/>
              <a:t> + Kinin </a:t>
            </a:r>
            <a:r>
              <a:rPr lang="tr-TR" sz="2400" dirty="0" smtClean="0"/>
              <a:t>olmalı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2674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Tularemi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690689"/>
            <a:ext cx="5157787" cy="3490912"/>
          </a:xfrm>
        </p:spPr>
      </p:pic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6259512" y="1671638"/>
            <a:ext cx="5183188" cy="3684588"/>
          </a:xfrm>
        </p:spPr>
        <p:txBody>
          <a:bodyPr/>
          <a:lstStyle/>
          <a:p>
            <a:r>
              <a:rPr lang="tr-TR" dirty="0" smtClean="0"/>
              <a:t>Küçük</a:t>
            </a:r>
            <a:r>
              <a:rPr lang="tr-TR" dirty="0"/>
              <a:t>, </a:t>
            </a:r>
            <a:r>
              <a:rPr lang="tr-TR" dirty="0" smtClean="0"/>
              <a:t>gram (-), hareketsiz bir </a:t>
            </a:r>
            <a:r>
              <a:rPr lang="tr-TR" dirty="0" err="1" smtClean="0"/>
              <a:t>kokobasil</a:t>
            </a:r>
            <a:r>
              <a:rPr lang="tr-TR" dirty="0" smtClean="0"/>
              <a:t> </a:t>
            </a:r>
            <a:r>
              <a:rPr lang="tr-TR" dirty="0"/>
              <a:t>olan </a:t>
            </a:r>
            <a:r>
              <a:rPr lang="tr-TR" b="1" dirty="0" err="1"/>
              <a:t>Francisella</a:t>
            </a:r>
            <a:r>
              <a:rPr lang="tr-TR" b="1" dirty="0"/>
              <a:t> </a:t>
            </a:r>
            <a:r>
              <a:rPr lang="tr-TR" b="1" dirty="0" err="1"/>
              <a:t>tularensis</a:t>
            </a:r>
            <a:r>
              <a:rPr lang="tr-TR" b="1" dirty="0"/>
              <a:t> </a:t>
            </a:r>
            <a:r>
              <a:rPr lang="tr-TR" dirty="0" smtClean="0"/>
              <a:t>tarafından oluşturulan </a:t>
            </a:r>
            <a:r>
              <a:rPr lang="tr-TR" dirty="0" err="1"/>
              <a:t>enfeksiyöz</a:t>
            </a:r>
            <a:r>
              <a:rPr lang="tr-TR" dirty="0"/>
              <a:t> </a:t>
            </a:r>
            <a:r>
              <a:rPr lang="tr-TR" dirty="0" smtClean="0"/>
              <a:t>bir hastalıktır</a:t>
            </a:r>
            <a:r>
              <a:rPr lang="tr-TR" dirty="0"/>
              <a:t>. 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Hastalık aynı zamanda </a:t>
            </a:r>
            <a:r>
              <a:rPr lang="tr-TR" b="1" dirty="0"/>
              <a:t>Tavşan ateşi</a:t>
            </a:r>
            <a:r>
              <a:rPr lang="tr-TR" dirty="0"/>
              <a:t> </a:t>
            </a:r>
            <a:r>
              <a:rPr lang="tr-TR" dirty="0" smtClean="0"/>
              <a:t>olarak da </a:t>
            </a:r>
            <a:r>
              <a:rPr lang="tr-TR" dirty="0"/>
              <a:t>bilinir.</a:t>
            </a:r>
          </a:p>
        </p:txBody>
      </p:sp>
    </p:spTree>
    <p:extLst>
      <p:ext uri="{BB962C8B-B14F-4D97-AF65-F5344CB8AC3E}">
        <p14:creationId xmlns:p14="http://schemas.microsoft.com/office/powerpoint/2010/main" val="4079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r>
              <a:rPr lang="tr-TR" sz="2400" dirty="0" smtClean="0"/>
              <a:t>Erkeklerde daha sık </a:t>
            </a:r>
          </a:p>
          <a:p>
            <a:r>
              <a:rPr lang="tr-TR" sz="2400" dirty="0" smtClean="0"/>
              <a:t>Özellikle kış aylarında </a:t>
            </a:r>
            <a:r>
              <a:rPr lang="tr-TR" sz="2400" dirty="0"/>
              <a:t>avcılıkla uğraşanların </a:t>
            </a:r>
            <a:r>
              <a:rPr lang="tr-TR" sz="2400" dirty="0" smtClean="0"/>
              <a:t>derilerindeki küçük lezyonların </a:t>
            </a:r>
            <a:r>
              <a:rPr lang="tr-TR" sz="2400" dirty="0"/>
              <a:t>avlanan </a:t>
            </a:r>
            <a:r>
              <a:rPr lang="tr-TR" sz="2400" dirty="0" err="1"/>
              <a:t>enfekte</a:t>
            </a:r>
            <a:r>
              <a:rPr lang="tr-TR" sz="2400" dirty="0"/>
              <a:t> tavşanla teması </a:t>
            </a:r>
            <a:r>
              <a:rPr lang="tr-TR" sz="2400" dirty="0" smtClean="0"/>
              <a:t>ile bulaşır</a:t>
            </a:r>
            <a:r>
              <a:rPr lang="tr-TR" sz="2400" dirty="0"/>
              <a:t>. </a:t>
            </a:r>
            <a:endParaRPr lang="tr-TR" sz="2400" dirty="0" smtClean="0"/>
          </a:p>
          <a:p>
            <a:r>
              <a:rPr lang="tr-TR" sz="2400" b="1" dirty="0" smtClean="0"/>
              <a:t>Yaz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b="1" dirty="0"/>
              <a:t>sonbahar</a:t>
            </a:r>
            <a:r>
              <a:rPr lang="tr-TR" sz="2400" dirty="0"/>
              <a:t> mevsimlerinde </a:t>
            </a:r>
            <a:r>
              <a:rPr lang="tr-TR" sz="2400" dirty="0" smtClean="0"/>
              <a:t>pik yapar.</a:t>
            </a:r>
            <a:endParaRPr lang="tr-TR" sz="2400" dirty="0"/>
          </a:p>
          <a:p>
            <a:r>
              <a:rPr lang="tr-TR" sz="2400" dirty="0" smtClean="0"/>
              <a:t>İyi </a:t>
            </a:r>
            <a:r>
              <a:rPr lang="tr-TR" sz="2400" dirty="0"/>
              <a:t>pişmemiş </a:t>
            </a:r>
            <a:r>
              <a:rPr lang="tr-TR" sz="2400" dirty="0" err="1"/>
              <a:t>enfekte</a:t>
            </a:r>
            <a:r>
              <a:rPr lang="tr-TR" sz="2400" dirty="0"/>
              <a:t> etler ve </a:t>
            </a:r>
            <a:r>
              <a:rPr lang="tr-TR" sz="2400" dirty="0" err="1"/>
              <a:t>kontamine</a:t>
            </a:r>
            <a:r>
              <a:rPr lang="tr-TR" sz="2400" dirty="0"/>
              <a:t> sular </a:t>
            </a:r>
            <a:r>
              <a:rPr lang="tr-TR" sz="2400" dirty="0" smtClean="0"/>
              <a:t>da bulaşma </a:t>
            </a:r>
            <a:r>
              <a:rPr lang="tr-TR" sz="2400" dirty="0"/>
              <a:t>nedenidir</a:t>
            </a:r>
            <a:r>
              <a:rPr lang="tr-TR" sz="2400" dirty="0" smtClean="0"/>
              <a:t>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76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İnsanlara sindirim</a:t>
            </a:r>
            <a:r>
              <a:rPr lang="tr-TR" dirty="0"/>
              <a:t>, </a:t>
            </a:r>
            <a:r>
              <a:rPr lang="tr-TR" dirty="0" err="1"/>
              <a:t>inokülasyon</a:t>
            </a:r>
            <a:r>
              <a:rPr lang="tr-TR" dirty="0"/>
              <a:t>, </a:t>
            </a:r>
            <a:r>
              <a:rPr lang="tr-TR" dirty="0" err="1"/>
              <a:t>inhalasyon</a:t>
            </a:r>
            <a:r>
              <a:rPr lang="tr-TR" dirty="0"/>
              <a:t> ve </a:t>
            </a:r>
            <a:r>
              <a:rPr lang="tr-TR" dirty="0" err="1" smtClean="0"/>
              <a:t>kontaminasyon</a:t>
            </a:r>
            <a:r>
              <a:rPr lang="tr-TR" dirty="0"/>
              <a:t> </a:t>
            </a:r>
            <a:r>
              <a:rPr lang="tr-TR" dirty="0" smtClean="0"/>
              <a:t>yollarıyla </a:t>
            </a:r>
            <a:r>
              <a:rPr lang="tr-TR" dirty="0"/>
              <a:t>bulaşabilir. </a:t>
            </a:r>
            <a:endParaRPr lang="tr-TR" dirty="0" smtClean="0"/>
          </a:p>
          <a:p>
            <a:r>
              <a:rPr lang="tr-TR" dirty="0" smtClean="0"/>
              <a:t>Amerika’da vakaların yarısından </a:t>
            </a:r>
            <a:r>
              <a:rPr lang="tr-TR" dirty="0"/>
              <a:t>fazlasında kene ısırığı </a:t>
            </a:r>
            <a:r>
              <a:rPr lang="tr-TR" dirty="0" smtClean="0"/>
              <a:t>sorumludur.</a:t>
            </a:r>
          </a:p>
          <a:p>
            <a:r>
              <a:rPr lang="tr-TR" dirty="0" err="1" smtClean="0"/>
              <a:t>İnkübasyon</a:t>
            </a:r>
            <a:r>
              <a:rPr lang="tr-TR" dirty="0" smtClean="0"/>
              <a:t> süresi 3-5 gün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85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092701"/>
          </a:xfrm>
        </p:spPr>
      </p:pic>
      <p:sp>
        <p:nvSpPr>
          <p:cNvPr id="5" name="Metin kutusu 4"/>
          <p:cNvSpPr txBox="1"/>
          <p:nvPr/>
        </p:nvSpPr>
        <p:spPr>
          <a:xfrm>
            <a:off x="838200" y="6115050"/>
            <a:ext cx="794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hlinkClick r:id="rId3"/>
              </a:rPr>
              <a:t>https://hsgm.saglik.gov.tr/tr/zoonotikvektorel-tularemi/istatistik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0954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514350"/>
            <a:ext cx="10601325" cy="4870149"/>
          </a:xfrm>
        </p:spPr>
      </p:pic>
      <p:sp>
        <p:nvSpPr>
          <p:cNvPr id="5" name="Metin kutusu 4"/>
          <p:cNvSpPr txBox="1"/>
          <p:nvPr/>
        </p:nvSpPr>
        <p:spPr>
          <a:xfrm>
            <a:off x="1048057" y="6009353"/>
            <a:ext cx="838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hlinkClick r:id="rId3"/>
              </a:rPr>
              <a:t>https://hsgm.saglik.gov.tr/tr/zoonotikvektorel-tularemi/istatistik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8865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Klinik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895475"/>
            <a:ext cx="5157787" cy="3684588"/>
          </a:xfrm>
        </p:spPr>
        <p:txBody>
          <a:bodyPr>
            <a:normAutofit/>
          </a:bodyPr>
          <a:lstStyle/>
          <a:p>
            <a:r>
              <a:rPr lang="tr-TR" b="1" dirty="0" err="1"/>
              <a:t>Lenfadenopati</a:t>
            </a:r>
            <a:r>
              <a:rPr lang="tr-TR" b="1" dirty="0"/>
              <a:t> (%96)</a:t>
            </a:r>
            <a:endParaRPr lang="tr-TR" b="1" dirty="0" smtClean="0"/>
          </a:p>
          <a:p>
            <a:r>
              <a:rPr lang="tr-TR" b="1" dirty="0" smtClean="0"/>
              <a:t>Ateş (%87)</a:t>
            </a:r>
            <a:endParaRPr lang="tr-TR" b="1" dirty="0"/>
          </a:p>
          <a:p>
            <a:r>
              <a:rPr lang="tr-TR" dirty="0" smtClean="0"/>
              <a:t>Üşüme</a:t>
            </a:r>
          </a:p>
          <a:p>
            <a:r>
              <a:rPr lang="tr-TR" dirty="0"/>
              <a:t>B</a:t>
            </a:r>
            <a:r>
              <a:rPr lang="tr-TR" dirty="0" smtClean="0"/>
              <a:t>aş ağrısı</a:t>
            </a:r>
          </a:p>
          <a:p>
            <a:r>
              <a:rPr lang="tr-TR" dirty="0"/>
              <a:t>K</a:t>
            </a:r>
            <a:r>
              <a:rPr lang="tr-TR" dirty="0" smtClean="0"/>
              <a:t>ırgınlık</a:t>
            </a:r>
          </a:p>
          <a:p>
            <a:r>
              <a:rPr lang="tr-TR" dirty="0" err="1"/>
              <a:t>A</a:t>
            </a:r>
            <a:r>
              <a:rPr lang="tr-TR" dirty="0" err="1" smtClean="0"/>
              <a:t>noreksi</a:t>
            </a:r>
            <a:endParaRPr lang="tr-TR" dirty="0"/>
          </a:p>
          <a:p>
            <a:r>
              <a:rPr lang="tr-TR" dirty="0" smtClean="0"/>
              <a:t>Yorgunluk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5086350" y="1895475"/>
            <a:ext cx="4191000" cy="3684588"/>
          </a:xfrm>
        </p:spPr>
        <p:txBody>
          <a:bodyPr>
            <a:normAutofit/>
          </a:bodyPr>
          <a:lstStyle/>
          <a:p>
            <a:r>
              <a:rPr lang="tr-TR" dirty="0"/>
              <a:t>Öksürük</a:t>
            </a:r>
          </a:p>
          <a:p>
            <a:r>
              <a:rPr lang="tr-TR" dirty="0" err="1" smtClean="0"/>
              <a:t>Miyalji</a:t>
            </a:r>
            <a:r>
              <a:rPr lang="tr-TR" dirty="0" smtClean="0"/>
              <a:t> </a:t>
            </a:r>
            <a:endParaRPr lang="tr-TR" dirty="0"/>
          </a:p>
          <a:p>
            <a:r>
              <a:rPr lang="tr-TR" dirty="0"/>
              <a:t>Göğüste rahatsızlık hissi</a:t>
            </a:r>
          </a:p>
          <a:p>
            <a:r>
              <a:rPr lang="tr-TR" dirty="0" smtClean="0"/>
              <a:t>Bulantı-kusma</a:t>
            </a:r>
            <a:endParaRPr lang="tr-TR" dirty="0"/>
          </a:p>
          <a:p>
            <a:r>
              <a:rPr lang="tr-TR" dirty="0"/>
              <a:t>Karın ağrısı </a:t>
            </a:r>
          </a:p>
          <a:p>
            <a:r>
              <a:rPr lang="tr-TR" dirty="0" smtClean="0"/>
              <a:t>İshal</a:t>
            </a:r>
            <a:endParaRPr lang="tr-TR" dirty="0"/>
          </a:p>
          <a:p>
            <a:r>
              <a:rPr lang="tr-TR" dirty="0"/>
              <a:t>Rölatif </a:t>
            </a:r>
            <a:r>
              <a:rPr lang="tr-TR" dirty="0" err="1"/>
              <a:t>bradikardi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0" y="3924300"/>
            <a:ext cx="2057400" cy="165576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1479550"/>
            <a:ext cx="2057400" cy="19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Kırım-Kongo </a:t>
            </a:r>
            <a:r>
              <a:rPr lang="tr-TR" b="1" dirty="0"/>
              <a:t>Kanamalı Ateşi (KKKA)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KKKA </a:t>
            </a:r>
            <a:r>
              <a:rPr lang="tr-TR" dirty="0" smtClean="0"/>
              <a:t>hastalığı;</a:t>
            </a:r>
            <a:endParaRPr lang="tr-TR" dirty="0"/>
          </a:p>
          <a:p>
            <a:endParaRPr lang="tr-TR" dirty="0" smtClean="0"/>
          </a:p>
          <a:p>
            <a:r>
              <a:rPr lang="tr-TR" dirty="0" smtClean="0"/>
              <a:t>Ateş</a:t>
            </a:r>
            <a:endParaRPr lang="tr-TR" dirty="0"/>
          </a:p>
          <a:p>
            <a:r>
              <a:rPr lang="tr-TR" dirty="0" smtClean="0"/>
              <a:t>Yaygın vücut </a:t>
            </a:r>
            <a:r>
              <a:rPr lang="tr-TR" dirty="0"/>
              <a:t>ağrısı</a:t>
            </a:r>
          </a:p>
          <a:p>
            <a:r>
              <a:rPr lang="tr-TR" dirty="0" smtClean="0"/>
              <a:t>Deri-mukoza-iç </a:t>
            </a:r>
            <a:r>
              <a:rPr lang="tr-TR" dirty="0"/>
              <a:t>organlarda kanamalar ile seyreden</a:t>
            </a:r>
          </a:p>
          <a:p>
            <a:r>
              <a:rPr lang="tr-TR" dirty="0" smtClean="0"/>
              <a:t>Kene </a:t>
            </a:r>
            <a:r>
              <a:rPr lang="tr-TR" dirty="0"/>
              <a:t>kaynaklı </a:t>
            </a:r>
            <a:r>
              <a:rPr lang="tr-TR" b="1" dirty="0" err="1">
                <a:solidFill>
                  <a:srgbClr val="FF0000"/>
                </a:solidFill>
              </a:rPr>
              <a:t>viral</a:t>
            </a:r>
            <a:r>
              <a:rPr lang="tr-TR" dirty="0"/>
              <a:t> </a:t>
            </a:r>
            <a:r>
              <a:rPr lang="tr-TR" dirty="0" smtClean="0"/>
              <a:t>bir enfeksiyon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54" y="1825625"/>
            <a:ext cx="2054357" cy="30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3300" dirty="0" smtClean="0"/>
              <a:t>Hasta </a:t>
            </a:r>
            <a:r>
              <a:rPr lang="tr-TR" sz="3300" dirty="0"/>
              <a:t>6 farklı klasik modelden biriyle gelebilir:</a:t>
            </a:r>
            <a:r>
              <a:rPr lang="tr-TR" sz="2800" dirty="0"/>
              <a:t/>
            </a:r>
            <a:br>
              <a:rPr lang="tr-TR" sz="2800" dirty="0"/>
            </a:b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41500"/>
            <a:ext cx="1051560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tr-TR" sz="2400" b="1" dirty="0" err="1" smtClean="0"/>
              <a:t>Ülseroglandüler</a:t>
            </a:r>
            <a:r>
              <a:rPr lang="tr-TR" sz="2400" b="1" dirty="0" smtClean="0"/>
              <a:t> model: </a:t>
            </a:r>
            <a:r>
              <a:rPr lang="tr-TR" sz="2000" dirty="0" smtClean="0"/>
              <a:t>en sık görülen, </a:t>
            </a:r>
            <a:r>
              <a:rPr lang="tr-TR" sz="2000" dirty="0"/>
              <a:t>e</a:t>
            </a:r>
            <a:r>
              <a:rPr lang="tr-TR" sz="2000" dirty="0" smtClean="0"/>
              <a:t>n </a:t>
            </a:r>
            <a:r>
              <a:rPr lang="tr-TR" sz="2000" dirty="0"/>
              <a:t>sık tutulan lenf bezleri çocuklarda </a:t>
            </a:r>
            <a:r>
              <a:rPr lang="tr-TR" sz="2000" dirty="0" err="1"/>
              <a:t>servikal</a:t>
            </a:r>
            <a:r>
              <a:rPr lang="tr-TR" sz="2000" dirty="0"/>
              <a:t> </a:t>
            </a:r>
            <a:r>
              <a:rPr lang="tr-TR" sz="2000" dirty="0" smtClean="0"/>
              <a:t>ve </a:t>
            </a:r>
            <a:r>
              <a:rPr lang="tr-TR" sz="2000" dirty="0" err="1" smtClean="0"/>
              <a:t>oksipital</a:t>
            </a:r>
            <a:r>
              <a:rPr lang="tr-TR" sz="2000" dirty="0"/>
              <a:t>; erişkinlerde </a:t>
            </a:r>
            <a:r>
              <a:rPr lang="tr-TR" sz="2000" dirty="0" err="1"/>
              <a:t>inguinal</a:t>
            </a:r>
            <a:r>
              <a:rPr lang="tr-TR" sz="2000" dirty="0"/>
              <a:t> bölgede</a:t>
            </a:r>
            <a:endParaRPr lang="tr-TR" sz="2000" dirty="0" smtClean="0"/>
          </a:p>
          <a:p>
            <a:pPr marL="514350" indent="-514350">
              <a:buAutoNum type="arabicPeriod"/>
            </a:pPr>
            <a:r>
              <a:rPr lang="tr-TR" sz="2400" b="1" dirty="0" err="1" smtClean="0"/>
              <a:t>Glandüler</a:t>
            </a:r>
            <a:r>
              <a:rPr lang="tr-TR" sz="2400" b="1" dirty="0" smtClean="0"/>
              <a:t> tip: </a:t>
            </a:r>
            <a:r>
              <a:rPr lang="tr-TR" sz="2000" dirty="0"/>
              <a:t>deri ülseri yok</a:t>
            </a:r>
            <a:endParaRPr lang="tr-TR" sz="2000" dirty="0" smtClean="0"/>
          </a:p>
          <a:p>
            <a:pPr marL="514350" indent="-514350">
              <a:buAutoNum type="arabicPeriod"/>
            </a:pPr>
            <a:r>
              <a:rPr lang="tr-TR" sz="2400" b="1" dirty="0" err="1" smtClean="0"/>
              <a:t>Oküloglandüler</a:t>
            </a:r>
            <a:r>
              <a:rPr lang="tr-TR" sz="2400" b="1" dirty="0" smtClean="0"/>
              <a:t> tip:</a:t>
            </a:r>
            <a:r>
              <a:rPr lang="tr-TR" b="1" dirty="0" smtClean="0"/>
              <a:t> </a:t>
            </a:r>
            <a:r>
              <a:rPr lang="tr-TR" sz="2000" dirty="0"/>
              <a:t>% </a:t>
            </a:r>
            <a:r>
              <a:rPr lang="tr-TR" sz="2000" dirty="0" smtClean="0"/>
              <a:t>90’ı </a:t>
            </a:r>
            <a:r>
              <a:rPr lang="tr-TR" sz="2000" dirty="0"/>
              <a:t>tek </a:t>
            </a:r>
            <a:r>
              <a:rPr lang="tr-TR" sz="2000" dirty="0" smtClean="0"/>
              <a:t>taraflı</a:t>
            </a:r>
          </a:p>
          <a:p>
            <a:pPr marL="514350" indent="-514350">
              <a:buAutoNum type="arabicPeriod"/>
            </a:pPr>
            <a:r>
              <a:rPr lang="tr-TR" sz="2400" b="1" dirty="0" err="1"/>
              <a:t>Faringeal</a:t>
            </a:r>
            <a:r>
              <a:rPr lang="tr-TR" sz="2400" b="1" dirty="0"/>
              <a:t> </a:t>
            </a:r>
            <a:r>
              <a:rPr lang="tr-TR" sz="2400" b="1" dirty="0" smtClean="0"/>
              <a:t>tip</a:t>
            </a:r>
          </a:p>
          <a:p>
            <a:pPr marL="514350" indent="-514350">
              <a:buAutoNum type="arabicPeriod"/>
            </a:pPr>
            <a:r>
              <a:rPr lang="tr-TR" sz="2400" b="1" dirty="0" err="1"/>
              <a:t>Tifoid</a:t>
            </a:r>
            <a:r>
              <a:rPr lang="tr-TR" sz="2400" b="1" dirty="0"/>
              <a:t> </a:t>
            </a:r>
            <a:r>
              <a:rPr lang="tr-TR" sz="2400" b="1" dirty="0" smtClean="0"/>
              <a:t>model: </a:t>
            </a:r>
            <a:r>
              <a:rPr lang="tr-TR" sz="2000" dirty="0"/>
              <a:t>sulu ishal</a:t>
            </a:r>
            <a:endParaRPr lang="tr-TR" sz="2000" dirty="0" smtClean="0"/>
          </a:p>
          <a:p>
            <a:pPr marL="514350" indent="-514350">
              <a:buAutoNum type="arabicPeriod"/>
            </a:pPr>
            <a:r>
              <a:rPr lang="tr-TR" sz="2400" b="1" dirty="0" err="1"/>
              <a:t>Pnömonik</a:t>
            </a:r>
            <a:r>
              <a:rPr lang="tr-TR" sz="2400" b="1" dirty="0"/>
              <a:t> tip</a:t>
            </a:r>
            <a:endParaRPr lang="tr-TR" sz="2400" b="1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6" y="2401888"/>
            <a:ext cx="3324224" cy="25320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4764088"/>
            <a:ext cx="2571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Laboratuvar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Trombositopeni</a:t>
            </a:r>
            <a:endParaRPr lang="tr-TR" dirty="0" smtClean="0"/>
          </a:p>
          <a:p>
            <a:r>
              <a:rPr lang="tr-TR" dirty="0" err="1" smtClean="0"/>
              <a:t>Hiponatremi</a:t>
            </a:r>
            <a:endParaRPr lang="tr-TR" dirty="0" smtClean="0"/>
          </a:p>
          <a:p>
            <a:r>
              <a:rPr lang="tr-TR" dirty="0" smtClean="0"/>
              <a:t>ALT, AST ve CPK yüksekliği</a:t>
            </a:r>
          </a:p>
          <a:p>
            <a:r>
              <a:rPr lang="tr-TR" dirty="0" smtClean="0"/>
              <a:t>Lökosit ve ESR normal veya hafif yüksekliği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7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Tanı</a:t>
            </a:r>
            <a:endParaRPr lang="tr-TR" sz="3600" b="1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Organizma </a:t>
            </a:r>
            <a:r>
              <a:rPr lang="tr-TR" sz="2400" b="1" dirty="0"/>
              <a:t>kültür</a:t>
            </a:r>
            <a:r>
              <a:rPr lang="tr-TR" sz="2400" dirty="0"/>
              <a:t>de üretilebilir ama bu </a:t>
            </a:r>
            <a:r>
              <a:rPr lang="tr-TR" sz="2400" dirty="0" smtClean="0"/>
              <a:t>yöntem laboratuvar </a:t>
            </a:r>
            <a:r>
              <a:rPr lang="tr-TR" sz="2400" dirty="0"/>
              <a:t>çalışanlarına bulaşma riskinden </a:t>
            </a:r>
            <a:r>
              <a:rPr lang="tr-TR" sz="2400" dirty="0" smtClean="0"/>
              <a:t>dolayı sıklıkla </a:t>
            </a:r>
            <a:r>
              <a:rPr lang="tr-TR" sz="2400" dirty="0"/>
              <a:t>kullanılan bir yöntem değildir. </a:t>
            </a:r>
            <a:r>
              <a:rPr lang="tr-TR" sz="2400" b="1" dirty="0" smtClean="0">
                <a:solidFill>
                  <a:srgbClr val="FF0000"/>
                </a:solidFill>
              </a:rPr>
              <a:t>(biyolojik tehlike!!)</a:t>
            </a:r>
          </a:p>
          <a:p>
            <a:endParaRPr lang="tr-TR" sz="2400" b="1" dirty="0" smtClean="0"/>
          </a:p>
          <a:p>
            <a:r>
              <a:rPr lang="tr-TR" sz="2400" b="1" dirty="0" smtClean="0"/>
              <a:t>Göğüs radyografi</a:t>
            </a:r>
            <a:r>
              <a:rPr lang="tr-TR" sz="2400" dirty="0" smtClean="0"/>
              <a:t>lerinde </a:t>
            </a:r>
            <a:r>
              <a:rPr lang="tr-TR" sz="2400" dirty="0"/>
              <a:t>oval </a:t>
            </a:r>
            <a:r>
              <a:rPr lang="tr-TR" sz="2400" dirty="0" err="1"/>
              <a:t>opasite</a:t>
            </a:r>
            <a:r>
              <a:rPr lang="tr-TR" sz="2400" dirty="0"/>
              <a:t>, </a:t>
            </a:r>
            <a:r>
              <a:rPr lang="tr-TR" sz="2400" dirty="0" err="1"/>
              <a:t>hiler</a:t>
            </a:r>
            <a:r>
              <a:rPr lang="tr-TR" sz="2400" dirty="0"/>
              <a:t> </a:t>
            </a:r>
            <a:r>
              <a:rPr lang="tr-TR" sz="2400" dirty="0" err="1"/>
              <a:t>adenopati</a:t>
            </a:r>
            <a:r>
              <a:rPr lang="tr-TR" sz="2400" dirty="0"/>
              <a:t> </a:t>
            </a:r>
            <a:r>
              <a:rPr lang="tr-TR" sz="2400" dirty="0" smtClean="0"/>
              <a:t>ve </a:t>
            </a:r>
            <a:r>
              <a:rPr lang="tr-TR" sz="2400" dirty="0" err="1" smtClean="0"/>
              <a:t>plevral</a:t>
            </a:r>
            <a:r>
              <a:rPr lang="tr-TR" sz="2400" dirty="0" smtClean="0"/>
              <a:t> </a:t>
            </a:r>
            <a:r>
              <a:rPr lang="tr-TR" sz="2400" dirty="0" err="1"/>
              <a:t>efüzyon</a:t>
            </a:r>
            <a:r>
              <a:rPr lang="tr-TR" sz="2400" dirty="0"/>
              <a:t> </a:t>
            </a:r>
            <a:r>
              <a:rPr lang="tr-TR" sz="2400" dirty="0" err="1"/>
              <a:t>triadından</a:t>
            </a:r>
            <a:r>
              <a:rPr lang="tr-TR" sz="2400" dirty="0"/>
              <a:t> oluşan bulgular olabilir.</a:t>
            </a:r>
          </a:p>
          <a:p>
            <a:endParaRPr lang="tr-TR" sz="2400" b="1" dirty="0" smtClean="0"/>
          </a:p>
          <a:p>
            <a:r>
              <a:rPr lang="tr-TR" sz="2400" b="1" dirty="0" err="1" smtClean="0"/>
              <a:t>Seroloji</a:t>
            </a:r>
            <a:r>
              <a:rPr lang="tr-TR" sz="2400" dirty="0" smtClean="0"/>
              <a:t> </a:t>
            </a:r>
            <a:r>
              <a:rPr lang="tr-TR" sz="2400" dirty="0"/>
              <a:t>yaklaşık iki </a:t>
            </a:r>
            <a:r>
              <a:rPr lang="tr-TR" sz="2400" dirty="0" smtClean="0"/>
              <a:t>haftalık </a:t>
            </a:r>
            <a:r>
              <a:rPr lang="tr-TR" sz="2400" dirty="0"/>
              <a:t>bir süre içinde </a:t>
            </a:r>
            <a:r>
              <a:rPr lang="tr-TR" sz="2400" dirty="0" smtClean="0"/>
              <a:t>tanıyı destekler.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0738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Tedavi</a:t>
            </a:r>
            <a:endParaRPr lang="tr-TR" sz="36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8200" y="6133068"/>
            <a:ext cx="789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hlinkClick r:id="rId2"/>
              </a:rPr>
              <a:t>https://sbu.saglik.gov.tr/Ekutuphane/kitaplar/Tularemi%20Saha%20Rehberi.pdf</a:t>
            </a:r>
            <a:endParaRPr lang="tr-TR" sz="12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9"/>
            <a:ext cx="10420350" cy="4062412"/>
          </a:xfrm>
        </p:spPr>
      </p:pic>
    </p:spTree>
    <p:extLst>
      <p:ext uri="{BB962C8B-B14F-4D97-AF65-F5344CB8AC3E}">
        <p14:creationId xmlns:p14="http://schemas.microsoft.com/office/powerpoint/2010/main" val="11221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F. </a:t>
            </a:r>
            <a:r>
              <a:rPr lang="tr-TR" sz="2400" dirty="0" err="1"/>
              <a:t>tularensis</a:t>
            </a:r>
            <a:r>
              <a:rPr lang="tr-TR" sz="2400" dirty="0"/>
              <a:t> ile laboratuvarda çalışan personel </a:t>
            </a:r>
            <a:r>
              <a:rPr lang="tr-TR" sz="2400" b="1" dirty="0"/>
              <a:t>canlı </a:t>
            </a:r>
            <a:r>
              <a:rPr lang="tr-TR" sz="2400" b="1" dirty="0" err="1"/>
              <a:t>atenüe</a:t>
            </a:r>
            <a:r>
              <a:rPr lang="tr-TR" sz="2400" b="1" dirty="0"/>
              <a:t> aşı </a:t>
            </a:r>
            <a:r>
              <a:rPr lang="tr-TR" sz="2400" dirty="0"/>
              <a:t>ile aşılanır. </a:t>
            </a:r>
            <a:endParaRPr lang="tr-TR" sz="2400" dirty="0" smtClean="0"/>
          </a:p>
          <a:p>
            <a:r>
              <a:rPr lang="tr-TR" sz="2400" u="sng" dirty="0" smtClean="0"/>
              <a:t>Aşı </a:t>
            </a:r>
            <a:r>
              <a:rPr lang="tr-TR" sz="2400" u="sng" dirty="0"/>
              <a:t>ile </a:t>
            </a:r>
            <a:r>
              <a:rPr lang="tr-TR" sz="2400" u="sng" dirty="0" err="1"/>
              <a:t>inkomplet</a:t>
            </a:r>
            <a:r>
              <a:rPr lang="tr-TR" sz="2400" u="sng" dirty="0"/>
              <a:t> koruma sağlanabilir. </a:t>
            </a:r>
            <a:endParaRPr lang="tr-TR" sz="2400" u="sng" dirty="0" smtClean="0"/>
          </a:p>
          <a:p>
            <a:r>
              <a:rPr lang="tr-TR" sz="2400" b="1" dirty="0" smtClean="0"/>
              <a:t>Günümüzde </a:t>
            </a:r>
            <a:r>
              <a:rPr lang="tr-TR" sz="2400" b="1" dirty="0"/>
              <a:t>FDA onayı almış bir </a:t>
            </a:r>
            <a:r>
              <a:rPr lang="tr-TR" sz="2400" b="1" dirty="0" err="1"/>
              <a:t>tularemi</a:t>
            </a:r>
            <a:r>
              <a:rPr lang="tr-TR" sz="2400" b="1" dirty="0"/>
              <a:t> aşısı mevcut değildir. </a:t>
            </a:r>
            <a:endParaRPr lang="tr-TR" sz="2400" b="1" dirty="0" smtClean="0"/>
          </a:p>
          <a:p>
            <a:r>
              <a:rPr lang="tr-TR" sz="2400" dirty="0" smtClean="0"/>
              <a:t>Temas </a:t>
            </a:r>
            <a:r>
              <a:rPr lang="tr-TR" sz="2400" dirty="0"/>
              <a:t>sonrası </a:t>
            </a:r>
            <a:r>
              <a:rPr lang="tr-TR" sz="2400" dirty="0" err="1"/>
              <a:t>proflaksi</a:t>
            </a:r>
            <a:r>
              <a:rPr lang="tr-TR" sz="2400" dirty="0"/>
              <a:t> için aşı önerilmemektedir.</a:t>
            </a:r>
          </a:p>
          <a:p>
            <a:endParaRPr lang="tr-TR" sz="2400" dirty="0" smtClean="0"/>
          </a:p>
          <a:p>
            <a:r>
              <a:rPr lang="tr-TR" sz="2400" dirty="0" err="1" smtClean="0"/>
              <a:t>Tularemi</a:t>
            </a:r>
            <a:r>
              <a:rPr lang="tr-TR" sz="2400" dirty="0" smtClean="0"/>
              <a:t> </a:t>
            </a:r>
            <a:r>
              <a:rPr lang="tr-TR" sz="2400" dirty="0"/>
              <a:t>bildirimi zorunlu bir </a:t>
            </a:r>
            <a:r>
              <a:rPr lang="tr-TR" sz="2400" dirty="0" smtClean="0"/>
              <a:t>hastalıktır!!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236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</a:t>
            </a:r>
            <a:r>
              <a:rPr lang="tr-TR" dirty="0" smtClean="0"/>
              <a:t>aynakça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5181600"/>
          </a:xfrm>
        </p:spPr>
        <p:txBody>
          <a:bodyPr>
            <a:normAutofit fontScale="85000" lnSpcReduction="10000"/>
          </a:bodyPr>
          <a:lstStyle/>
          <a:p>
            <a:r>
              <a:rPr lang="tr-TR" sz="1900" dirty="0">
                <a:hlinkClick r:id="rId2"/>
              </a:rPr>
              <a:t>https://</a:t>
            </a:r>
            <a:r>
              <a:rPr lang="tr-TR" sz="1900" dirty="0" smtClean="0">
                <a:hlinkClick r:id="rId2"/>
              </a:rPr>
              <a:t>hsgm.saglik.gov.tr/tr/zoonotikvektorel-anasayfa</a:t>
            </a:r>
            <a:r>
              <a:rPr lang="tr-TR" sz="1900" dirty="0" smtClean="0"/>
              <a:t> </a:t>
            </a:r>
          </a:p>
          <a:p>
            <a:r>
              <a:rPr lang="tr-TR" sz="1900" dirty="0" smtClean="0">
                <a:hlinkClick r:id="rId3"/>
              </a:rPr>
              <a:t>https</a:t>
            </a:r>
            <a:r>
              <a:rPr lang="tr-TR" sz="1900" dirty="0">
                <a:hlinkClick r:id="rId3"/>
              </a:rPr>
              <a:t>://</a:t>
            </a:r>
            <a:r>
              <a:rPr lang="tr-TR" sz="1900" dirty="0" smtClean="0">
                <a:hlinkClick r:id="rId3"/>
              </a:rPr>
              <a:t>www.uptodate.com/contents/crimean-congo-hemorrhagic-fever?search=crime-congo%20hemorrahige%20fever&amp;source=search_result&amp;selectedTitle=1~150&amp;usage_type=default&amp;display_rank=1</a:t>
            </a:r>
            <a:endParaRPr lang="tr-TR" sz="1900" dirty="0" smtClean="0"/>
          </a:p>
          <a:p>
            <a:r>
              <a:rPr lang="tr-TR" sz="1900" dirty="0">
                <a:hlinkClick r:id="rId4"/>
              </a:rPr>
              <a:t>https://www.uptodate.com/contents/society-guideline-links-tick-borne-infections-lyme-disease-ehrlichiosis-anaplasmosis-babesiosis-and-rocky-mountain-spotted-fever?search=tick%20borne&amp;source=search_result&amp;selectedTitle=2~122&amp;usage_type=default&amp;display_rank=2</a:t>
            </a:r>
            <a:endParaRPr lang="tr-TR" sz="1900" dirty="0"/>
          </a:p>
          <a:p>
            <a:r>
              <a:rPr lang="tr-TR" sz="1900" dirty="0" smtClean="0">
                <a:hlinkClick r:id="rId5"/>
              </a:rPr>
              <a:t>www.cdc.gov/ticks/</a:t>
            </a:r>
            <a:endParaRPr lang="tr-TR" sz="1900" dirty="0" smtClean="0"/>
          </a:p>
          <a:p>
            <a:r>
              <a:rPr lang="tr-TR" sz="1900" dirty="0" smtClean="0">
                <a:hlinkClick r:id="rId6"/>
              </a:rPr>
              <a:t>https</a:t>
            </a:r>
            <a:r>
              <a:rPr lang="tr-TR" sz="1900" dirty="0">
                <a:hlinkClick r:id="rId6"/>
              </a:rPr>
              <a:t>://</a:t>
            </a:r>
            <a:r>
              <a:rPr lang="tr-TR" sz="1900" dirty="0" smtClean="0">
                <a:hlinkClick r:id="rId6"/>
              </a:rPr>
              <a:t>sbu.saglik.gov.tr/Ekutuphane/kitaplar/Tularemi%20Saha%20Rehberi.pdf</a:t>
            </a:r>
            <a:endParaRPr lang="tr-TR" sz="1900" dirty="0" smtClean="0"/>
          </a:p>
          <a:p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E.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David P.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tr-TR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Güneş Tıp </a:t>
            </a:r>
            <a:r>
              <a:rPr lang="tr-T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Kitabevi, 9.baskı</a:t>
            </a:r>
          </a:p>
          <a:p>
            <a:r>
              <a:rPr lang="tr-T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Tıp </a:t>
            </a:r>
            <a:r>
              <a:rPr lang="tr-T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Kitabevleri,4.baskı  </a:t>
            </a:r>
          </a:p>
          <a:p>
            <a:r>
              <a:rPr lang="en-US" sz="1900" dirty="0" smtClean="0"/>
              <a:t>Crimean-Congo </a:t>
            </a:r>
            <a:r>
              <a:rPr lang="en-US" sz="1900" dirty="0"/>
              <a:t>hemorrhagic fever: Current and future prospects of vaccines and</a:t>
            </a:r>
            <a:r>
              <a:rPr lang="tr-TR" sz="1900" dirty="0"/>
              <a:t> </a:t>
            </a:r>
            <a:r>
              <a:rPr lang="en-US" sz="1900" dirty="0"/>
              <a:t>Therapies Antiviral Research 90 (2011)</a:t>
            </a:r>
            <a:endParaRPr lang="tr-TR" sz="1900" dirty="0" smtClean="0"/>
          </a:p>
          <a:p>
            <a:r>
              <a:rPr lang="tr-TR" sz="1900" dirty="0" smtClean="0"/>
              <a:t>Nuhoğlu İ, Aydın M, Türedi S, Gündüz A, Topbaş M. </a:t>
            </a:r>
            <a:r>
              <a:rPr lang="tr-TR" sz="1900" dirty="0"/>
              <a:t>Kene İle Bulaşan </a:t>
            </a:r>
            <a:r>
              <a:rPr lang="tr-TR" sz="1900" dirty="0" smtClean="0"/>
              <a:t>Hastalıklar. </a:t>
            </a:r>
            <a:r>
              <a:rPr lang="tr-TR" sz="1900" dirty="0"/>
              <a:t>TAF </a:t>
            </a:r>
            <a:r>
              <a:rPr lang="tr-TR" sz="1900" dirty="0" err="1"/>
              <a:t>Preventive</a:t>
            </a:r>
            <a:r>
              <a:rPr lang="tr-TR" sz="1900" dirty="0"/>
              <a:t> </a:t>
            </a:r>
            <a:r>
              <a:rPr lang="tr-TR" sz="1900" dirty="0" err="1"/>
              <a:t>Medicine</a:t>
            </a:r>
            <a:r>
              <a:rPr lang="tr-TR" sz="1900" dirty="0"/>
              <a:t> </a:t>
            </a:r>
            <a:r>
              <a:rPr lang="tr-TR" sz="1900" dirty="0" err="1"/>
              <a:t>Bulletin</a:t>
            </a:r>
            <a:r>
              <a:rPr lang="tr-TR" sz="1900" dirty="0"/>
              <a:t>, 2008: 7(5</a:t>
            </a:r>
            <a:r>
              <a:rPr lang="tr-TR" sz="1900" dirty="0" smtClean="0"/>
              <a:t>)</a:t>
            </a:r>
          </a:p>
          <a:p>
            <a:r>
              <a:rPr lang="tr-TR" sz="1900" dirty="0"/>
              <a:t>Kırım Kongo Kanamalı Ateşi Bilimsel Değerlendirme </a:t>
            </a:r>
            <a:r>
              <a:rPr lang="tr-TR" sz="1900" dirty="0" smtClean="0"/>
              <a:t>Raporu. 2010</a:t>
            </a:r>
          </a:p>
          <a:p>
            <a:r>
              <a:rPr lang="tr-TR" sz="1900" dirty="0" smtClean="0"/>
              <a:t>Kara A. </a:t>
            </a:r>
            <a:r>
              <a:rPr lang="tr-TR" sz="1900" dirty="0"/>
              <a:t>Kırım Kongo </a:t>
            </a:r>
            <a:r>
              <a:rPr lang="tr-TR" sz="1900" dirty="0" err="1"/>
              <a:t>hemorajik</a:t>
            </a:r>
            <a:r>
              <a:rPr lang="tr-TR" sz="1900" dirty="0"/>
              <a:t> </a:t>
            </a:r>
            <a:r>
              <a:rPr lang="tr-TR" sz="1900" dirty="0" smtClean="0"/>
              <a:t>ateşi. Çocuk </a:t>
            </a:r>
            <a:r>
              <a:rPr lang="tr-TR" sz="1900" dirty="0"/>
              <a:t>Sağlığı ve Hastalıkları Dergisi 2006; 49: </a:t>
            </a:r>
            <a:r>
              <a:rPr lang="tr-TR" sz="1900" dirty="0" smtClean="0"/>
              <a:t>175-184</a:t>
            </a:r>
          </a:p>
          <a:p>
            <a:r>
              <a:rPr lang="tr-TR" sz="1900" dirty="0" smtClean="0"/>
              <a:t>Aktaş O, Aydın H. </a:t>
            </a:r>
            <a:r>
              <a:rPr lang="tr-TR" sz="1900" dirty="0"/>
              <a:t>Güncel Literatür Işığında Kene Kaynaklı </a:t>
            </a:r>
            <a:r>
              <a:rPr lang="tr-TR" sz="1900" dirty="0" err="1"/>
              <a:t>Viral</a:t>
            </a:r>
            <a:r>
              <a:rPr lang="tr-TR" sz="1900" dirty="0"/>
              <a:t> </a:t>
            </a:r>
            <a:r>
              <a:rPr lang="tr-TR" sz="1900" dirty="0" smtClean="0"/>
              <a:t>Patojenlere Genel </a:t>
            </a:r>
            <a:r>
              <a:rPr lang="tr-TR" sz="1900" dirty="0"/>
              <a:t>Bir </a:t>
            </a:r>
            <a:r>
              <a:rPr lang="tr-TR" sz="1900" dirty="0" smtClean="0"/>
              <a:t>Bakış</a:t>
            </a:r>
            <a:r>
              <a:rPr lang="tr-TR" sz="1900" b="1" dirty="0" smtClean="0"/>
              <a:t>. </a:t>
            </a:r>
            <a:r>
              <a:rPr lang="de-DE" sz="1900" i="1" dirty="0"/>
              <a:t>Türk </a:t>
            </a:r>
            <a:r>
              <a:rPr lang="de-DE" sz="1900" i="1" dirty="0" err="1"/>
              <a:t>Mikrobiyol</a:t>
            </a:r>
            <a:r>
              <a:rPr lang="de-DE" sz="1900" i="1" dirty="0"/>
              <a:t> Cem </a:t>
            </a:r>
            <a:r>
              <a:rPr lang="de-DE" sz="1900" i="1" dirty="0" err="1"/>
              <a:t>Derg</a:t>
            </a:r>
            <a:r>
              <a:rPr lang="de-DE" sz="1900" i="1" dirty="0"/>
              <a:t> 47(4):151-159, 2017</a:t>
            </a:r>
            <a:r>
              <a:rPr lang="tr-TR" sz="1900" dirty="0" smtClean="0"/>
              <a:t> </a:t>
            </a:r>
          </a:p>
          <a:p>
            <a:endParaRPr lang="tr-TR" sz="1600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62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125"/>
            <a:ext cx="5029200" cy="4445000"/>
          </a:xfrm>
        </p:spPr>
      </p:pic>
      <p:sp>
        <p:nvSpPr>
          <p:cNvPr id="5" name="Metin kutusu 4"/>
          <p:cNvSpPr txBox="1"/>
          <p:nvPr/>
        </p:nvSpPr>
        <p:spPr>
          <a:xfrm>
            <a:off x="4450715" y="5368290"/>
            <a:ext cx="442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/>
              <a:t>TEŞEKKÜRLER…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9933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11598</TotalTime>
  <Words>2951</Words>
  <Application>Microsoft Office PowerPoint</Application>
  <PresentationFormat>Geniş ekran</PresentationFormat>
  <Paragraphs>694</Paragraphs>
  <Slides>96</Slides>
  <Notes>8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96</vt:i4>
      </vt:variant>
    </vt:vector>
  </HeadingPairs>
  <TitlesOfParts>
    <vt:vector size="102" baseType="lpstr">
      <vt:lpstr>Arial</vt:lpstr>
      <vt:lpstr>Calibri</vt:lpstr>
      <vt:lpstr>Calibri Light</vt:lpstr>
      <vt:lpstr>Times New Roman</vt:lpstr>
      <vt:lpstr>Wingdings</vt:lpstr>
      <vt:lpstr>Office Teması</vt:lpstr>
      <vt:lpstr>KENE KAYNAKLI HASTALIKLAR</vt:lpstr>
      <vt:lpstr>Amaç</vt:lpstr>
      <vt:lpstr>Sunum Planı</vt:lpstr>
      <vt:lpstr>Giriş</vt:lpstr>
      <vt:lpstr>PowerPoint Sunusu</vt:lpstr>
      <vt:lpstr>PowerPoint Sunusu</vt:lpstr>
      <vt:lpstr>PowerPoint Sunusu</vt:lpstr>
      <vt:lpstr>PowerPoint Sunusu</vt:lpstr>
      <vt:lpstr>Kırım-Kongo Kanamalı Ateşi (KKKA)</vt:lpstr>
      <vt:lpstr>  Virüsün tarihçesi </vt:lpstr>
      <vt:lpstr>PowerPoint Sunusu</vt:lpstr>
      <vt:lpstr>PowerPoint Sunusu</vt:lpstr>
      <vt:lpstr>  Yıllık olgu sayısı ülkemizde; </vt:lpstr>
      <vt:lpstr>PowerPoint Sunusu</vt:lpstr>
      <vt:lpstr>PowerPoint Sunusu</vt:lpstr>
      <vt:lpstr>PowerPoint Sunusu</vt:lpstr>
      <vt:lpstr>PowerPoint Sunusu</vt:lpstr>
      <vt:lpstr>Patogenez</vt:lpstr>
      <vt:lpstr> KKKA İçin Risk Grupları</vt:lpstr>
      <vt:lpstr>KKKA bulaş yolları</vt:lpstr>
      <vt:lpstr>  Hastalığın seyrinde 4 dönem vardır: </vt:lpstr>
      <vt:lpstr>   1. İnkübasyon dönemi:  </vt:lpstr>
      <vt:lpstr>   2. Prehemorajik dönem:  </vt:lpstr>
      <vt:lpstr>   3. Hemorajik dönem:  </vt:lpstr>
      <vt:lpstr>   3. Hemorajik dönem:  </vt:lpstr>
      <vt:lpstr>   4. Konvalesan dönem:  </vt:lpstr>
      <vt:lpstr> KKKA Belirtiler</vt:lpstr>
      <vt:lpstr> Kliniği ağır hastalarda;</vt:lpstr>
      <vt:lpstr>  Terminal dönemde; </vt:lpstr>
      <vt:lpstr> İyileşme-Ölüm</vt:lpstr>
      <vt:lpstr>  Laboratuvar </vt:lpstr>
      <vt:lpstr> Tanı</vt:lpstr>
      <vt:lpstr> Tedavi-1</vt:lpstr>
      <vt:lpstr> Tedavi-2</vt:lpstr>
      <vt:lpstr>  Ribavirin ??</vt:lpstr>
      <vt:lpstr>  Aşı ??</vt:lpstr>
      <vt:lpstr>Enfekte Materyal Teması Varsa;</vt:lpstr>
      <vt:lpstr>Temaslı Personelin Takibi;</vt:lpstr>
      <vt:lpstr> Kene Çıkarılması-1</vt:lpstr>
      <vt:lpstr> Kene Çıkarılması-2</vt:lpstr>
      <vt:lpstr> Kene Çıkarılması-3</vt:lpstr>
      <vt:lpstr>PowerPoint Sunusu</vt:lpstr>
      <vt:lpstr> Kenelerden korunmak için;</vt:lpstr>
      <vt:lpstr>PowerPoint Sunusu</vt:lpstr>
      <vt:lpstr>PowerPoint Sunusu</vt:lpstr>
      <vt:lpstr>PowerPoint Sunusu</vt:lpstr>
      <vt:lpstr>Kayalık Dağlar Benekli Ateşi</vt:lpstr>
      <vt:lpstr>PowerPoint Sunusu</vt:lpstr>
      <vt:lpstr>PowerPoint Sunusu</vt:lpstr>
      <vt:lpstr>PowerPoint Sunusu</vt:lpstr>
      <vt:lpstr>PowerPoint Sunusu</vt:lpstr>
      <vt:lpstr>Başlangıç belirtileri:</vt:lpstr>
      <vt:lpstr>PowerPoint Sunusu</vt:lpstr>
      <vt:lpstr>Major komplikasyonlar</vt:lpstr>
      <vt:lpstr>Laboratuvar</vt:lpstr>
      <vt:lpstr>Tanı</vt:lpstr>
      <vt:lpstr>Tedavi</vt:lpstr>
      <vt:lpstr>PowerPoint Sunusu</vt:lpstr>
      <vt:lpstr>Lyme Hastalığı</vt:lpstr>
      <vt:lpstr> Daha sık?</vt:lpstr>
      <vt:lpstr>3 evresi vardır:</vt:lpstr>
      <vt:lpstr>  2. Erken yaygın evre: (günler-aylar)</vt:lpstr>
      <vt:lpstr>  3. Geç evre:  (genelde bir kaç yıl içinde spontan olarak iyileşir)</vt:lpstr>
      <vt:lpstr>Tanı</vt:lpstr>
      <vt:lpstr>Tedavi</vt:lpstr>
      <vt:lpstr>Tedavi</vt:lpstr>
      <vt:lpstr>Tedavi</vt:lpstr>
      <vt:lpstr>Erlihyoz ve Anaplazmoz</vt:lpstr>
      <vt:lpstr>PowerPoint Sunusu</vt:lpstr>
      <vt:lpstr>PowerPoint Sunusu</vt:lpstr>
      <vt:lpstr>Klinik</vt:lpstr>
      <vt:lpstr>Laboratuvar</vt:lpstr>
      <vt:lpstr>PowerPoint Sunusu</vt:lpstr>
      <vt:lpstr>Tanı</vt:lpstr>
      <vt:lpstr>Tedavi</vt:lpstr>
      <vt:lpstr>Babesiyoz</vt:lpstr>
      <vt:lpstr>PowerPoint Sunusu</vt:lpstr>
      <vt:lpstr>Klinik</vt:lpstr>
      <vt:lpstr>Laboratuvar</vt:lpstr>
      <vt:lpstr>Tanı</vt:lpstr>
      <vt:lpstr>Tedavi</vt:lpstr>
      <vt:lpstr>PowerPoint Sunusu</vt:lpstr>
      <vt:lpstr>PowerPoint Sunusu</vt:lpstr>
      <vt:lpstr>Tularemi</vt:lpstr>
      <vt:lpstr>PowerPoint Sunusu</vt:lpstr>
      <vt:lpstr>PowerPoint Sunusu</vt:lpstr>
      <vt:lpstr>PowerPoint Sunusu</vt:lpstr>
      <vt:lpstr>PowerPoint Sunusu</vt:lpstr>
      <vt:lpstr>Klinik</vt:lpstr>
      <vt:lpstr>   Hasta 6 farklı klasik modelden biriyle gelebilir: </vt:lpstr>
      <vt:lpstr>Laboratuvar</vt:lpstr>
      <vt:lpstr>Tanı</vt:lpstr>
      <vt:lpstr>Tedavi</vt:lpstr>
      <vt:lpstr> </vt:lpstr>
      <vt:lpstr>Kaynakça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KENE KAYNAKLI  HASTALIKLAR</dc:title>
  <dc:creator>kevser pala</dc:creator>
  <cp:lastModifiedBy>kevser pala</cp:lastModifiedBy>
  <cp:revision>280</cp:revision>
  <dcterms:created xsi:type="dcterms:W3CDTF">2020-06-11T13:00:46Z</dcterms:created>
  <dcterms:modified xsi:type="dcterms:W3CDTF">2020-07-21T08:33:40Z</dcterms:modified>
</cp:coreProperties>
</file>