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68"/>
  </p:notesMasterIdLst>
  <p:sldIdLst>
    <p:sldId id="256" r:id="rId2"/>
    <p:sldId id="257" r:id="rId3"/>
    <p:sldId id="262" r:id="rId4"/>
    <p:sldId id="407" r:id="rId5"/>
    <p:sldId id="408" r:id="rId6"/>
    <p:sldId id="309" r:id="rId7"/>
    <p:sldId id="306" r:id="rId8"/>
    <p:sldId id="308" r:id="rId9"/>
    <p:sldId id="264" r:id="rId10"/>
    <p:sldId id="310" r:id="rId11"/>
    <p:sldId id="266" r:id="rId12"/>
    <p:sldId id="311" r:id="rId13"/>
    <p:sldId id="312" r:id="rId14"/>
    <p:sldId id="321" r:id="rId15"/>
    <p:sldId id="335" r:id="rId16"/>
    <p:sldId id="334" r:id="rId17"/>
    <p:sldId id="404" r:id="rId18"/>
    <p:sldId id="411" r:id="rId19"/>
    <p:sldId id="318" r:id="rId20"/>
    <p:sldId id="369" r:id="rId21"/>
    <p:sldId id="412" r:id="rId22"/>
    <p:sldId id="337" r:id="rId23"/>
    <p:sldId id="326" r:id="rId24"/>
    <p:sldId id="327" r:id="rId25"/>
    <p:sldId id="328" r:id="rId26"/>
    <p:sldId id="332" r:id="rId27"/>
    <p:sldId id="329" r:id="rId28"/>
    <p:sldId id="330" r:id="rId29"/>
    <p:sldId id="314" r:id="rId30"/>
    <p:sldId id="409" r:id="rId31"/>
    <p:sldId id="410" r:id="rId32"/>
    <p:sldId id="331" r:id="rId33"/>
    <p:sldId id="349" r:id="rId34"/>
    <p:sldId id="405" r:id="rId35"/>
    <p:sldId id="371" r:id="rId36"/>
    <p:sldId id="355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2" r:id="rId47"/>
    <p:sldId id="383" r:id="rId48"/>
    <p:sldId id="381" r:id="rId49"/>
    <p:sldId id="384" r:id="rId50"/>
    <p:sldId id="385" r:id="rId51"/>
    <p:sldId id="386" r:id="rId52"/>
    <p:sldId id="387" r:id="rId53"/>
    <p:sldId id="388" r:id="rId54"/>
    <p:sldId id="406" r:id="rId55"/>
    <p:sldId id="357" r:id="rId56"/>
    <p:sldId id="389" r:id="rId57"/>
    <p:sldId id="390" r:id="rId58"/>
    <p:sldId id="391" r:id="rId59"/>
    <p:sldId id="359" r:id="rId60"/>
    <p:sldId id="392" r:id="rId61"/>
    <p:sldId id="367" r:id="rId62"/>
    <p:sldId id="393" r:id="rId63"/>
    <p:sldId id="394" r:id="rId64"/>
    <p:sldId id="395" r:id="rId65"/>
    <p:sldId id="397" r:id="rId66"/>
    <p:sldId id="396" r:id="rId6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65" autoAdjust="0"/>
  </p:normalViewPr>
  <p:slideViewPr>
    <p:cSldViewPr>
      <p:cViewPr varScale="1">
        <p:scale>
          <a:sx n="57" d="100"/>
          <a:sy n="57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723DB-5198-4352-BC67-D4CDCCC8B45F}" type="datetimeFigureOut">
              <a:rPr lang="tr-TR" smtClean="0"/>
              <a:pPr/>
              <a:t>01.05.2019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FC2AE-D3FE-4E78-B3CF-CB40F332D51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1390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image?imageKey=HEME/119483&amp;topicKey=HEME/7150&amp;search=iron%20deficiency%20anemia&amp;source=outline_link&amp;selectedTitle=1~150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causes-and-diagnosis-of-iron-deficiency-and-iron-deficiency-anemia-in-adults?search=iron%20deficiency%20anemia&amp;source=search_result&amp;selectedTitle=1~150&amp;usage_type=default&amp;display_rank=1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hlinkClick r:id="rId3"/>
              </a:rPr>
              <a:t>https://www.uptodate.com/contents/image?imageKey=HEME%2F119483&amp;topicKey=HEME%2F7150&amp;search=iron%20deficiency%20anemia&amp;source=outline_link&amp;selectedTitle=1~150</a:t>
            </a:r>
            <a:endParaRPr lang="tr-TR" dirty="0" smtClean="0"/>
          </a:p>
          <a:p>
            <a:endParaRPr lang="tr-TR" dirty="0" smtClean="0"/>
          </a:p>
          <a:p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Demirin 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Tf’ne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 bağlanması sonucu:</a:t>
            </a:r>
            <a:b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</a:b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1. 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Tf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, fizyolojik şartlarda demiri 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solubl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 hale getirir</a:t>
            </a:r>
            <a:b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</a:b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2. 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Tf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, demire bağlı serbest radikal 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toksisitesini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 önler</a:t>
            </a:r>
            <a:b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</a:b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3. Demirin hücre içine transportunu kolaylaştırır.</a:t>
            </a:r>
            <a:b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</a:b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/>
            </a:r>
            <a:b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</a:b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Tf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, karaciğerde sentezlenir ve serum demiri düşünce 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Tf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 sentezi artar. . 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Tf’nin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 1/3’ü demiri bağlar. Sirkülasyonda demirin yarılanma süresi 75 dakikadır. Sirkülasyondaki 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Tf’e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 bağlı demirin %80’i 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Kİ’ne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 ve yeni oluşan 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eritroblastlara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 taşınır. Demirin taşındığı diğer organlar ise karaciğer ve dalaktır.</a:t>
            </a:r>
            <a:b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</a:b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/>
            </a:r>
            <a:b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</a:b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Fe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/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Tf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 kompleksi 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endositoz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 yolu ile hücre içine girmektedir. 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Transmembran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 proteini olan 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Tf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 reseptörüne (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TfR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) bağlanan 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Fe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/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Tf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 kompleksi 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endositoz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 ile hücre içine alınır. 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Endozom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 içinde asidik 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Ph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 da 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Fe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, 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Tf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/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TfR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 kompleksinde ayrılır ve hücre için bir taşıyıcı proteine bağlanır. Hücre içinde 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non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 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toksik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 formu olan 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ferritin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 ve </a:t>
            </a:r>
            <a:r>
              <a:rPr lang="tr-TR" sz="1200" dirty="0" err="1" smtClean="0">
                <a:solidFill>
                  <a:schemeClr val="hlink"/>
                </a:solidFill>
                <a:latin typeface="Arial Black" pitchFamily="34" charset="0"/>
              </a:rPr>
              <a:t>hemosiderine</a:t>
            </a:r>
            <a: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  <a:t> dönüşür.</a:t>
            </a:r>
            <a:br>
              <a:rPr lang="tr-TR" sz="1200" dirty="0" smtClean="0">
                <a:solidFill>
                  <a:schemeClr val="hlink"/>
                </a:solidFill>
                <a:latin typeface="Arial Black" pitchFamily="34" charset="0"/>
              </a:rPr>
            </a:b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u="sng" dirty="0" smtClean="0"/>
              <a:t>Demir </a:t>
            </a:r>
            <a:r>
              <a:rPr lang="tr-TR" b="1" i="1" dirty="0" smtClean="0"/>
              <a:t>Emilimi azaltanlar:</a:t>
            </a:r>
            <a:r>
              <a:rPr lang="tr-TR" dirty="0" smtClean="0"/>
              <a:t> oksalatlar, </a:t>
            </a:r>
            <a:r>
              <a:rPr lang="tr-TR" dirty="0" err="1" smtClean="0"/>
              <a:t>fitatlar</a:t>
            </a:r>
            <a:r>
              <a:rPr lang="tr-TR" dirty="0" smtClean="0"/>
              <a:t>, fosfatlar, alkol, indirgeyici ajanlar.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i="1" dirty="0" smtClean="0"/>
              <a:t>Emilimi artıranlar:</a:t>
            </a:r>
            <a:r>
              <a:rPr lang="tr-TR" dirty="0" smtClean="0"/>
              <a:t> </a:t>
            </a:r>
            <a:r>
              <a:rPr lang="tr-TR" dirty="0" err="1" smtClean="0"/>
              <a:t>askorbat</a:t>
            </a:r>
            <a:r>
              <a:rPr lang="tr-TR" dirty="0" smtClean="0"/>
              <a:t>, </a:t>
            </a:r>
            <a:r>
              <a:rPr lang="tr-TR" dirty="0" err="1" smtClean="0"/>
              <a:t>laktat</a:t>
            </a:r>
            <a:r>
              <a:rPr lang="tr-TR" dirty="0" smtClean="0"/>
              <a:t>, </a:t>
            </a:r>
            <a:r>
              <a:rPr lang="tr-TR" dirty="0" err="1" smtClean="0"/>
              <a:t>piruvat</a:t>
            </a:r>
            <a:r>
              <a:rPr lang="tr-TR" dirty="0" smtClean="0"/>
              <a:t>, </a:t>
            </a:r>
            <a:r>
              <a:rPr lang="tr-TR" dirty="0" err="1" smtClean="0"/>
              <a:t>süksinat</a:t>
            </a:r>
            <a:r>
              <a:rPr lang="tr-TR" dirty="0" smtClean="0"/>
              <a:t>, </a:t>
            </a:r>
            <a:r>
              <a:rPr lang="tr-TR" dirty="0" err="1" smtClean="0"/>
              <a:t>fruktoz</a:t>
            </a:r>
            <a:r>
              <a:rPr lang="tr-TR" dirty="0" smtClean="0"/>
              <a:t>, </a:t>
            </a:r>
            <a:r>
              <a:rPr lang="tr-TR" dirty="0" err="1" smtClean="0"/>
              <a:t>sistein</a:t>
            </a:r>
            <a:r>
              <a:rPr lang="tr-TR" dirty="0" smtClean="0"/>
              <a:t>, </a:t>
            </a:r>
            <a:r>
              <a:rPr lang="tr-TR" dirty="0" err="1" smtClean="0"/>
              <a:t>sorbitol</a:t>
            </a:r>
            <a:r>
              <a:rPr lang="tr-TR" dirty="0" smtClean="0"/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aseline="0" dirty="0" smtClean="0"/>
              <a:t>D</a:t>
            </a:r>
            <a:r>
              <a:rPr lang="tr-TR" dirty="0" smtClean="0"/>
              <a:t>ışkıda </a:t>
            </a:r>
            <a:r>
              <a:rPr lang="tr-TR" dirty="0" smtClean="0"/>
              <a:t>kan bulunmaması, </a:t>
            </a:r>
            <a:r>
              <a:rPr lang="tr-TR" dirty="0" err="1" smtClean="0"/>
              <a:t>gastrointestinal</a:t>
            </a:r>
            <a:r>
              <a:rPr lang="tr-TR" dirty="0" smtClean="0"/>
              <a:t> kanama veya demir eksikliği ihtimallerini veya </a:t>
            </a:r>
            <a:r>
              <a:rPr lang="tr-TR" dirty="0" err="1" smtClean="0"/>
              <a:t>gastrointestinal</a:t>
            </a:r>
            <a:r>
              <a:rPr lang="tr-TR" dirty="0" smtClean="0"/>
              <a:t> kanama kaynağı için değerlendirme gerekliliğini</a:t>
            </a:r>
            <a:r>
              <a:rPr lang="tr-TR" baseline="0" dirty="0" smtClean="0"/>
              <a:t> </a:t>
            </a:r>
            <a:r>
              <a:rPr lang="tr-TR" dirty="0" smtClean="0"/>
              <a:t>ortadan kaldırmaz, çünkü kanama aralıklı olabilir.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Demir eksikliği anemisinde </a:t>
            </a:r>
            <a:r>
              <a:rPr lang="tr-TR" dirty="0" err="1" smtClean="0"/>
              <a:t>trombosit</a:t>
            </a:r>
            <a:r>
              <a:rPr lang="tr-TR" dirty="0" smtClean="0"/>
              <a:t> sayısı artabilir. Bunun </a:t>
            </a:r>
            <a:r>
              <a:rPr lang="tr-TR" dirty="0" err="1" smtClean="0"/>
              <a:t>trombosit</a:t>
            </a:r>
            <a:r>
              <a:rPr lang="tr-TR" dirty="0" smtClean="0"/>
              <a:t> öncüllerinin </a:t>
            </a:r>
            <a:r>
              <a:rPr lang="tr-TR" dirty="0" err="1" smtClean="0"/>
              <a:t>eritropoietin</a:t>
            </a:r>
            <a:r>
              <a:rPr lang="tr-TR" dirty="0" smtClean="0"/>
              <a:t> tarafından uyarılmasından kaynaklandığı düşünülmektedir.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Serum demiri diyet alımı ve normal günlük değişimlerle dalgalanabilir. Serum demiri 10-12 </a:t>
            </a:r>
            <a:r>
              <a:rPr lang="tr-TR" dirty="0" err="1" smtClean="0"/>
              <a:t>sa</a:t>
            </a:r>
            <a:r>
              <a:rPr lang="tr-TR" dirty="0" smtClean="0"/>
              <a:t> açlıktan sonra bakılmalıdır.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r>
              <a:rPr lang="tr-TR" dirty="0" err="1" smtClean="0"/>
              <a:t>Transferrin</a:t>
            </a:r>
            <a:r>
              <a:rPr lang="tr-TR" dirty="0" smtClean="0"/>
              <a:t> </a:t>
            </a:r>
            <a:r>
              <a:rPr lang="tr-TR" dirty="0" err="1" smtClean="0"/>
              <a:t>satürasyonu</a:t>
            </a:r>
            <a:r>
              <a:rPr lang="tr-TR" dirty="0" smtClean="0"/>
              <a:t> &lt;% 16 (</a:t>
            </a:r>
            <a:r>
              <a:rPr lang="tr-TR" dirty="0" err="1" smtClean="0"/>
              <a:t>enflamatuar</a:t>
            </a:r>
            <a:r>
              <a:rPr lang="tr-TR" dirty="0" smtClean="0"/>
              <a:t> koşulları olan kişilerde &lt;% 20); </a:t>
            </a:r>
            <a:r>
              <a:rPr lang="tr-TR" dirty="0" err="1" smtClean="0"/>
              <a:t>Ferritinin</a:t>
            </a:r>
            <a:r>
              <a:rPr lang="tr-TR" dirty="0" smtClean="0"/>
              <a:t>  </a:t>
            </a:r>
            <a:r>
              <a:rPr lang="tr-TR" dirty="0" err="1" smtClean="0"/>
              <a:t>inflamatuar</a:t>
            </a:r>
            <a:r>
              <a:rPr lang="tr-TR" dirty="0" smtClean="0"/>
              <a:t> bir durumdan dolayı güvenilmez olduğu düşünülen hastalarda kullanılır.</a:t>
            </a:r>
          </a:p>
          <a:p>
            <a:r>
              <a:rPr lang="tr-TR" b="1" dirty="0" smtClean="0">
                <a:latin typeface="Comic Sans MS" pitchFamily="66" charset="0"/>
              </a:rPr>
              <a:t>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hlinkClick r:id="rId3"/>
              </a:rPr>
              <a:t>https://www.uptodate.com/contents/causes-and-diagnosis-of-iron-deficiency-and-iron-deficiency-anemia-in-adults?search=iron%20deficiency%20anemia&amp;source=search_result&amp;selectedTitle=1~150&amp;usage_type=default&amp;display_rank=1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Laboratory diagnosis of iron-deficiency anemia: an overview.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b="1" dirty="0" smtClean="0">
                <a:latin typeface="Times New Roman" pitchFamily="18" charset="0"/>
                <a:cs typeface="Times New Roman" pitchFamily="18" charset="0"/>
              </a:rPr>
              <a:t>Serum </a:t>
            </a:r>
            <a:r>
              <a:rPr lang="tr-TR" altLang="tr-TR" b="1" dirty="0" err="1" smtClean="0">
                <a:latin typeface="Times New Roman" pitchFamily="18" charset="0"/>
                <a:cs typeface="Times New Roman" pitchFamily="18" charset="0"/>
              </a:rPr>
              <a:t>ferritini</a:t>
            </a:r>
            <a:r>
              <a:rPr lang="tr-TR" altLang="tr-TR" b="1" dirty="0" smtClean="0">
                <a:latin typeface="Times New Roman" pitchFamily="18" charset="0"/>
                <a:cs typeface="Times New Roman" pitchFamily="18" charset="0"/>
              </a:rPr>
              <a:t> demir eksikliğini gösteren en güçlü </a:t>
            </a:r>
            <a:r>
              <a:rPr lang="tr-TR" altLang="tr-TR" b="1" dirty="0" err="1" smtClean="0">
                <a:latin typeface="Times New Roman" pitchFamily="18" charset="0"/>
                <a:cs typeface="Times New Roman" pitchFamily="18" charset="0"/>
              </a:rPr>
              <a:t>testdir</a:t>
            </a:r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. Tanı için sınır değeri </a:t>
            </a:r>
            <a:r>
              <a:rPr lang="tr-TR" altLang="tr-TR" b="1" dirty="0" smtClean="0">
                <a:latin typeface="Times New Roman" pitchFamily="18" charset="0"/>
                <a:cs typeface="Times New Roman" pitchFamily="18" charset="0"/>
              </a:rPr>
              <a:t>12-15 mg/L </a:t>
            </a:r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olarak belirlenmiştir. Bu değer eşlik eden hastalık yoksa geçerlidir. </a:t>
            </a:r>
            <a:r>
              <a:rPr lang="tr-TR" altLang="tr-TR" b="1" i="1" dirty="0" smtClean="0">
                <a:latin typeface="Times New Roman" pitchFamily="18" charset="0"/>
                <a:cs typeface="Times New Roman" pitchFamily="18" charset="0"/>
              </a:rPr>
              <a:t>Eğer eşlik eden kronik hastalık varsa sınır değer  &gt; 50mg/L </a:t>
            </a:r>
            <a:r>
              <a:rPr lang="tr-TR" altLang="tr-TR" b="1" i="1" dirty="0" err="1" smtClean="0">
                <a:latin typeface="Times New Roman" pitchFamily="18" charset="0"/>
                <a:cs typeface="Times New Roman" pitchFamily="18" charset="0"/>
              </a:rPr>
              <a:t>dir</a:t>
            </a:r>
            <a:r>
              <a:rPr lang="tr-TR" altLang="tr-TR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Anizositoz</a:t>
            </a:r>
            <a:r>
              <a:rPr lang="tr-TR" dirty="0" smtClean="0"/>
              <a:t>:boyut farkı olması</a:t>
            </a:r>
          </a:p>
          <a:p>
            <a:r>
              <a:rPr lang="tr-TR" dirty="0" err="1" smtClean="0"/>
              <a:t>poikilositoz</a:t>
            </a:r>
            <a:r>
              <a:rPr lang="tr-TR" dirty="0" smtClean="0"/>
              <a:t>:farklı</a:t>
            </a:r>
            <a:r>
              <a:rPr lang="tr-TR" baseline="0" dirty="0" smtClean="0"/>
              <a:t> şekillerde olması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Serum </a:t>
            </a:r>
            <a:r>
              <a:rPr lang="tr-TR" b="1" dirty="0" err="1" smtClean="0">
                <a:solidFill>
                  <a:srgbClr val="C00000"/>
                </a:solidFill>
                <a:latin typeface="Comic Sans MS" pitchFamily="66" charset="0"/>
              </a:rPr>
              <a:t>Transferrin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(TDBK)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1" dirty="0" smtClean="0">
                <a:latin typeface="Arial" pitchFamily="34" charset="0"/>
                <a:cs typeface="Arial" pitchFamily="34" charset="0"/>
              </a:rPr>
              <a:t>Demir eksikliğinin </a:t>
            </a:r>
            <a:r>
              <a:rPr lang="tr-TR" sz="1200" b="1" dirty="0" err="1" smtClean="0">
                <a:latin typeface="Arial" pitchFamily="34" charset="0"/>
                <a:cs typeface="Arial" pitchFamily="34" charset="0"/>
              </a:rPr>
              <a:t>primer</a:t>
            </a:r>
            <a:r>
              <a:rPr lang="tr-TR" sz="1200" b="1" dirty="0" smtClean="0">
                <a:latin typeface="Arial" pitchFamily="34" charset="0"/>
                <a:cs typeface="Arial" pitchFamily="34" charset="0"/>
              </a:rPr>
              <a:t> nedeni tespit edilip uygun şekilde tedavi edilmelidir. (GGK, GİS </a:t>
            </a:r>
            <a:r>
              <a:rPr lang="tr-TR" sz="1200" b="1" dirty="0" smtClean="0">
                <a:latin typeface="Comic Sans MS" pitchFamily="66" charset="0"/>
              </a:rPr>
              <a:t>endoskopisi)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Adet gören bir kadında bile </a:t>
            </a:r>
            <a:r>
              <a:rPr lang="tr-TR" dirty="0" err="1" smtClean="0"/>
              <a:t>gastrointestinal</a:t>
            </a:r>
            <a:r>
              <a:rPr lang="tr-TR" dirty="0" smtClean="0"/>
              <a:t> kan kaybı olasılığını göz önünde bulundurmak önemlidir.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51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53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210000"/>
              </a:lnSpc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56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Bakanlığı S. Türkiye Halk Sağlığı Kurumu Kadın ve Üreme Sağlığı Daire Başkanlığı Doğum Öncesi Bakım Yönetim Rehberi. Sağlık Bakanlığı Yayın. 2014(924):1-32.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61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Bebek ve Çocuk İzlem Protokolü. Sağlık Bakanlığı Ana Çocuk Sağlığı ve Aile Planlaması Genel Müdürlüğü; 2008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62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Bebek ve Çocuk İzlem Protokolü. Sağlık Bakanlığı Ana Çocuk Sağlığı ve Aile Planlaması Genel Müdürlüğü; 2008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64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66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92212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zh-CN" sz="1200" b="1" dirty="0" smtClean="0">
                <a:solidFill>
                  <a:srgbClr val="800000"/>
                </a:solidFill>
                <a:latin typeface="Comic Sans MS" pitchFamily="66" charset="0"/>
              </a:rPr>
              <a:t>Düzeltilmiş </a:t>
            </a:r>
            <a:r>
              <a:rPr lang="tr-TR" altLang="zh-CN" sz="1200" b="1" dirty="0" err="1" smtClean="0">
                <a:solidFill>
                  <a:srgbClr val="800000"/>
                </a:solidFill>
                <a:latin typeface="Comic Sans MS" pitchFamily="66" charset="0"/>
              </a:rPr>
              <a:t>retikülosit</a:t>
            </a:r>
            <a:r>
              <a:rPr lang="tr-TR" altLang="zh-CN" sz="12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tr-TR" altLang="zh-CN" sz="1200" dirty="0" smtClean="0">
                <a:solidFill>
                  <a:srgbClr val="800000"/>
                </a:solidFill>
                <a:latin typeface="Comic Sans MS" pitchFamily="66" charset="0"/>
              </a:rPr>
              <a:t>oranı:</a:t>
            </a:r>
            <a:r>
              <a:rPr lang="tr-TR" altLang="zh-CN" sz="1200" baseline="0" dirty="0" smtClean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tr-TR" altLang="zh-CN" sz="1200" dirty="0" err="1" smtClean="0">
                <a:solidFill>
                  <a:srgbClr val="000099"/>
                </a:solidFill>
                <a:latin typeface="Comic Sans MS" pitchFamily="66" charset="0"/>
              </a:rPr>
              <a:t>Retikülosit</a:t>
            </a:r>
            <a:r>
              <a:rPr lang="tr-TR" altLang="zh-CN" sz="1200" dirty="0" smtClean="0">
                <a:solidFill>
                  <a:srgbClr val="000099"/>
                </a:solidFill>
                <a:latin typeface="Comic Sans MS" pitchFamily="66" charset="0"/>
              </a:rPr>
              <a:t> oranı x Hasta </a:t>
            </a:r>
            <a:r>
              <a:rPr lang="tr-TR" altLang="zh-CN" sz="1200" dirty="0" err="1" smtClean="0">
                <a:solidFill>
                  <a:srgbClr val="000099"/>
                </a:solidFill>
                <a:latin typeface="Comic Sans MS" pitchFamily="66" charset="0"/>
              </a:rPr>
              <a:t>Htc</a:t>
            </a:r>
            <a:r>
              <a:rPr lang="tr-TR" altLang="zh-CN" sz="12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altLang="zh-CN" sz="1200" dirty="0" smtClean="0">
                <a:solidFill>
                  <a:srgbClr val="000099"/>
                </a:solidFill>
                <a:latin typeface="Comic Sans MS" pitchFamily="66" charset="0"/>
                <a:ea typeface="SimSun" pitchFamily="2" charset="-122"/>
              </a:rPr>
              <a:t>÷</a:t>
            </a:r>
            <a:r>
              <a:rPr lang="tr-TR" altLang="zh-CN" sz="1200" dirty="0" smtClean="0">
                <a:solidFill>
                  <a:srgbClr val="000099"/>
                </a:solidFill>
                <a:latin typeface="Comic Sans MS" pitchFamily="66" charset="0"/>
              </a:rPr>
              <a:t> Normal </a:t>
            </a:r>
            <a:r>
              <a:rPr lang="tr-TR" altLang="zh-CN" sz="1200" dirty="0" err="1" smtClean="0">
                <a:solidFill>
                  <a:srgbClr val="000099"/>
                </a:solidFill>
                <a:latin typeface="Comic Sans MS" pitchFamily="66" charset="0"/>
              </a:rPr>
              <a:t>Htc</a:t>
            </a:r>
            <a:endParaRPr lang="tr-TR" altLang="zh-CN" sz="12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 3" pitchFamily="18" charset="2"/>
              <a:buNone/>
              <a:defRPr/>
            </a:pPr>
            <a:r>
              <a:rPr lang="tr-TR" dirty="0" smtClean="0"/>
              <a:t>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FC2AE-D3FE-4E78-B3CF-CB40F332D514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9F75050-0E15-4C5B-92B0-66D068882F1F}" type="datetimeFigureOut">
              <a:rPr lang="tr-TR" smtClean="0"/>
              <a:pPr/>
              <a:t>01.05.2019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Dikdörtgen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Dikdörtgen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Dikdörtgen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D4C3-6E1B-4BE5-A02F-E9AF9FAAD70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01.05.2019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01.05.2019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01.05.2019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01.05.2019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01.05.2019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Düz Bağlayıcı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causes-and-diagnosis-of-iron-deficiency-and-iron-deficiency-anemia-in-adult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296143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DEMİR EKSİKLİĞİ ANEMİSİ </a:t>
            </a:r>
            <a:endParaRPr lang="tr-TR" sz="3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696744" cy="1152128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Araş. Gör. Dr. Ayşegül  ÖZSALİH  YILMAZ 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KTÜ Aile Hekimliği AD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16.04.2019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458788"/>
            <a:ext cx="8243887" cy="1314451"/>
          </a:xfrm>
        </p:spPr>
        <p:txBody>
          <a:bodyPr/>
          <a:lstStyle/>
          <a:p>
            <a:pPr algn="l" eaLnBrk="1" hangingPunct="1"/>
            <a:r>
              <a:rPr lang="tr-TR" sz="2800" b="1" dirty="0" smtClean="0">
                <a:solidFill>
                  <a:srgbClr val="990000"/>
                </a:solidFill>
                <a:effectLst/>
                <a:latin typeface="Comic Sans MS" pitchFamily="66" charset="0"/>
              </a:rPr>
              <a:t/>
            </a:r>
            <a:br>
              <a:rPr lang="tr-TR" sz="2800" b="1" dirty="0" smtClean="0">
                <a:solidFill>
                  <a:srgbClr val="990000"/>
                </a:solidFill>
                <a:effectLst/>
                <a:latin typeface="Comic Sans MS" pitchFamily="66" charset="0"/>
              </a:rPr>
            </a:br>
            <a:r>
              <a:rPr lang="tr-TR" sz="2800" dirty="0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Normal </a:t>
            </a:r>
            <a:r>
              <a:rPr lang="tr-TR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tr-TR" sz="2800" dirty="0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ritrosit </a:t>
            </a:r>
            <a:r>
              <a:rPr lang="tr-TR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tr-TR" sz="2800" dirty="0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eğerleri</a:t>
            </a:r>
          </a:p>
        </p:txBody>
      </p:sp>
      <p:graphicFrame>
        <p:nvGraphicFramePr>
          <p:cNvPr id="8393" name="Group 201"/>
          <p:cNvGraphicFramePr>
            <a:graphicFrameLocks noGrp="1"/>
          </p:cNvGraphicFramePr>
          <p:nvPr>
            <p:ph type="tbl" idx="1"/>
          </p:nvPr>
        </p:nvGraphicFramePr>
        <p:xfrm>
          <a:off x="468313" y="1082735"/>
          <a:ext cx="8229600" cy="550491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4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Hemoglobin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Erkek    13-17g/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dl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Kadın     12-16 g/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dl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4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Hematokrit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Erkek    %40-52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Kadın     %36-42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4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Eritrosit sayısı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Erkek     4.5-6x10e6/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μ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l</a:t>
                      </a:r>
                      <a:endParaRPr kumimoji="0" lang="tr-T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Kadın     4.0-5.5x10e6/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μ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9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MCV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80-99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femtolitre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9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30-34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pigogram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9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MCHC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30-36 g/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dl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1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Eritrosit volüm dağılımı (RDW)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%12-14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07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Retikülosit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%0.5-1.5 :Erkek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%0.5-2.5 :Bayan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Anemi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tr-TR" alt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Hemoglobinin yaş ve cinsiyete göre normal kabul edilen değerlerin altında olmasıdır.</a:t>
            </a:r>
          </a:p>
          <a:p>
            <a:pPr marL="0" indent="0">
              <a:buNone/>
              <a:defRPr/>
            </a:pPr>
            <a:endParaRPr lang="tr-TR" alt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Bir hastalık değil </a:t>
            </a:r>
            <a:r>
              <a:rPr lang="tr-TR" altLang="tr-TR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Birçok hastalığın belirti ya da bulgusu</a:t>
            </a:r>
          </a:p>
          <a:p>
            <a:pPr>
              <a:defRPr/>
            </a:pPr>
            <a:endParaRPr lang="tr-TR" sz="24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Aneminin varlığının gösterilmesinin ardından mutlaka nedeninin aydınlatılması gerekir.  </a:t>
            </a:r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endParaRPr lang="tr-TR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Unvan 1"/>
          <p:cNvSpPr txBox="1">
            <a:spLocks noChangeArrowheads="1"/>
          </p:cNvSpPr>
          <p:nvPr/>
        </p:nvSpPr>
        <p:spPr>
          <a:xfrm>
            <a:off x="395536" y="188640"/>
            <a:ext cx="8020050" cy="89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</a:t>
            </a:r>
            <a:r>
              <a:rPr kumimoji="0" lang="tr-TR" alt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Yaş</a:t>
            </a:r>
            <a:r>
              <a:rPr kumimoji="0" lang="tr-TR" alt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tr-TR" alt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ve Cinsiyete </a:t>
            </a:r>
            <a:r>
              <a:rPr lang="tr-TR" altLang="tr-TR" sz="3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G</a:t>
            </a:r>
            <a:r>
              <a:rPr kumimoji="0" lang="tr-TR" alt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öre </a:t>
            </a:r>
            <a:r>
              <a:rPr lang="tr-TR" altLang="tr-TR" sz="3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kumimoji="0" lang="tr-TR" alt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nemi Sınırı     </a:t>
            </a:r>
          </a:p>
        </p:txBody>
      </p:sp>
      <p:graphicFrame>
        <p:nvGraphicFramePr>
          <p:cNvPr id="6" name="Tablo Yer Tutucusu 3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539552" y="1196751"/>
          <a:ext cx="8136904" cy="4896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794">
                  <a:extLst>
                    <a:ext uri="{9D8B030D-6E8A-4147-A177-3AD203B41FA5}"/>
                  </a:extLst>
                </a:gridCol>
                <a:gridCol w="4095110">
                  <a:extLst>
                    <a:ext uri="{9D8B030D-6E8A-4147-A177-3AD203B41FA5}"/>
                  </a:extLst>
                </a:gridCol>
              </a:tblGrid>
              <a:tr h="894072">
                <a:tc>
                  <a:txBody>
                    <a:bodyPr/>
                    <a:lstStyle/>
                    <a:p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Yaş                 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tr-TR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</a:t>
                      </a:r>
                      <a:r>
                        <a:rPr lang="tr-TR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 </a:t>
                      </a: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sınır </a:t>
                      </a:r>
                    </a:p>
                  </a:txBody>
                  <a:tcPr marT="45727" marB="45727"/>
                </a:tc>
                <a:extLst>
                  <a:ext uri="{0D108BD9-81ED-4DB2-BD59-A6C34878D82A}"/>
                </a:extLst>
              </a:tr>
              <a:tr h="667079">
                <a:tc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&gt;6 ay</a:t>
                      </a:r>
                      <a:r>
                        <a:rPr lang="tr-TR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 yaş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11g/dl </a:t>
                      </a:r>
                    </a:p>
                  </a:txBody>
                  <a:tcPr marT="45727" marB="45727"/>
                </a:tc>
                <a:extLst>
                  <a:ext uri="{0D108BD9-81ED-4DB2-BD59-A6C34878D82A}"/>
                </a:extLst>
              </a:tr>
              <a:tr h="667079">
                <a:tc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≥ 5 </a:t>
                      </a:r>
                      <a:r>
                        <a:rPr lang="tr-TR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&lt;12 yaş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11,5 g/dl</a:t>
                      </a:r>
                    </a:p>
                  </a:txBody>
                  <a:tcPr marT="45727" marB="45727"/>
                </a:tc>
                <a:extLst>
                  <a:ext uri="{0D108BD9-81ED-4DB2-BD59-A6C34878D82A}"/>
                </a:extLst>
              </a:tr>
              <a:tr h="667079">
                <a:tc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≥ 12 </a:t>
                      </a:r>
                      <a:r>
                        <a:rPr lang="tr-TR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15 yaş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12 g/dl</a:t>
                      </a:r>
                    </a:p>
                  </a:txBody>
                  <a:tcPr marT="45727" marB="45727"/>
                </a:tc>
                <a:extLst>
                  <a:ext uri="{0D108BD9-81ED-4DB2-BD59-A6C34878D82A}"/>
                </a:extLst>
              </a:tr>
              <a:tr h="667079">
                <a:tc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≥ 15 yaş kadın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12 g/dl </a:t>
                      </a:r>
                    </a:p>
                  </a:txBody>
                  <a:tcPr marT="45727" marB="45727"/>
                </a:tc>
                <a:extLst>
                  <a:ext uri="{0D108BD9-81ED-4DB2-BD59-A6C34878D82A}"/>
                </a:extLst>
              </a:tr>
              <a:tr h="667079">
                <a:tc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≥ 15 yaş erkek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13 g/dl</a:t>
                      </a:r>
                    </a:p>
                  </a:txBody>
                  <a:tcPr marT="45727" marB="45727"/>
                </a:tc>
                <a:extLst>
                  <a:ext uri="{0D108BD9-81ED-4DB2-BD59-A6C34878D82A}"/>
                </a:extLst>
              </a:tr>
              <a:tr h="667079">
                <a:tc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Gebe kadınlar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11g/dl</a:t>
                      </a:r>
                    </a:p>
                  </a:txBody>
                  <a:tcPr marT="45727" marB="45727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Unvan 1"/>
          <p:cNvSpPr txBox="1">
            <a:spLocks noChangeArrowheads="1"/>
          </p:cNvSpPr>
          <p:nvPr/>
        </p:nvSpPr>
        <p:spPr>
          <a:xfrm>
            <a:off x="7452320" y="6237312"/>
            <a:ext cx="169168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altLang="tr-TR" sz="28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   </a:t>
            </a:r>
          </a:p>
          <a:p>
            <a:pPr algn="ctr">
              <a:spcBef>
                <a:spcPct val="0"/>
              </a:spcBef>
              <a:defRPr/>
            </a:pPr>
            <a:r>
              <a:rPr lang="tr-TR" altLang="tr-TR" sz="28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DSÖ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Anemi Semptom ve Bulguları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endParaRPr lang="tr-TR" b="1" dirty="0" smtClean="0">
              <a:latin typeface="Comic Sans MS" pitchFamily="66" charset="0"/>
            </a:endParaRPr>
          </a:p>
          <a:p>
            <a:pPr>
              <a:lnSpc>
                <a:spcPct val="14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1.Aneminin derecesine                          </a:t>
            </a:r>
          </a:p>
          <a:p>
            <a:pPr>
              <a:lnSpc>
                <a:spcPct val="14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2.Aneminin gelişme hızı</a:t>
            </a:r>
          </a:p>
          <a:p>
            <a:pPr>
              <a:lnSpc>
                <a:spcPct val="14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3.Hastanın kalp-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Akc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işlevine                  </a:t>
            </a:r>
          </a:p>
          <a:p>
            <a:pPr>
              <a:lnSpc>
                <a:spcPct val="14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4.Hastanın yaşına</a:t>
            </a:r>
          </a:p>
          <a:p>
            <a:pPr>
              <a:lnSpc>
                <a:spcPct val="14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5.Anemiye neden olan altta yatan hastalığa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Akut gelişen anemilerde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Hgb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&lt;10 olduğunda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semptomatik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Aft>
                <a:spcPct val="0"/>
              </a:spcAft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Kronik anemilerde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kompansasyon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mekanizmalarından dolayı ancak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Hgb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&lt;7-8 g/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dl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olduğunda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semptomatik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Aft>
                <a:spcPct val="0"/>
              </a:spcAft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lnSpc>
                <a:spcPct val="110000"/>
              </a:lnSpc>
              <a:spcAft>
                <a:spcPct val="0"/>
              </a:spcAft>
              <a:buNone/>
            </a:pPr>
            <a:r>
              <a:rPr lang="tr-TR" sz="3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Kompansasyon</a:t>
            </a:r>
            <a:r>
              <a:rPr lang="tr-TR" sz="3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mekanizmaları</a:t>
            </a:r>
          </a:p>
          <a:p>
            <a:pPr marL="0" lvl="0" indent="0" fontAlgn="base">
              <a:lnSpc>
                <a:spcPct val="110000"/>
              </a:lnSpc>
              <a:spcAft>
                <a:spcPct val="0"/>
              </a:spcAft>
              <a:buNone/>
            </a:pPr>
            <a:endParaRPr lang="tr-TR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lnSpc>
                <a:spcPct val="110000"/>
              </a:lnSpc>
              <a:spcAft>
                <a:spcPct val="0"/>
              </a:spcAft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1.Kalp debisi artışı             </a:t>
            </a:r>
          </a:p>
          <a:p>
            <a:pPr marL="0" lvl="0" indent="0" fontAlgn="base">
              <a:lnSpc>
                <a:spcPct val="110000"/>
              </a:lnSpc>
              <a:spcAft>
                <a:spcPct val="0"/>
              </a:spcAft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2.Plazma volüm artışı       </a:t>
            </a:r>
          </a:p>
          <a:p>
            <a:pPr marL="0" lvl="0" indent="0" fontAlgn="base">
              <a:lnSpc>
                <a:spcPct val="110000"/>
              </a:lnSpc>
              <a:spcAft>
                <a:spcPct val="0"/>
              </a:spcAft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3.Solunum sayısında artma</a:t>
            </a:r>
          </a:p>
          <a:p>
            <a:pPr marL="0" lvl="0" indent="0" fontAlgn="base">
              <a:lnSpc>
                <a:spcPct val="110000"/>
              </a:lnSpc>
              <a:spcAft>
                <a:spcPct val="0"/>
              </a:spcAft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4.Eritrosit 2-3 DPG düzeyinde artış</a:t>
            </a:r>
          </a:p>
          <a:p>
            <a:pPr marL="0" lvl="0" indent="0" fontAlgn="base">
              <a:lnSpc>
                <a:spcPct val="110000"/>
              </a:lnSpc>
              <a:spcAft>
                <a:spcPct val="0"/>
              </a:spcAft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5.EPO düzeyinde artış</a:t>
            </a:r>
          </a:p>
          <a:p>
            <a:pPr marL="0" lvl="0" indent="0" fontAlgn="base">
              <a:lnSpc>
                <a:spcPct val="110000"/>
              </a:lnSpc>
              <a:spcAft>
                <a:spcPct val="0"/>
              </a:spcAft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6-Anaerobik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glikolizde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artış</a:t>
            </a:r>
          </a:p>
          <a:p>
            <a:pPr marL="0" lvl="0" indent="0" fontAlgn="base">
              <a:lnSpc>
                <a:spcPct val="110000"/>
              </a:lnSpc>
              <a:spcAft>
                <a:spcPct val="0"/>
              </a:spcAft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7-VEGF-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angiogenez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artışı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242888"/>
            <a:ext cx="8243888" cy="1314451"/>
          </a:xfrm>
        </p:spPr>
        <p:txBody>
          <a:bodyPr/>
          <a:lstStyle/>
          <a:p>
            <a:pPr algn="l" eaLnBrk="1" hangingPunct="1"/>
            <a:r>
              <a:rPr lang="tr-TR" sz="2800" b="1" dirty="0" smtClean="0">
                <a:solidFill>
                  <a:srgbClr val="990000"/>
                </a:solidFill>
                <a:effectLst/>
                <a:latin typeface="Comic Sans MS" pitchFamily="66" charset="0"/>
              </a:rPr>
              <a:t>   </a:t>
            </a:r>
            <a:r>
              <a:rPr lang="tr-TR" sz="2800" b="1" dirty="0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Anemilerin </a:t>
            </a:r>
            <a:r>
              <a:rPr lang="tr-TR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tr-TR" sz="2800" b="1" dirty="0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anısında </a:t>
            </a:r>
            <a:r>
              <a:rPr lang="tr-TR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tr-TR" sz="2800" b="1" dirty="0" err="1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aboratuvar</a:t>
            </a:r>
            <a:r>
              <a:rPr lang="tr-TR" sz="2800" b="1" dirty="0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tr-TR" sz="2800" b="1" dirty="0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estleri</a:t>
            </a:r>
          </a:p>
        </p:txBody>
      </p:sp>
      <p:graphicFrame>
        <p:nvGraphicFramePr>
          <p:cNvPr id="10349" name="Group 10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4194588315"/>
              </p:ext>
            </p:extLst>
          </p:nvPr>
        </p:nvGraphicFramePr>
        <p:xfrm>
          <a:off x="611560" y="1340768"/>
          <a:ext cx="7992888" cy="4753645"/>
        </p:xfrm>
        <a:graphic>
          <a:graphicData uri="http://schemas.openxmlformats.org/drawingml/2006/table">
            <a:tbl>
              <a:tblPr/>
              <a:tblGrid>
                <a:gridCol w="3996056"/>
                <a:gridCol w="3996832"/>
              </a:tblGrid>
              <a:tr h="2345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1-Tam kan sayımı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Eritrosit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Hemoglobin-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Hematokrit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Lökosit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Trombosit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3-Eritrosit morfolojisi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Hücre boyutu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Hemoglobin içeriği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Anizositoz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Eritrosit şekli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Polikromazi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167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2-Eritrosit indeksleri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MCV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MCH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MCHC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RDW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4-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Retikülosit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sayımı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9674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5-Diğer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Demir parametreleri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B12-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folik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asit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KİA-B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Demir Eksikliği Anemisi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Dünyada en sık rastlanan anemi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Dünya nüfusunun  &gt;%12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Kadınlarda (%5-12), Gebelerde daha sık (%25)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Erkeklerde (%1- 4) nadir</a:t>
            </a:r>
          </a:p>
          <a:p>
            <a:pPr>
              <a:lnSpc>
                <a:spcPct val="80000"/>
              </a:lnSpc>
              <a:buNone/>
            </a:pPr>
            <a:endParaRPr lang="tr-TR" altLang="zh-CN" sz="2400" b="1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Demir Metabolizması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tr-TR" altLang="zh-CN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tr-TR" altLang="zh-CN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zh-CN" sz="2400" dirty="0" smtClean="0">
                <a:latin typeface="Arial" pitchFamily="34" charset="0"/>
                <a:cs typeface="Arial" pitchFamily="34" charset="0"/>
              </a:rPr>
              <a:t>Gıda ile alınan demirin %10-15 kadarı </a:t>
            </a:r>
            <a:r>
              <a:rPr lang="tr-TR" altLang="zh-CN" sz="2400" dirty="0" err="1" smtClean="0">
                <a:latin typeface="Arial" pitchFamily="34" charset="0"/>
                <a:cs typeface="Arial" pitchFamily="34" charset="0"/>
              </a:rPr>
              <a:t>duedonum</a:t>
            </a:r>
            <a:r>
              <a:rPr lang="tr-TR" altLang="zh-CN" sz="2400" dirty="0" smtClean="0">
                <a:latin typeface="Arial" pitchFamily="34" charset="0"/>
                <a:cs typeface="Arial" pitchFamily="34" charset="0"/>
              </a:rPr>
              <a:t> ve </a:t>
            </a:r>
            <a:r>
              <a:rPr lang="tr-TR" altLang="zh-CN" sz="2400" dirty="0" err="1" smtClean="0">
                <a:latin typeface="Arial" pitchFamily="34" charset="0"/>
                <a:cs typeface="Arial" pitchFamily="34" charset="0"/>
              </a:rPr>
              <a:t>proksimal</a:t>
            </a:r>
            <a:r>
              <a:rPr lang="tr-TR" altLang="zh-C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zh-CN" sz="2400" dirty="0" err="1" smtClean="0">
                <a:latin typeface="Arial" pitchFamily="34" charset="0"/>
                <a:cs typeface="Arial" pitchFamily="34" charset="0"/>
              </a:rPr>
              <a:t>jejenumdan</a:t>
            </a:r>
            <a:r>
              <a:rPr lang="tr-TR" altLang="zh-CN" sz="2400" dirty="0" smtClean="0">
                <a:latin typeface="Arial" pitchFamily="34" charset="0"/>
                <a:cs typeface="Arial" pitchFamily="34" charset="0"/>
              </a:rPr>
              <a:t>  emilir.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tr-TR" altLang="zh-CN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tr-TR" altLang="zh-C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Günlük ihtiyaç: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zh-CN" sz="2400" dirty="0" smtClean="0">
                <a:latin typeface="Arial" pitchFamily="34" charset="0"/>
                <a:cs typeface="Arial" pitchFamily="34" charset="0"/>
              </a:rPr>
              <a:t>Erkek ve </a:t>
            </a:r>
            <a:r>
              <a:rPr lang="tr-TR" altLang="zh-CN" sz="2400" dirty="0" err="1" smtClean="0">
                <a:latin typeface="Arial" pitchFamily="34" charset="0"/>
                <a:cs typeface="Arial" pitchFamily="34" charset="0"/>
              </a:rPr>
              <a:t>postmenapoz</a:t>
            </a:r>
            <a:r>
              <a:rPr lang="tr-TR" altLang="zh-CN" sz="2400" dirty="0" smtClean="0">
                <a:latin typeface="Arial" pitchFamily="34" charset="0"/>
                <a:cs typeface="Arial" pitchFamily="34" charset="0"/>
              </a:rPr>
              <a:t> kadın 1 mg,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zh-CN" sz="2400" dirty="0" err="1" smtClean="0">
                <a:latin typeface="Arial" pitchFamily="34" charset="0"/>
                <a:cs typeface="Arial" pitchFamily="34" charset="0"/>
              </a:rPr>
              <a:t>Mens</a:t>
            </a:r>
            <a:r>
              <a:rPr lang="tr-TR" altLang="zh-CN" sz="2400" dirty="0" smtClean="0">
                <a:latin typeface="Arial" pitchFamily="34" charset="0"/>
                <a:cs typeface="Arial" pitchFamily="34" charset="0"/>
              </a:rPr>
              <a:t> çağı ve emziren kadın 2 mg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zh-CN" sz="2400" dirty="0" smtClean="0">
                <a:latin typeface="Arial" pitchFamily="34" charset="0"/>
                <a:cs typeface="Arial" pitchFamily="34" charset="0"/>
              </a:rPr>
              <a:t>Gebelerde 3-4 mg.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tr-TR" altLang="zh-CN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zh-CN" sz="2400" dirty="0" smtClean="0">
                <a:latin typeface="Arial" pitchFamily="34" charset="0"/>
                <a:cs typeface="Arial" pitchFamily="34" charset="0"/>
              </a:rPr>
              <a:t>Vücut toplam demiri erkeklerde 50mg/kg; kadınlarda 40mg/kg</a:t>
            </a:r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Demir vücudumuzda 3 ana </a:t>
            </a:r>
            <a:r>
              <a:rPr lang="tr-TR" sz="2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kompartmanda</a:t>
            </a:r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bulunmaktadır:</a:t>
            </a:r>
            <a:b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tr-TR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1. Fonksiyonel demir</a:t>
            </a:r>
            <a:br>
              <a:rPr lang="tr-TR" sz="2400" dirty="0" smtClean="0">
                <a:latin typeface="Arial" pitchFamily="34" charset="0"/>
                <a:cs typeface="Arial" pitchFamily="34" charset="0"/>
              </a:rPr>
            </a:br>
            <a:r>
              <a:rPr lang="tr-TR" sz="2400" dirty="0" smtClean="0">
                <a:latin typeface="Arial" pitchFamily="34" charset="0"/>
                <a:cs typeface="Arial" pitchFamily="34" charset="0"/>
              </a:rPr>
              <a:t>   . Hemoglobin (%65)</a:t>
            </a:r>
            <a:br>
              <a:rPr lang="tr-TR" sz="2400" dirty="0" smtClean="0">
                <a:latin typeface="Arial" pitchFamily="34" charset="0"/>
                <a:cs typeface="Arial" pitchFamily="34" charset="0"/>
              </a:rPr>
            </a:br>
            <a:r>
              <a:rPr lang="tr-TR" sz="2400" dirty="0" smtClean="0">
                <a:latin typeface="Arial" pitchFamily="34" charset="0"/>
                <a:cs typeface="Arial" pitchFamily="34" charset="0"/>
              </a:rPr>
              <a:t>   .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Myoglobin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(10)</a:t>
            </a:r>
            <a:br>
              <a:rPr lang="tr-TR" sz="2400" dirty="0" smtClean="0">
                <a:latin typeface="Arial" pitchFamily="34" charset="0"/>
                <a:cs typeface="Arial" pitchFamily="34" charset="0"/>
              </a:rPr>
            </a:br>
            <a:r>
              <a:rPr lang="tr-TR" sz="2400" dirty="0" smtClean="0">
                <a:latin typeface="Arial" pitchFamily="34" charset="0"/>
                <a:cs typeface="Arial" pitchFamily="34" charset="0"/>
              </a:rPr>
              <a:t>   . Hem enzimleri</a:t>
            </a:r>
            <a:br>
              <a:rPr lang="tr-TR" sz="2400" dirty="0" smtClean="0">
                <a:latin typeface="Arial" pitchFamily="34" charset="0"/>
                <a:cs typeface="Arial" pitchFamily="34" charset="0"/>
              </a:rPr>
            </a:br>
            <a:r>
              <a:rPr lang="tr-TR" sz="2400" dirty="0" smtClean="0">
                <a:latin typeface="Arial" pitchFamily="34" charset="0"/>
                <a:cs typeface="Arial" pitchFamily="34" charset="0"/>
              </a:rPr>
              <a:t>   .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Non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-hem enzimleri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2400" dirty="0" smtClean="0">
                <a:latin typeface="Arial" pitchFamily="34" charset="0"/>
                <a:cs typeface="Arial" pitchFamily="34" charset="0"/>
              </a:rPr>
            </a:br>
            <a:r>
              <a:rPr lang="tr-TR" sz="2400" dirty="0" smtClean="0">
                <a:latin typeface="Arial" pitchFamily="34" charset="0"/>
                <a:cs typeface="Arial" pitchFamily="34" charset="0"/>
              </a:rPr>
              <a:t>2. Transport demiri</a:t>
            </a:r>
            <a:br>
              <a:rPr lang="tr-TR" sz="2400" dirty="0" smtClean="0">
                <a:latin typeface="Arial" pitchFamily="34" charset="0"/>
                <a:cs typeface="Arial" pitchFamily="34" charset="0"/>
              </a:rPr>
            </a:br>
            <a:r>
              <a:rPr lang="tr-TR" sz="2400" dirty="0" smtClean="0">
                <a:latin typeface="Arial" pitchFamily="34" charset="0"/>
                <a:cs typeface="Arial" pitchFamily="34" charset="0"/>
              </a:rPr>
              <a:t>   .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Transferrin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2400" dirty="0" smtClean="0">
                <a:latin typeface="Arial" pitchFamily="34" charset="0"/>
                <a:cs typeface="Arial" pitchFamily="34" charset="0"/>
              </a:rPr>
            </a:br>
            <a:r>
              <a:rPr lang="tr-TR" sz="2400" dirty="0" smtClean="0">
                <a:latin typeface="Arial" pitchFamily="34" charset="0"/>
                <a:cs typeface="Arial" pitchFamily="34" charset="0"/>
              </a:rPr>
              <a:t>3. Depo demiri</a:t>
            </a:r>
            <a:br>
              <a:rPr lang="tr-TR" sz="2400" dirty="0" smtClean="0">
                <a:latin typeface="Arial" pitchFamily="34" charset="0"/>
                <a:cs typeface="Arial" pitchFamily="34" charset="0"/>
              </a:rPr>
            </a:br>
            <a:r>
              <a:rPr lang="tr-TR" sz="2400" dirty="0" smtClean="0">
                <a:latin typeface="Arial" pitchFamily="34" charset="0"/>
                <a:cs typeface="Arial" pitchFamily="34" charset="0"/>
              </a:rPr>
              <a:t>   .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Ferritin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2400" dirty="0" smtClean="0">
                <a:latin typeface="Arial" pitchFamily="34" charset="0"/>
                <a:cs typeface="Arial" pitchFamily="34" charset="0"/>
              </a:rPr>
            </a:br>
            <a:r>
              <a:rPr lang="tr-TR" sz="2400" dirty="0" smtClean="0">
                <a:latin typeface="Arial" pitchFamily="34" charset="0"/>
                <a:cs typeface="Arial" pitchFamily="34" charset="0"/>
              </a:rPr>
              <a:t>   .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Hemosiderin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42493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Amaç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altLang="tr-TR" dirty="0" smtClean="0">
              <a:latin typeface="Arial" pitchFamily="34" charset="0"/>
              <a:cs typeface="Arial" pitchFamily="34" charset="0"/>
            </a:endParaRPr>
          </a:p>
          <a:p>
            <a:endParaRPr lang="tr-TR" alt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altLang="tr-TR" dirty="0" smtClean="0">
                <a:latin typeface="Arial" pitchFamily="34" charset="0"/>
                <a:cs typeface="Arial" pitchFamily="34" charset="0"/>
              </a:rPr>
              <a:t>Demir eksikliği anemisi tanı ve tedavisi hakkında bilgi vermek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>
            <a:normAutofit/>
          </a:bodyPr>
          <a:lstStyle/>
          <a:p>
            <a:pPr eaLnBrk="1" hangingPunct="1"/>
            <a:r>
              <a:rPr lang="tr-TR" dirty="0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Demir  emilimi</a:t>
            </a:r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b="8688"/>
          <a:stretch>
            <a:fillRect/>
          </a:stretch>
        </p:blipFill>
        <p:spPr>
          <a:xfrm>
            <a:off x="971550" y="1052513"/>
            <a:ext cx="4464050" cy="4360862"/>
          </a:xfrm>
        </p:spPr>
      </p:pic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827088" y="5589588"/>
            <a:ext cx="748823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tr-TR" altLang="zh-CN" dirty="0">
                <a:latin typeface="Arial" pitchFamily="34" charset="0"/>
                <a:cs typeface="Arial" pitchFamily="34" charset="0"/>
              </a:rPr>
              <a:t>Hem </a:t>
            </a:r>
            <a:r>
              <a:rPr lang="tr-TR" altLang="zh-CN" dirty="0" err="1">
                <a:latin typeface="Arial" pitchFamily="34" charset="0"/>
                <a:cs typeface="Arial" pitchFamily="34" charset="0"/>
              </a:rPr>
              <a:t>Fe</a:t>
            </a:r>
            <a:r>
              <a:rPr lang="tr-TR" altLang="zh-CN" dirty="0">
                <a:latin typeface="Arial" pitchFamily="34" charset="0"/>
                <a:cs typeface="Arial" pitchFamily="34" charset="0"/>
              </a:rPr>
              <a:t>   </a:t>
            </a:r>
            <a:r>
              <a:rPr lang="tr-TR" altLang="zh-CN" dirty="0" err="1">
                <a:latin typeface="Arial" pitchFamily="34" charset="0"/>
                <a:cs typeface="Arial" pitchFamily="34" charset="0"/>
              </a:rPr>
              <a:t>duedonal</a:t>
            </a:r>
            <a:r>
              <a:rPr lang="tr-TR" altLang="zh-CN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zh-CN" dirty="0" err="1">
                <a:latin typeface="Arial" pitchFamily="34" charset="0"/>
                <a:cs typeface="Arial" pitchFamily="34" charset="0"/>
              </a:rPr>
              <a:t>enterosite</a:t>
            </a:r>
            <a:r>
              <a:rPr lang="tr-TR" altLang="zh-CN" dirty="0">
                <a:latin typeface="Arial" pitchFamily="34" charset="0"/>
                <a:cs typeface="Arial" pitchFamily="34" charset="0"/>
              </a:rPr>
              <a:t> Hem taşıyıcı protein-1 ile girer.</a:t>
            </a:r>
          </a:p>
          <a:p>
            <a:pPr>
              <a:lnSpc>
                <a:spcPct val="110000"/>
              </a:lnSpc>
            </a:pPr>
            <a:r>
              <a:rPr lang="tr-TR" altLang="zh-CN" dirty="0">
                <a:latin typeface="Arial" pitchFamily="34" charset="0"/>
                <a:cs typeface="Arial" pitchFamily="34" charset="0"/>
              </a:rPr>
              <a:t>İnorganik F+3 ise </a:t>
            </a:r>
            <a:r>
              <a:rPr lang="tr-TR" altLang="zh-CN" dirty="0" err="1">
                <a:latin typeface="Arial" pitchFamily="34" charset="0"/>
                <a:cs typeface="Arial" pitchFamily="34" charset="0"/>
              </a:rPr>
              <a:t>yukardaki</a:t>
            </a:r>
            <a:r>
              <a:rPr lang="tr-TR" altLang="zh-CN" dirty="0">
                <a:latin typeface="Arial" pitchFamily="34" charset="0"/>
                <a:cs typeface="Arial" pitchFamily="34" charset="0"/>
              </a:rPr>
              <a:t> şekildeki gibi </a:t>
            </a:r>
            <a:r>
              <a:rPr lang="tr-TR" altLang="zh-CN" dirty="0" err="1">
                <a:latin typeface="Arial" pitchFamily="34" charset="0"/>
                <a:cs typeface="Arial" pitchFamily="34" charset="0"/>
              </a:rPr>
              <a:t>enterosite</a:t>
            </a:r>
            <a:r>
              <a:rPr lang="tr-TR" altLang="zh-CN" dirty="0">
                <a:latin typeface="Arial" pitchFamily="34" charset="0"/>
                <a:cs typeface="Arial" pitchFamily="34" charset="0"/>
              </a:rPr>
              <a:t> girer</a:t>
            </a:r>
          </a:p>
          <a:p>
            <a:pPr>
              <a:lnSpc>
                <a:spcPct val="110000"/>
              </a:lnSpc>
            </a:pPr>
            <a:r>
              <a:rPr lang="tr-TR" altLang="zh-CN" dirty="0">
                <a:latin typeface="Arial" pitchFamily="34" charset="0"/>
                <a:cs typeface="Arial" pitchFamily="34" charset="0"/>
              </a:rPr>
              <a:t>Her iki demirinde </a:t>
            </a:r>
            <a:r>
              <a:rPr lang="tr-TR" altLang="zh-CN" dirty="0" err="1">
                <a:latin typeface="Arial" pitchFamily="34" charset="0"/>
                <a:cs typeface="Arial" pitchFamily="34" charset="0"/>
              </a:rPr>
              <a:t>enterositten</a:t>
            </a:r>
            <a:r>
              <a:rPr lang="tr-TR" altLang="zh-CN" dirty="0">
                <a:latin typeface="Arial" pitchFamily="34" charset="0"/>
                <a:cs typeface="Arial" pitchFamily="34" charset="0"/>
              </a:rPr>
              <a:t> çıkışı   aynı mekanizma ile olur. 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5364163" y="1484313"/>
            <a:ext cx="3455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Mide asidi: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Demirin çözünür halde kalmasını sağlar</a:t>
            </a:r>
          </a:p>
        </p:txBody>
      </p:sp>
      <p:sp>
        <p:nvSpPr>
          <p:cNvPr id="36870" name="Text Box 10"/>
          <p:cNvSpPr txBox="1">
            <a:spLocks noChangeArrowheads="1"/>
          </p:cNvSpPr>
          <p:nvPr/>
        </p:nvSpPr>
        <p:spPr bwMode="auto">
          <a:xfrm>
            <a:off x="5508625" y="2420938"/>
            <a:ext cx="3455988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 vitamini:</a:t>
            </a:r>
            <a:r>
              <a:rPr lang="tr-TR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DCYTB=</a:t>
            </a:r>
            <a:r>
              <a:rPr lang="tr-TR" sz="1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Ferriredüktaz</a:t>
            </a:r>
            <a:r>
              <a:rPr lang="tr-TR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kofaktörüdür</a:t>
            </a:r>
            <a:endParaRPr lang="tr-TR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1" name="Text Box 11"/>
          <p:cNvSpPr txBox="1">
            <a:spLocks noChangeArrowheads="1"/>
          </p:cNvSpPr>
          <p:nvPr/>
        </p:nvSpPr>
        <p:spPr bwMode="auto">
          <a:xfrm>
            <a:off x="5580063" y="3573463"/>
            <a:ext cx="33131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r-TR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Bakır:  </a:t>
            </a:r>
            <a:r>
              <a:rPr lang="tr-TR" sz="1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Hephaestin</a:t>
            </a:r>
            <a:r>
              <a:rPr lang="tr-TR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tr-TR" sz="1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Ferroksidaz</a:t>
            </a:r>
            <a:endParaRPr lang="tr-TR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r-TR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Yapısında bulunur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Demir emilimi etkileyen faktörler: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>1. Fiziksel durum (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biyoyararlanım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Heme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&gt; Fe2+ &gt; Fe3+</a:t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>2. İnhibitörler</a:t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Fitatlar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tanninler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nişasta, toprak yeme</a:t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>3. Yarışma halinde olan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elemetler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>    Kobalt, kurşun, stronsiyum, çinko, selenyum, manganez</a:t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>4. Emilimini kolaylaştıran maddeler</a:t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Vit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-C,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sitrat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aminoasitler 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DEA - Etiyoloji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tr-T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1.Yetersiz demir alımı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Diyet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tr-T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2-Demir emiliminde azalma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Aklorhidri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Gastrik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rezeksiyon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Gluten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enteropatisi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Malabsorbsiyon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tr-T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3-Demir ihtiyacında artma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Süt çocukluğu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Gebelik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Emzirme</a:t>
            </a:r>
          </a:p>
          <a:p>
            <a:endParaRPr lang="tr-TR" sz="2000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r-TR" altLang="tr-T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4-Demir kaybında artış</a:t>
            </a:r>
          </a:p>
          <a:p>
            <a:pPr marL="0" indent="0">
              <a:buNone/>
              <a:defRPr/>
            </a:pP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Gastrointestinal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kanamalar</a:t>
            </a:r>
          </a:p>
          <a:p>
            <a:pPr>
              <a:buNone/>
              <a:defRPr/>
            </a:pPr>
            <a:r>
              <a:rPr lang="tr-TR" altLang="tr-TR" sz="1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tr-TR" altLang="tr-TR" sz="1800" dirty="0" err="1" smtClean="0">
                <a:latin typeface="Arial" pitchFamily="34" charset="0"/>
                <a:cs typeface="Arial" pitchFamily="34" charset="0"/>
              </a:rPr>
              <a:t>Neoplazm</a:t>
            </a:r>
            <a:endParaRPr lang="tr-TR" alt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tr-TR" altLang="tr-TR" sz="1800" dirty="0" smtClean="0">
                <a:latin typeface="Arial" pitchFamily="34" charset="0"/>
                <a:cs typeface="Arial" pitchFamily="34" charset="0"/>
              </a:rPr>
              <a:t>        Ülser</a:t>
            </a:r>
          </a:p>
          <a:p>
            <a:pPr>
              <a:buNone/>
              <a:defRPr/>
            </a:pPr>
            <a:r>
              <a:rPr lang="tr-TR" altLang="tr-TR" sz="1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tr-TR" altLang="tr-TR" sz="1800" dirty="0" err="1" smtClean="0">
                <a:latin typeface="Arial" pitchFamily="34" charset="0"/>
                <a:cs typeface="Arial" pitchFamily="34" charset="0"/>
              </a:rPr>
              <a:t>İnflamatuar</a:t>
            </a:r>
            <a:r>
              <a:rPr lang="tr-TR" altLang="tr-TR" sz="1800" dirty="0" smtClean="0">
                <a:latin typeface="Arial" pitchFamily="34" charset="0"/>
                <a:cs typeface="Arial" pitchFamily="34" charset="0"/>
              </a:rPr>
              <a:t> Barsak Hastalıkları </a:t>
            </a:r>
          </a:p>
          <a:p>
            <a:pPr>
              <a:buNone/>
              <a:defRPr/>
            </a:pPr>
            <a:r>
              <a:rPr lang="tr-TR" altLang="tr-TR" sz="1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tr-TR" altLang="tr-TR" sz="1800" dirty="0" err="1" smtClean="0">
                <a:latin typeface="Arial" pitchFamily="34" charset="0"/>
                <a:cs typeface="Arial" pitchFamily="34" charset="0"/>
              </a:rPr>
              <a:t>Divertikülit</a:t>
            </a:r>
            <a:endParaRPr lang="tr-TR" alt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tr-TR" altLang="tr-TR" sz="1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tr-TR" altLang="tr-TR" sz="1800" dirty="0" err="1" smtClean="0">
                <a:latin typeface="Arial" pitchFamily="34" charset="0"/>
                <a:cs typeface="Arial" pitchFamily="34" charset="0"/>
              </a:rPr>
              <a:t>Hemoroid</a:t>
            </a:r>
            <a:endParaRPr lang="tr-TR" alt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tr-TR" altLang="tr-TR" sz="1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tr-TR" altLang="tr-TR" sz="1800" dirty="0" err="1" smtClean="0">
                <a:latin typeface="Arial" pitchFamily="34" charset="0"/>
                <a:cs typeface="Arial" pitchFamily="34" charset="0"/>
              </a:rPr>
              <a:t>İnfeksiyon</a:t>
            </a:r>
            <a:r>
              <a:rPr lang="tr-TR" altLang="tr-TR" sz="1800" dirty="0" smtClean="0">
                <a:latin typeface="Arial" pitchFamily="34" charset="0"/>
                <a:cs typeface="Arial" pitchFamily="34" charset="0"/>
              </a:rPr>
              <a:t>:Kancalı kurtlar</a:t>
            </a:r>
          </a:p>
          <a:p>
            <a:pPr marL="0" indent="0">
              <a:buNone/>
              <a:defRPr/>
            </a:pP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Aşırı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mensturel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kanama</a:t>
            </a:r>
          </a:p>
          <a:p>
            <a:pPr>
              <a:buNone/>
              <a:defRPr/>
            </a:pP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Hemodiyaliz</a:t>
            </a:r>
          </a:p>
          <a:p>
            <a:pPr>
              <a:buNone/>
              <a:defRPr/>
            </a:pP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dirty="0" err="1" smtClean="0">
                <a:latin typeface="Arial" pitchFamily="34" charset="0"/>
                <a:cs typeface="Arial" pitchFamily="34" charset="0"/>
              </a:rPr>
              <a:t>Hemoglobinüri</a:t>
            </a: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(PNH)</a:t>
            </a:r>
          </a:p>
          <a:p>
            <a:pPr>
              <a:buNone/>
              <a:defRPr/>
            </a:pPr>
            <a:r>
              <a:rPr lang="tr-TR" altLang="tr-TR" sz="2000" dirty="0" smtClean="0">
                <a:latin typeface="Arial" pitchFamily="34" charset="0"/>
                <a:cs typeface="Arial" pitchFamily="34" charset="0"/>
              </a:rPr>
              <a:t> Sık kan bağışı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Anamnez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25000" lnSpcReduction="20000"/>
          </a:bodyPr>
          <a:lstStyle/>
          <a:p>
            <a:pPr marL="0" indent="0">
              <a:buFont typeface="Wingdings 3" pitchFamily="18" charset="2"/>
              <a:buNone/>
              <a:defRPr/>
            </a:pP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tr-TR" sz="9600" dirty="0" smtClean="0">
                <a:latin typeface="Arial" pitchFamily="34" charset="0"/>
                <a:cs typeface="Arial" pitchFamily="34" charset="0"/>
              </a:rPr>
              <a:t>Aneminin başlangıç zamanı</a:t>
            </a:r>
          </a:p>
          <a:p>
            <a:pPr>
              <a:defRPr/>
            </a:pPr>
            <a:r>
              <a:rPr lang="tr-TR" sz="9600" dirty="0" smtClean="0">
                <a:latin typeface="Arial" pitchFamily="34" charset="0"/>
                <a:cs typeface="Arial" pitchFamily="34" charset="0"/>
              </a:rPr>
              <a:t>Beslenme </a:t>
            </a:r>
          </a:p>
          <a:p>
            <a:pPr>
              <a:defRPr/>
            </a:pPr>
            <a:r>
              <a:rPr lang="tr-TR" sz="9600" dirty="0" err="1" smtClean="0">
                <a:latin typeface="Arial" pitchFamily="34" charset="0"/>
                <a:cs typeface="Arial" pitchFamily="34" charset="0"/>
              </a:rPr>
              <a:t>Pika</a:t>
            </a:r>
            <a:r>
              <a:rPr lang="tr-TR" sz="9600" dirty="0" smtClean="0">
                <a:latin typeface="Arial" pitchFamily="34" charset="0"/>
                <a:cs typeface="Arial" pitchFamily="34" charset="0"/>
              </a:rPr>
              <a:t> öyküsü </a:t>
            </a:r>
          </a:p>
          <a:p>
            <a:pPr>
              <a:defRPr/>
            </a:pPr>
            <a:r>
              <a:rPr lang="tr-TR" sz="9600" dirty="0" smtClean="0">
                <a:latin typeface="Arial" pitchFamily="34" charset="0"/>
                <a:cs typeface="Arial" pitchFamily="34" charset="0"/>
              </a:rPr>
              <a:t>Transfüzyon /kanama</a:t>
            </a:r>
          </a:p>
          <a:p>
            <a:pPr>
              <a:defRPr/>
            </a:pPr>
            <a:r>
              <a:rPr lang="tr-TR" sz="9600" dirty="0" smtClean="0">
                <a:latin typeface="Arial" pitchFamily="34" charset="0"/>
                <a:cs typeface="Arial" pitchFamily="34" charset="0"/>
              </a:rPr>
              <a:t>Muhtemel altta yatan hastalığa ait bulgular</a:t>
            </a:r>
          </a:p>
          <a:p>
            <a:pPr>
              <a:defRPr/>
            </a:pPr>
            <a:r>
              <a:rPr lang="tr-TR" sz="9600" dirty="0" smtClean="0">
                <a:latin typeface="Arial" pitchFamily="34" charset="0"/>
                <a:cs typeface="Arial" pitchFamily="34" charset="0"/>
              </a:rPr>
              <a:t>Alkol kullanımı</a:t>
            </a:r>
          </a:p>
          <a:p>
            <a:pPr>
              <a:defRPr/>
            </a:pPr>
            <a:r>
              <a:rPr lang="tr-TR" sz="9600" dirty="0" smtClean="0">
                <a:latin typeface="Arial" pitchFamily="34" charset="0"/>
                <a:cs typeface="Arial" pitchFamily="34" charset="0"/>
              </a:rPr>
              <a:t>Aspirin ve NSAİİ ilaçlar </a:t>
            </a:r>
            <a:r>
              <a:rPr lang="tr-TR" sz="8000" dirty="0" smtClean="0">
                <a:latin typeface="Arial" pitchFamily="34" charset="0"/>
                <a:cs typeface="Arial" pitchFamily="34" charset="0"/>
              </a:rPr>
              <a:t>(klinik </a:t>
            </a:r>
            <a:r>
              <a:rPr lang="tr-TR" sz="8000" dirty="0" err="1" smtClean="0">
                <a:latin typeface="Arial" pitchFamily="34" charset="0"/>
                <a:cs typeface="Arial" pitchFamily="34" charset="0"/>
              </a:rPr>
              <a:t>endikasyonu</a:t>
            </a:r>
            <a:r>
              <a:rPr lang="tr-TR" sz="8000" dirty="0" smtClean="0">
                <a:latin typeface="Arial" pitchFamily="34" charset="0"/>
                <a:cs typeface="Arial" pitchFamily="34" charset="0"/>
              </a:rPr>
              <a:t> zayıf ise 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tr-TR" sz="8000" dirty="0" smtClean="0">
                <a:latin typeface="Arial" pitchFamily="34" charset="0"/>
                <a:cs typeface="Arial" pitchFamily="34" charset="0"/>
              </a:rPr>
              <a:t>     kesilmeli veya başka tedavi düşünülmeli) </a:t>
            </a:r>
          </a:p>
          <a:p>
            <a:pPr>
              <a:defRPr/>
            </a:pPr>
            <a:r>
              <a:rPr lang="tr-TR" sz="9600" dirty="0" smtClean="0">
                <a:latin typeface="Arial" pitchFamily="34" charset="0"/>
                <a:cs typeface="Arial" pitchFamily="34" charset="0"/>
              </a:rPr>
              <a:t>Ailede anemi öyküsü </a:t>
            </a:r>
            <a:r>
              <a:rPr lang="tr-TR" sz="8000" dirty="0" smtClean="0">
                <a:latin typeface="Arial" pitchFamily="34" charset="0"/>
                <a:cs typeface="Arial" pitchFamily="34" charset="0"/>
              </a:rPr>
              <a:t>(kalıtsal demir emilim bozukluğu, </a:t>
            </a:r>
            <a:r>
              <a:rPr lang="tr-TR" sz="8000" dirty="0" err="1" smtClean="0">
                <a:latin typeface="Arial" pitchFamily="34" charset="0"/>
                <a:cs typeface="Arial" pitchFamily="34" charset="0"/>
              </a:rPr>
              <a:t>telanjiektazi</a:t>
            </a:r>
            <a:r>
              <a:rPr lang="tr-TR" sz="8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8000" dirty="0" err="1" smtClean="0">
                <a:latin typeface="Arial" pitchFamily="34" charset="0"/>
                <a:cs typeface="Arial" pitchFamily="34" charset="0"/>
              </a:rPr>
              <a:t>hemostaz</a:t>
            </a:r>
            <a:r>
              <a:rPr lang="tr-TR" sz="8000" dirty="0" smtClean="0">
                <a:latin typeface="Arial" pitchFamily="34" charset="0"/>
                <a:cs typeface="Arial" pitchFamily="34" charset="0"/>
              </a:rPr>
              <a:t> bozukluğu ve </a:t>
            </a:r>
            <a:r>
              <a:rPr lang="tr-TR" sz="8000" dirty="0" err="1" smtClean="0">
                <a:latin typeface="Arial" pitchFamily="34" charset="0"/>
                <a:cs typeface="Arial" pitchFamily="34" charset="0"/>
              </a:rPr>
              <a:t>talasemi</a:t>
            </a:r>
            <a:r>
              <a:rPr lang="tr-TR" sz="80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defRPr/>
            </a:pPr>
            <a:r>
              <a:rPr lang="tr-TR" sz="9600" dirty="0" smtClean="0">
                <a:latin typeface="Arial" pitchFamily="34" charset="0"/>
                <a:cs typeface="Arial" pitchFamily="34" charset="0"/>
              </a:rPr>
              <a:t>Kan bağışlama öyküsü</a:t>
            </a:r>
          </a:p>
          <a:p>
            <a:pPr>
              <a:defRPr/>
            </a:pPr>
            <a:r>
              <a:rPr lang="tr-TR" sz="9600" dirty="0" smtClean="0">
                <a:latin typeface="Arial" pitchFamily="34" charset="0"/>
                <a:cs typeface="Arial" pitchFamily="34" charset="0"/>
              </a:rPr>
              <a:t>Kilo kaybı</a:t>
            </a:r>
          </a:p>
          <a:p>
            <a:endParaRPr lang="tr-TR" sz="9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Semptomlar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Halsizlik </a:t>
            </a:r>
          </a:p>
          <a:p>
            <a:pPr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Yorgunluk</a:t>
            </a:r>
          </a:p>
          <a:p>
            <a:pPr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Çarpıntı </a:t>
            </a:r>
          </a:p>
          <a:p>
            <a:pPr>
              <a:defRPr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Dikkat azalması</a:t>
            </a:r>
          </a:p>
          <a:p>
            <a:pPr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Baş ağrısı</a:t>
            </a:r>
          </a:p>
          <a:p>
            <a:pPr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Baş dönmesi </a:t>
            </a:r>
          </a:p>
          <a:p>
            <a:pPr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Sinirlilik</a:t>
            </a:r>
          </a:p>
          <a:p>
            <a:pPr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Efor kapasitesinde azalma </a:t>
            </a:r>
          </a:p>
          <a:p>
            <a:pPr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Egzersiz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dispnesi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Angina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pektoris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lnSpc>
                <a:spcPct val="170000"/>
              </a:lnSpc>
              <a:spcAft>
                <a:spcPct val="0"/>
              </a:spcAft>
              <a:buNone/>
            </a:pPr>
            <a:endParaRPr lang="tr-TR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850106"/>
          </a:xfrm>
        </p:spPr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Bulgular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Wingdings 3" pitchFamily="18" charset="2"/>
              <a:buNone/>
              <a:defRPr/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tr-TR" alt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Kaşık tırnak </a:t>
            </a:r>
          </a:p>
          <a:p>
            <a:pPr lvl="1">
              <a:lnSpc>
                <a:spcPct val="120000"/>
              </a:lnSpc>
              <a:defRPr/>
            </a:pPr>
            <a:r>
              <a:rPr lang="tr-TR" alt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Angular</a:t>
            </a:r>
            <a:r>
              <a:rPr lang="tr-TR" alt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stomatit</a:t>
            </a:r>
            <a:endParaRPr lang="tr-TR" altLang="tr-TR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tr-TR" alt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Mukozalar ve </a:t>
            </a:r>
            <a:r>
              <a:rPr lang="tr-TR" alt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konjonktivada</a:t>
            </a:r>
            <a:r>
              <a:rPr lang="tr-TR" alt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solukluk</a:t>
            </a:r>
          </a:p>
          <a:p>
            <a:pPr lvl="1">
              <a:lnSpc>
                <a:spcPct val="120000"/>
              </a:lnSpc>
              <a:defRPr/>
            </a:pPr>
            <a:r>
              <a:rPr lang="tr-TR" alt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Cilt kuruluğu, solukluk</a:t>
            </a:r>
          </a:p>
          <a:p>
            <a:pPr lvl="1">
              <a:lnSpc>
                <a:spcPct val="120000"/>
              </a:lnSpc>
              <a:defRPr/>
            </a:pPr>
            <a:r>
              <a:rPr lang="tr-TR" alt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Mavi </a:t>
            </a:r>
            <a:r>
              <a:rPr lang="tr-TR" alt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sklera</a:t>
            </a:r>
            <a:endParaRPr lang="tr-TR" altLang="tr-TR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tr-TR" alt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Saç dökülmesi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tr-TR" alt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Taşikardi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tr-TR" alt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Belirgin kalp tepe atımı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tr-TR" alt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Kalpte </a:t>
            </a:r>
            <a:r>
              <a:rPr lang="tr-TR" alt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sistolik</a:t>
            </a:r>
            <a:r>
              <a:rPr lang="tr-TR" alt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üfürüm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tr-TR" alt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Alopesi</a:t>
            </a:r>
            <a:r>
              <a:rPr lang="tr-TR" alt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(nadir, ağır vakalarda)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tr-TR" alt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GGK +</a:t>
            </a:r>
          </a:p>
          <a:p>
            <a:pPr>
              <a:defRPr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Demir eksikliğine özgü bulgular</a:t>
            </a:r>
            <a:b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None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Aft>
                <a:spcPct val="0"/>
              </a:spcAft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Kaşık tırnak</a:t>
            </a:r>
          </a:p>
          <a:p>
            <a:pPr marL="0" lvl="0" indent="0" fontAlgn="base">
              <a:spcAft>
                <a:spcPct val="0"/>
              </a:spcAft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Atrofik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glossit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Aft>
                <a:spcPct val="0"/>
              </a:spcAft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Ağız kenarında çatlaklar</a:t>
            </a:r>
          </a:p>
          <a:p>
            <a:pPr marL="0" lvl="0" indent="0" fontAlgn="base">
              <a:spcAft>
                <a:spcPct val="0"/>
              </a:spcAft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Disfaji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Aft>
                <a:spcPct val="0"/>
              </a:spcAft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Pika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pagofaji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Aft>
                <a:spcPct val="0"/>
              </a:spcAft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Huzursuz bacak sendromu %25</a:t>
            </a:r>
          </a:p>
          <a:p>
            <a:endParaRPr lang="tr-TR" dirty="0"/>
          </a:p>
        </p:txBody>
      </p:sp>
      <p:pic>
        <p:nvPicPr>
          <p:cNvPr id="4" name="Picture 5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08720"/>
            <a:ext cx="2520801" cy="273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age00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509120"/>
            <a:ext cx="2304256" cy="221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861048"/>
            <a:ext cx="2269803" cy="268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Laboratuvar</a:t>
            </a: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Bulguları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tr-T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Tam kan sayımı</a:t>
            </a:r>
          </a:p>
          <a:p>
            <a:pPr marL="0" lvl="0" indent="0"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Mikrositer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anemi</a:t>
            </a:r>
          </a:p>
          <a:p>
            <a:pPr marL="0" lvl="0" indent="0"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MCV, MCH, MCHC düşük</a:t>
            </a:r>
          </a:p>
          <a:p>
            <a:pPr marL="0" lvl="0" indent="0"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RDW yüksek</a:t>
            </a:r>
            <a:endParaRPr lang="tr-TR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lang="tr-TR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Periferik</a:t>
            </a:r>
            <a:r>
              <a:rPr lang="tr-T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Yayma</a:t>
            </a:r>
          </a:p>
          <a:p>
            <a:pPr marL="0" lvl="0" indent="0"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Hipokrom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mikrositer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Anizositoz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Kalem hücreleri</a:t>
            </a:r>
          </a:p>
          <a:p>
            <a:pPr marL="0" lvl="0" indent="0"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Poikilositoz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Target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 hücreleri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tr-TR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Retikülosit</a:t>
            </a:r>
            <a:r>
              <a:rPr lang="tr-T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Normal-düşük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r-TR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Demir İndeksleri</a:t>
            </a:r>
            <a:endParaRPr lang="tr-TR" sz="3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25000" lnSpcReduction="20000"/>
          </a:bodyPr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tr-TR" b="1" dirty="0" smtClean="0">
                <a:latin typeface="Comic Sans MS" pitchFamily="66" charset="0"/>
              </a:rPr>
              <a:t>  </a:t>
            </a:r>
            <a:endParaRPr lang="tr-TR" sz="80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Aft>
                <a:spcPct val="0"/>
              </a:spcAft>
            </a:pPr>
            <a:r>
              <a:rPr lang="tr-TR" sz="8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8000" dirty="0" smtClean="0">
                <a:latin typeface="Arial" pitchFamily="34" charset="0"/>
                <a:cs typeface="Arial" pitchFamily="34" charset="0"/>
              </a:rPr>
              <a:t>Demir düşük, FEBK artmış </a:t>
            </a:r>
          </a:p>
          <a:p>
            <a:pPr marL="0" lvl="0" indent="0" fontAlgn="base">
              <a:spcAft>
                <a:spcPct val="0"/>
              </a:spcAft>
            </a:pPr>
            <a:r>
              <a:rPr lang="tr-TR" sz="8000" dirty="0" err="1" smtClean="0">
                <a:latin typeface="Arial" pitchFamily="34" charset="0"/>
                <a:cs typeface="Arial" pitchFamily="34" charset="0"/>
              </a:rPr>
              <a:t>Transferrin</a:t>
            </a:r>
            <a:r>
              <a:rPr lang="tr-TR" sz="8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8000" dirty="0" err="1" smtClean="0">
                <a:latin typeface="Arial" pitchFamily="34" charset="0"/>
                <a:cs typeface="Arial" pitchFamily="34" charset="0"/>
              </a:rPr>
              <a:t>satürasyonu</a:t>
            </a:r>
            <a:r>
              <a:rPr lang="tr-TR" sz="8000" dirty="0" smtClean="0">
                <a:latin typeface="Arial" pitchFamily="34" charset="0"/>
                <a:cs typeface="Arial" pitchFamily="34" charset="0"/>
              </a:rPr>
              <a:t> düşük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tr-TR" sz="8000" dirty="0" smtClean="0">
                <a:latin typeface="Arial" pitchFamily="34" charset="0"/>
                <a:cs typeface="Arial" pitchFamily="34" charset="0"/>
              </a:rPr>
              <a:t>               &lt;%16 </a:t>
            </a:r>
            <a:r>
              <a:rPr lang="tr-TR" sz="8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tr-TR" sz="80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tr-TR" sz="8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8000" dirty="0" err="1" smtClean="0">
                <a:latin typeface="Arial" pitchFamily="34" charset="0"/>
                <a:cs typeface="Arial" pitchFamily="34" charset="0"/>
              </a:rPr>
              <a:t>eks</a:t>
            </a:r>
            <a:endParaRPr lang="tr-TR" sz="8000" dirty="0" smtClean="0"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lang="tr-TR" sz="8000" dirty="0" smtClean="0">
                <a:latin typeface="Arial" pitchFamily="34" charset="0"/>
                <a:cs typeface="Arial" pitchFamily="34" charset="0"/>
              </a:rPr>
              <a:t>               &lt;%20 </a:t>
            </a:r>
            <a:r>
              <a:rPr lang="tr-TR" sz="8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tr-TR" sz="80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tr-TR" sz="8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8000" dirty="0" err="1" smtClean="0">
                <a:latin typeface="Arial" pitchFamily="34" charset="0"/>
                <a:cs typeface="Arial" pitchFamily="34" charset="0"/>
              </a:rPr>
              <a:t>eks</a:t>
            </a:r>
            <a:r>
              <a:rPr lang="tr-TR" sz="8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tr-TR" sz="8000" dirty="0" err="1" smtClean="0">
                <a:latin typeface="Arial" pitchFamily="34" charset="0"/>
                <a:cs typeface="Arial" pitchFamily="34" charset="0"/>
              </a:rPr>
              <a:t>İnflamasyon</a:t>
            </a:r>
            <a:r>
              <a:rPr lang="tr-TR" sz="8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0" indent="0" fontAlgn="base">
              <a:spcAft>
                <a:spcPct val="0"/>
              </a:spcAft>
              <a:buNone/>
            </a:pPr>
            <a:endParaRPr lang="tr-TR" sz="4200" dirty="0" smtClean="0"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Aft>
                <a:spcPct val="0"/>
              </a:spcAft>
            </a:pPr>
            <a:r>
              <a:rPr lang="tr-TR" sz="8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sz="8000" dirty="0" err="1" smtClean="0">
                <a:latin typeface="Arial" pitchFamily="34" charset="0"/>
                <a:cs typeface="Arial" pitchFamily="34" charset="0"/>
              </a:rPr>
              <a:t>Ferritin</a:t>
            </a:r>
            <a:endParaRPr lang="tr-TR" sz="8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Char char="ü"/>
              <a:defRPr/>
            </a:pPr>
            <a:r>
              <a:rPr lang="tr-TR" altLang="tr-TR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tr-TR" altLang="tr-TR" sz="8000" dirty="0" smtClean="0">
                <a:latin typeface="Arial" pitchFamily="34" charset="0"/>
                <a:cs typeface="Arial" pitchFamily="34" charset="0"/>
              </a:rPr>
              <a:t>&lt; 5 yaş  </a:t>
            </a:r>
            <a:r>
              <a:rPr lang="tr-TR" altLang="tr-TR" sz="8000" dirty="0" err="1" smtClean="0">
                <a:latin typeface="Arial" pitchFamily="34" charset="0"/>
                <a:cs typeface="Arial" pitchFamily="34" charset="0"/>
              </a:rPr>
              <a:t>Ferritin</a:t>
            </a:r>
            <a:r>
              <a:rPr lang="tr-TR" altLang="tr-TR" sz="8000" dirty="0" smtClean="0">
                <a:latin typeface="Arial" pitchFamily="34" charset="0"/>
                <a:cs typeface="Arial" pitchFamily="34" charset="0"/>
              </a:rPr>
              <a:t>  &lt; 12 </a:t>
            </a:r>
            <a:r>
              <a:rPr lang="tr-TR" altLang="tr-TR" sz="8000" dirty="0" err="1" smtClean="0">
                <a:latin typeface="Arial" pitchFamily="34" charset="0"/>
                <a:cs typeface="Arial" pitchFamily="34" charset="0"/>
              </a:rPr>
              <a:t>ng</a:t>
            </a:r>
            <a:r>
              <a:rPr lang="tr-TR" altLang="tr-TR" sz="8000" dirty="0" smtClean="0">
                <a:latin typeface="Arial" pitchFamily="34" charset="0"/>
                <a:cs typeface="Arial" pitchFamily="34" charset="0"/>
              </a:rPr>
              <a:t> /ml</a:t>
            </a:r>
          </a:p>
          <a:p>
            <a:pPr marL="0" indent="0">
              <a:buFont typeface="Wingdings" pitchFamily="2" charset="2"/>
              <a:buChar char="ü"/>
              <a:defRPr/>
            </a:pPr>
            <a:r>
              <a:rPr lang="tr-TR" altLang="tr-TR" sz="8000" dirty="0" smtClean="0">
                <a:latin typeface="Arial" pitchFamily="34" charset="0"/>
                <a:cs typeface="Arial" pitchFamily="34" charset="0"/>
              </a:rPr>
              <a:t>    ≥ 5 yaş  </a:t>
            </a:r>
            <a:r>
              <a:rPr lang="tr-TR" altLang="tr-TR" sz="8000" dirty="0" err="1" smtClean="0">
                <a:latin typeface="Arial" pitchFamily="34" charset="0"/>
                <a:cs typeface="Arial" pitchFamily="34" charset="0"/>
              </a:rPr>
              <a:t>Ferritin</a:t>
            </a:r>
            <a:r>
              <a:rPr lang="tr-TR" altLang="tr-TR" sz="8000" dirty="0" smtClean="0">
                <a:latin typeface="Arial" pitchFamily="34" charset="0"/>
                <a:cs typeface="Arial" pitchFamily="34" charset="0"/>
              </a:rPr>
              <a:t>  &lt; 15 </a:t>
            </a:r>
            <a:r>
              <a:rPr lang="tr-TR" altLang="tr-TR" sz="8000" dirty="0" err="1" smtClean="0">
                <a:latin typeface="Arial" pitchFamily="34" charset="0"/>
                <a:cs typeface="Arial" pitchFamily="34" charset="0"/>
              </a:rPr>
              <a:t>ng</a:t>
            </a:r>
            <a:r>
              <a:rPr lang="tr-TR" altLang="tr-TR" sz="8000" dirty="0" smtClean="0">
                <a:latin typeface="Arial" pitchFamily="34" charset="0"/>
                <a:cs typeface="Arial" pitchFamily="34" charset="0"/>
              </a:rPr>
              <a:t> / ml</a:t>
            </a:r>
            <a:endParaRPr lang="tr-TR" sz="8000" dirty="0" smtClean="0"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Aft>
                <a:spcPct val="0"/>
              </a:spcAft>
              <a:buFont typeface="Wingdings" pitchFamily="2" charset="2"/>
              <a:buChar char="ü"/>
            </a:pPr>
            <a:endParaRPr lang="tr-TR" sz="6400" dirty="0" smtClean="0"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Aft>
                <a:spcPct val="0"/>
              </a:spcAft>
              <a:buFont typeface="Wingdings" pitchFamily="2" charset="2"/>
              <a:buChar char="ü"/>
            </a:pPr>
            <a:r>
              <a:rPr lang="tr-TR" sz="6400" dirty="0" smtClean="0">
                <a:latin typeface="Arial" pitchFamily="34" charset="0"/>
                <a:cs typeface="Arial" pitchFamily="34" charset="0"/>
              </a:rPr>
              <a:t>    Gebelerde &lt;30 </a:t>
            </a:r>
            <a:r>
              <a:rPr lang="tr-TR" sz="6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tr-TR" sz="6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64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tr-TR" sz="6400" dirty="0" smtClean="0">
                <a:latin typeface="Arial" pitchFamily="34" charset="0"/>
                <a:cs typeface="Arial" pitchFamily="34" charset="0"/>
              </a:rPr>
              <a:t> eksikliği</a:t>
            </a:r>
          </a:p>
          <a:p>
            <a:pPr marL="0" lvl="0" indent="0" fontAlgn="base">
              <a:spcAft>
                <a:spcPct val="0"/>
              </a:spcAft>
              <a:buFont typeface="Wingdings" pitchFamily="2" charset="2"/>
              <a:buChar char="ü"/>
            </a:pPr>
            <a:r>
              <a:rPr lang="tr-TR" sz="6400" dirty="0" smtClean="0">
                <a:latin typeface="Arial" pitchFamily="34" charset="0"/>
                <a:cs typeface="Arial" pitchFamily="34" charset="0"/>
              </a:rPr>
              <a:t>    &lt;41 </a:t>
            </a:r>
            <a:r>
              <a:rPr lang="tr-TR" sz="6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tr-TR" sz="6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64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tr-TR" sz="6400" dirty="0" smtClean="0">
                <a:latin typeface="Arial" pitchFamily="34" charset="0"/>
                <a:cs typeface="Arial" pitchFamily="34" charset="0"/>
              </a:rPr>
              <a:t> eksikliği + </a:t>
            </a:r>
            <a:r>
              <a:rPr lang="tr-TR" sz="6400" dirty="0" err="1" smtClean="0">
                <a:latin typeface="Arial" pitchFamily="34" charset="0"/>
                <a:cs typeface="Arial" pitchFamily="34" charset="0"/>
              </a:rPr>
              <a:t>Komorbid</a:t>
            </a:r>
            <a:r>
              <a:rPr lang="tr-TR" sz="6400" dirty="0" smtClean="0">
                <a:latin typeface="Arial" pitchFamily="34" charset="0"/>
                <a:cs typeface="Arial" pitchFamily="34" charset="0"/>
              </a:rPr>
              <a:t> hastalık</a:t>
            </a:r>
          </a:p>
          <a:p>
            <a:pPr marL="0" lvl="0" indent="0" fontAlgn="base">
              <a:spcAft>
                <a:spcPct val="0"/>
              </a:spcAft>
              <a:buFont typeface="Wingdings" pitchFamily="2" charset="2"/>
              <a:buChar char="ü"/>
            </a:pPr>
            <a:r>
              <a:rPr lang="tr-TR" sz="6400" dirty="0" smtClean="0">
                <a:latin typeface="Arial" pitchFamily="34" charset="0"/>
                <a:cs typeface="Arial" pitchFamily="34" charset="0"/>
              </a:rPr>
              <a:t>    30-150 </a:t>
            </a:r>
            <a:r>
              <a:rPr lang="tr-TR" sz="6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tr-TR" sz="6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64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tr-TR" sz="6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6400" dirty="0" err="1" smtClean="0">
                <a:latin typeface="Arial" pitchFamily="34" charset="0"/>
                <a:cs typeface="Arial" pitchFamily="34" charset="0"/>
              </a:rPr>
              <a:t>eks</a:t>
            </a:r>
            <a:r>
              <a:rPr lang="tr-TR" sz="64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tr-TR" sz="6400" dirty="0" err="1" smtClean="0">
                <a:latin typeface="Arial" pitchFamily="34" charset="0"/>
                <a:cs typeface="Arial" pitchFamily="34" charset="0"/>
              </a:rPr>
              <a:t>İnflamasyon</a:t>
            </a:r>
            <a:r>
              <a:rPr lang="tr-TR" sz="6400" dirty="0" smtClean="0">
                <a:latin typeface="Arial" pitchFamily="34" charset="0"/>
                <a:cs typeface="Arial" pitchFamily="34" charset="0"/>
              </a:rPr>
              <a:t> varlığı</a:t>
            </a:r>
          </a:p>
          <a:p>
            <a:pPr marL="0" lvl="0" indent="0" fontAlgn="base">
              <a:spcAft>
                <a:spcPct val="0"/>
              </a:spcAft>
              <a:buNone/>
            </a:pPr>
            <a:endParaRPr lang="tr-TR" sz="7200" dirty="0" smtClean="0"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Aft>
                <a:spcPct val="0"/>
              </a:spcAft>
            </a:pPr>
            <a:r>
              <a:rPr lang="tr-TR" sz="7200" dirty="0" smtClean="0">
                <a:latin typeface="Arial" pitchFamily="34" charset="0"/>
                <a:cs typeface="Arial" pitchFamily="34" charset="0"/>
              </a:rPr>
              <a:t> Eritrosit serbest </a:t>
            </a:r>
            <a:r>
              <a:rPr lang="tr-TR" sz="7200" dirty="0" err="1" smtClean="0">
                <a:latin typeface="Arial" pitchFamily="34" charset="0"/>
                <a:cs typeface="Arial" pitchFamily="34" charset="0"/>
              </a:rPr>
              <a:t>protoporfirin</a:t>
            </a:r>
            <a:r>
              <a:rPr lang="tr-TR" sz="7200" dirty="0" smtClean="0">
                <a:latin typeface="Arial" pitchFamily="34" charset="0"/>
                <a:cs typeface="Arial" pitchFamily="34" charset="0"/>
              </a:rPr>
              <a:t> yüksekliği </a:t>
            </a:r>
          </a:p>
          <a:p>
            <a:pPr marL="0" lvl="0" indent="0" fontAlgn="base">
              <a:spcAft>
                <a:spcPct val="0"/>
              </a:spcAft>
            </a:pPr>
            <a:r>
              <a:rPr lang="tr-TR" sz="7200" dirty="0" smtClean="0">
                <a:latin typeface="Arial" pitchFamily="34" charset="0"/>
                <a:cs typeface="Arial" pitchFamily="34" charset="0"/>
              </a:rPr>
              <a:t>Serum </a:t>
            </a:r>
            <a:r>
              <a:rPr lang="tr-TR" sz="7200" dirty="0" err="1" smtClean="0">
                <a:latin typeface="Arial" pitchFamily="34" charset="0"/>
                <a:cs typeface="Arial" pitchFamily="34" charset="0"/>
              </a:rPr>
              <a:t>Transferrin</a:t>
            </a:r>
            <a:r>
              <a:rPr lang="tr-TR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7200" dirty="0" err="1" smtClean="0">
                <a:latin typeface="Arial" pitchFamily="34" charset="0"/>
                <a:cs typeface="Arial" pitchFamily="34" charset="0"/>
              </a:rPr>
              <a:t>resp</a:t>
            </a:r>
            <a:r>
              <a:rPr lang="tr-TR" sz="7200" dirty="0" smtClean="0">
                <a:latin typeface="Arial" pitchFamily="34" charset="0"/>
                <a:cs typeface="Arial" pitchFamily="34" charset="0"/>
              </a:rPr>
              <a:t> yüksekliği</a:t>
            </a:r>
          </a:p>
          <a:p>
            <a:pPr marL="0" lvl="0" indent="0" fontAlgn="base">
              <a:spcAft>
                <a:spcPct val="0"/>
              </a:spcAft>
            </a:pPr>
            <a:r>
              <a:rPr lang="tr-TR" sz="7200" dirty="0" smtClean="0">
                <a:latin typeface="Arial" pitchFamily="34" charset="0"/>
                <a:cs typeface="Arial" pitchFamily="34" charset="0"/>
              </a:rPr>
              <a:t>Kemik iliği demir boyası </a:t>
            </a:r>
            <a:r>
              <a:rPr lang="tr-TR" sz="7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7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prusya</a:t>
            </a:r>
            <a:r>
              <a:rPr lang="tr-TR" sz="7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mavisi)</a:t>
            </a:r>
            <a:endParaRPr lang="tr-TR" sz="7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3" y="0"/>
            <a:ext cx="910970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Yuvarlatılmış Dikdörtgen"/>
          <p:cNvSpPr/>
          <p:nvPr/>
        </p:nvSpPr>
        <p:spPr>
          <a:xfrm>
            <a:off x="3707904" y="2636912"/>
            <a:ext cx="5256584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uvarlatılmış Dikdörtgen"/>
          <p:cNvSpPr/>
          <p:nvPr/>
        </p:nvSpPr>
        <p:spPr>
          <a:xfrm rot="10800000">
            <a:off x="3707904" y="4869160"/>
            <a:ext cx="518457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Yuvarlatılmış Dikdörtgen"/>
          <p:cNvSpPr/>
          <p:nvPr/>
        </p:nvSpPr>
        <p:spPr>
          <a:xfrm rot="10800000">
            <a:off x="5508104" y="4149080"/>
            <a:ext cx="353677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Öğrenim Hedefleri </a:t>
            </a:r>
            <a:endParaRPr lang="tr-T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alt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Demir eksikliği anemisi etiyoloji faktörlerini sayabilmek</a:t>
            </a:r>
          </a:p>
          <a:p>
            <a:r>
              <a:rPr lang="tr-TR" altLang="tr-TR" sz="2400" dirty="0">
                <a:latin typeface="Arial" pitchFamily="34" charset="0"/>
                <a:cs typeface="Arial" pitchFamily="34" charset="0"/>
              </a:rPr>
              <a:t>Demir eksikliği anemisi bulgularını sayabilmek </a:t>
            </a:r>
            <a:endParaRPr lang="tr-TR" alt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Demir eksikliği anemisi tanısını koyabilmek </a:t>
            </a:r>
          </a:p>
          <a:p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Demir eksikliği anemisinin ayırıcı tanısını yapabilmek</a:t>
            </a:r>
          </a:p>
          <a:p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Demir eksikliği anemisi tedavisini planlayabilmek</a:t>
            </a:r>
          </a:p>
          <a:p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Demir eksikliği anemisi sevk kriterlerini sayabilmek </a:t>
            </a:r>
          </a:p>
          <a:p>
            <a:endParaRPr lang="tr-TR" alt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892480" cy="642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5-Nokta Yıldız"/>
          <p:cNvSpPr/>
          <p:nvPr/>
        </p:nvSpPr>
        <p:spPr>
          <a:xfrm>
            <a:off x="1691680" y="184482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Yuvarlatılmış Dikdörtgen"/>
          <p:cNvSpPr/>
          <p:nvPr/>
        </p:nvSpPr>
        <p:spPr>
          <a:xfrm>
            <a:off x="2339752" y="1196752"/>
            <a:ext cx="2952328" cy="1512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Yuvarlatılmış Dikdörtgen"/>
          <p:cNvSpPr/>
          <p:nvPr/>
        </p:nvSpPr>
        <p:spPr>
          <a:xfrm>
            <a:off x="2339752" y="2780928"/>
            <a:ext cx="2952328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uvarlatılmış Dikdörtgen"/>
          <p:cNvSpPr/>
          <p:nvPr/>
        </p:nvSpPr>
        <p:spPr>
          <a:xfrm>
            <a:off x="2339752" y="3429000"/>
            <a:ext cx="2952328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Yuvarlatılmış Dikdörtgen"/>
          <p:cNvSpPr/>
          <p:nvPr/>
        </p:nvSpPr>
        <p:spPr>
          <a:xfrm>
            <a:off x="2339752" y="4581128"/>
            <a:ext cx="2952328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Ferritin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Ferritin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sağlıklı yetişkinlerde demir depolarının çok iyi bir göstergesidir ve demir eksikliğinin tanısında altın standart olan kemik iliği demir boyasının yerini almıştır.</a:t>
            </a: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Anemisi  olan yetişkinlerde kemik iliği demir boyası (altın standart) ile diğer demir parametrelerini karşılaştıran sistematik derlemede, serum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ferritini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demir eksikliği için en yüksek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prediktif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değere sahip bulunmuştur.</a:t>
            </a: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tr-TR" sz="1600" dirty="0" smtClean="0"/>
              <a:t> </a:t>
            </a:r>
            <a:r>
              <a:rPr lang="en-US" sz="1600" dirty="0" smtClean="0"/>
              <a:t>Laboratory diagnosis of iron-deficiency anemia: an overview.</a:t>
            </a:r>
            <a:endParaRPr lang="tr-TR" sz="1600" dirty="0" smtClean="0"/>
          </a:p>
          <a:p>
            <a:endParaRPr lang="tr-TR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2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713"/>
            <a:ext cx="70929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7164388" y="388938"/>
            <a:ext cx="2268537" cy="787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  <a:spcBef>
                <a:spcPct val="50000"/>
              </a:spcBef>
            </a:pPr>
            <a:r>
              <a:rPr lang="tr-TR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Hipokromi</a:t>
            </a:r>
            <a:endParaRPr lang="tr-TR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50000"/>
              </a:lnSpc>
              <a:spcBef>
                <a:spcPct val="50000"/>
              </a:spcBef>
            </a:pPr>
            <a:r>
              <a:rPr lang="tr-TR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Mikrositoz</a:t>
            </a:r>
            <a:endParaRPr lang="tr-TR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50000"/>
              </a:lnSpc>
              <a:spcBef>
                <a:spcPct val="50000"/>
              </a:spcBef>
            </a:pPr>
            <a:r>
              <a:rPr lang="tr-TR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Anizositoz</a:t>
            </a:r>
            <a:endParaRPr lang="tr-TR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50000"/>
              </a:lnSpc>
              <a:spcBef>
                <a:spcPct val="50000"/>
              </a:spcBef>
            </a:pPr>
            <a:r>
              <a:rPr lang="tr-TR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Poikilositoz</a:t>
            </a:r>
            <a:endParaRPr lang="tr-TR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30000"/>
              </a:lnSpc>
              <a:spcBef>
                <a:spcPct val="50000"/>
              </a:spcBef>
            </a:pPr>
            <a:r>
              <a:rPr lang="tr-T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Kalem hücre</a:t>
            </a:r>
          </a:p>
          <a:p>
            <a:pPr>
              <a:lnSpc>
                <a:spcPct val="230000"/>
              </a:lnSpc>
              <a:spcBef>
                <a:spcPct val="50000"/>
              </a:spcBef>
            </a:pPr>
            <a:r>
              <a:rPr lang="tr-TR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Target</a:t>
            </a:r>
            <a:r>
              <a:rPr lang="tr-T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hücre</a:t>
            </a:r>
          </a:p>
          <a:p>
            <a:pPr>
              <a:lnSpc>
                <a:spcPct val="250000"/>
              </a:lnSpc>
              <a:spcBef>
                <a:spcPct val="50000"/>
              </a:spcBef>
            </a:pPr>
            <a:endParaRPr lang="tr-TR" sz="2000" dirty="0"/>
          </a:p>
          <a:p>
            <a:pPr>
              <a:lnSpc>
                <a:spcPct val="250000"/>
              </a:lnSpc>
              <a:spcBef>
                <a:spcPct val="50000"/>
              </a:spcBef>
            </a:pPr>
            <a:endParaRPr lang="tr-TR" dirty="0"/>
          </a:p>
          <a:p>
            <a:pPr>
              <a:lnSpc>
                <a:spcPct val="250000"/>
              </a:lnSpc>
              <a:spcBef>
                <a:spcPct val="50000"/>
              </a:spcBef>
            </a:pPr>
            <a:endParaRPr lang="tr-TR" dirty="0"/>
          </a:p>
        </p:txBody>
      </p:sp>
      <p:sp>
        <p:nvSpPr>
          <p:cNvPr id="44036" name="Line 6"/>
          <p:cNvSpPr>
            <a:spLocks noChangeShapeType="1"/>
          </p:cNvSpPr>
          <p:nvPr/>
        </p:nvSpPr>
        <p:spPr bwMode="auto">
          <a:xfrm flipH="1">
            <a:off x="4932363" y="981075"/>
            <a:ext cx="22320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4037" name="Line 7"/>
          <p:cNvSpPr>
            <a:spLocks noChangeShapeType="1"/>
          </p:cNvSpPr>
          <p:nvPr/>
        </p:nvSpPr>
        <p:spPr bwMode="auto">
          <a:xfrm flipH="1">
            <a:off x="6372225" y="1916113"/>
            <a:ext cx="8636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4038" name="Line 8"/>
          <p:cNvSpPr>
            <a:spLocks noChangeShapeType="1"/>
          </p:cNvSpPr>
          <p:nvPr/>
        </p:nvSpPr>
        <p:spPr bwMode="auto">
          <a:xfrm flipH="1">
            <a:off x="6227763" y="2781300"/>
            <a:ext cx="10080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4039" name="Line 9"/>
          <p:cNvSpPr>
            <a:spLocks noChangeShapeType="1"/>
          </p:cNvSpPr>
          <p:nvPr/>
        </p:nvSpPr>
        <p:spPr bwMode="auto">
          <a:xfrm flipH="1">
            <a:off x="6300788" y="3644900"/>
            <a:ext cx="9350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4040" name="Line 10"/>
          <p:cNvSpPr>
            <a:spLocks noChangeShapeType="1"/>
          </p:cNvSpPr>
          <p:nvPr/>
        </p:nvSpPr>
        <p:spPr bwMode="auto">
          <a:xfrm flipH="1" flipV="1">
            <a:off x="2411413" y="2997200"/>
            <a:ext cx="4824412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4041" name="Line 11"/>
          <p:cNvSpPr>
            <a:spLocks noChangeShapeType="1"/>
          </p:cNvSpPr>
          <p:nvPr/>
        </p:nvSpPr>
        <p:spPr bwMode="auto">
          <a:xfrm flipH="1" flipV="1">
            <a:off x="3492500" y="2205038"/>
            <a:ext cx="3743325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4042" name="Text Box 12"/>
          <p:cNvSpPr txBox="1">
            <a:spLocks noChangeArrowheads="1"/>
          </p:cNvSpPr>
          <p:nvPr/>
        </p:nvSpPr>
        <p:spPr bwMode="auto">
          <a:xfrm>
            <a:off x="250825" y="0"/>
            <a:ext cx="8569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DEA- </a:t>
            </a:r>
            <a:r>
              <a:rPr lang="tr-TR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Periferik</a:t>
            </a:r>
            <a:r>
              <a:rPr lang="tr-T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Yayma</a:t>
            </a:r>
            <a:endParaRPr lang="tr-TR" sz="32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4"/>
          <p:cNvGraphicFramePr>
            <a:graphicFrameLocks noGrp="1"/>
          </p:cNvGraphicFramePr>
          <p:nvPr/>
        </p:nvGraphicFramePr>
        <p:xfrm>
          <a:off x="683568" y="1052736"/>
          <a:ext cx="7543800" cy="5312692"/>
        </p:xfrm>
        <a:graphic>
          <a:graphicData uri="http://schemas.openxmlformats.org/drawingml/2006/table">
            <a:tbl>
              <a:tblPr/>
              <a:tblGrid>
                <a:gridCol w="1587500"/>
                <a:gridCol w="1430338"/>
                <a:gridCol w="1508125"/>
                <a:gridCol w="1509712"/>
                <a:gridCol w="1508125"/>
              </a:tblGrid>
              <a:tr h="8334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Demir eksikliği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anemisi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Talasemi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Kronik hastalık anemisi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29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Beta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Alfa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Hemoglobin 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(g/</a:t>
                      </a: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dl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3-10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9-11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10-12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8-11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Serum demir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Düşük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Yüksek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Yüksek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Düşük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TDBK   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(SDBK)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Yüksek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Normal/ Yüksek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Normal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Düşük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Serum </a:t>
                      </a:r>
                      <a:r>
                        <a:rPr kumimoji="0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ferritin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Düşük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Yüksek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Yüksek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Normal/ Yüksek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Transferrin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saturasyonu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Düşük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Normal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Normal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Normal/ Düşük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Mentzer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indeksi 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(MCV/RBC)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&gt;13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&lt;13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2627313" y="476250"/>
            <a:ext cx="3887787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   </a:t>
            </a: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MİKROSİTER ANEMİ</a:t>
            </a:r>
          </a:p>
        </p:txBody>
      </p:sp>
      <p:sp>
        <p:nvSpPr>
          <p:cNvPr id="34819" name="Line 5"/>
          <p:cNvSpPr>
            <a:spLocks noChangeShapeType="1"/>
          </p:cNvSpPr>
          <p:nvPr/>
        </p:nvSpPr>
        <p:spPr bwMode="auto">
          <a:xfrm>
            <a:off x="4356100" y="908050"/>
            <a:ext cx="0" cy="431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2916238" y="1341438"/>
            <a:ext cx="3168650" cy="822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/>
              <a:t>    </a:t>
            </a:r>
            <a:r>
              <a:rPr lang="tr-TR" sz="1400">
                <a:solidFill>
                  <a:srgbClr val="0000FF"/>
                </a:solidFill>
                <a:latin typeface="Arial" pitchFamily="34" charset="0"/>
              </a:rPr>
              <a:t>Tam kan sayımı-PY-Retikülosit</a:t>
            </a:r>
            <a:r>
              <a:rPr lang="tr-TR" sz="240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tr-TR" sz="2400">
                <a:solidFill>
                  <a:srgbClr val="0000FF"/>
                </a:solidFill>
                <a:latin typeface="Comic Sans MS" pitchFamily="66" charset="0"/>
              </a:rPr>
              <a:t>FERRİTİN</a:t>
            </a:r>
          </a:p>
        </p:txBody>
      </p:sp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900113" y="3644900"/>
            <a:ext cx="143986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Demir eksikliği anemisi</a:t>
            </a:r>
          </a:p>
        </p:txBody>
      </p:sp>
      <p:sp>
        <p:nvSpPr>
          <p:cNvPr id="34822" name="Line 10"/>
          <p:cNvSpPr>
            <a:spLocks noChangeShapeType="1"/>
          </p:cNvSpPr>
          <p:nvPr/>
        </p:nvSpPr>
        <p:spPr bwMode="auto">
          <a:xfrm>
            <a:off x="1547813" y="4868863"/>
            <a:ext cx="0" cy="3603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4823" name="Text Box 11"/>
          <p:cNvSpPr txBox="1">
            <a:spLocks noChangeArrowheads="1"/>
          </p:cNvSpPr>
          <p:nvPr/>
        </p:nvSpPr>
        <p:spPr bwMode="auto">
          <a:xfrm>
            <a:off x="684213" y="5300663"/>
            <a:ext cx="1727200" cy="396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>
                <a:solidFill>
                  <a:srgbClr val="0000FF"/>
                </a:solidFill>
                <a:latin typeface="Comic Sans MS" pitchFamily="66" charset="0"/>
              </a:rPr>
              <a:t>Etiyoloji ara</a:t>
            </a:r>
          </a:p>
        </p:txBody>
      </p:sp>
      <p:sp>
        <p:nvSpPr>
          <p:cNvPr id="34824" name="Text Box 13"/>
          <p:cNvSpPr txBox="1">
            <a:spLocks noChangeArrowheads="1"/>
          </p:cNvSpPr>
          <p:nvPr/>
        </p:nvSpPr>
        <p:spPr bwMode="auto">
          <a:xfrm>
            <a:off x="971550" y="2420938"/>
            <a:ext cx="1368425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0000FF"/>
                </a:solidFill>
                <a:latin typeface="Comic Sans MS" pitchFamily="66" charset="0"/>
              </a:rPr>
              <a:t>Düşük</a:t>
            </a:r>
          </a:p>
        </p:txBody>
      </p:sp>
      <p:sp>
        <p:nvSpPr>
          <p:cNvPr id="34825" name="Line 14"/>
          <p:cNvSpPr>
            <a:spLocks noChangeShapeType="1"/>
          </p:cNvSpPr>
          <p:nvPr/>
        </p:nvSpPr>
        <p:spPr bwMode="auto">
          <a:xfrm>
            <a:off x="1547813" y="2924175"/>
            <a:ext cx="0" cy="6477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4826" name="Line 16"/>
          <p:cNvSpPr>
            <a:spLocks noChangeShapeType="1"/>
          </p:cNvSpPr>
          <p:nvPr/>
        </p:nvSpPr>
        <p:spPr bwMode="auto">
          <a:xfrm flipH="1">
            <a:off x="2051050" y="1989138"/>
            <a:ext cx="792163" cy="3603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4827" name="Text Box 17"/>
          <p:cNvSpPr txBox="1">
            <a:spLocks noChangeArrowheads="1"/>
          </p:cNvSpPr>
          <p:nvPr/>
        </p:nvSpPr>
        <p:spPr bwMode="auto">
          <a:xfrm>
            <a:off x="4932363" y="2276475"/>
            <a:ext cx="2735262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0000FF"/>
                </a:solidFill>
                <a:latin typeface="Comic Sans MS" pitchFamily="66" charset="0"/>
              </a:rPr>
              <a:t>Normal/Yüksek</a:t>
            </a:r>
          </a:p>
        </p:txBody>
      </p:sp>
      <p:sp>
        <p:nvSpPr>
          <p:cNvPr id="34828" name="Text Box 19"/>
          <p:cNvSpPr txBox="1">
            <a:spLocks noChangeArrowheads="1"/>
          </p:cNvSpPr>
          <p:nvPr/>
        </p:nvSpPr>
        <p:spPr bwMode="auto">
          <a:xfrm>
            <a:off x="3348038" y="3141663"/>
            <a:ext cx="2016125" cy="733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r-TR" sz="2000" b="1" dirty="0" err="1">
                <a:solidFill>
                  <a:srgbClr val="0000FF"/>
                </a:solidFill>
                <a:latin typeface="Comic Sans MS" pitchFamily="66" charset="0"/>
              </a:rPr>
              <a:t>Fe</a:t>
            </a:r>
            <a:r>
              <a:rPr lang="tr-TR" sz="2000" b="1" dirty="0">
                <a:solidFill>
                  <a:srgbClr val="0000FF"/>
                </a:solidFill>
                <a:latin typeface="Comic Sans MS" pitchFamily="66" charset="0"/>
              </a:rPr>
              <a:t> düşük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r-TR" sz="2000" b="1" dirty="0" err="1">
                <a:solidFill>
                  <a:srgbClr val="0000FF"/>
                </a:solidFill>
                <a:latin typeface="Comic Sans MS" pitchFamily="66" charset="0"/>
              </a:rPr>
              <a:t>FeBK</a:t>
            </a:r>
            <a:r>
              <a:rPr lang="tr-TR" sz="2000" b="1" dirty="0">
                <a:solidFill>
                  <a:srgbClr val="0000FF"/>
                </a:solidFill>
                <a:latin typeface="Comic Sans MS" pitchFamily="66" charset="0"/>
              </a:rPr>
              <a:t> Düşük/N</a:t>
            </a:r>
          </a:p>
        </p:txBody>
      </p:sp>
      <p:sp>
        <p:nvSpPr>
          <p:cNvPr id="34829" name="Line 22"/>
          <p:cNvSpPr>
            <a:spLocks noChangeShapeType="1"/>
          </p:cNvSpPr>
          <p:nvPr/>
        </p:nvSpPr>
        <p:spPr bwMode="auto">
          <a:xfrm>
            <a:off x="4140200" y="3860800"/>
            <a:ext cx="0" cy="6477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4830" name="Text Box 23"/>
          <p:cNvSpPr txBox="1">
            <a:spLocks noChangeArrowheads="1"/>
          </p:cNvSpPr>
          <p:nvPr/>
        </p:nvSpPr>
        <p:spPr bwMode="auto">
          <a:xfrm>
            <a:off x="3492500" y="4508500"/>
            <a:ext cx="1295400" cy="1006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>
                <a:latin typeface="Comic Sans MS" pitchFamily="66" charset="0"/>
              </a:rPr>
              <a:t>Kronik Hastalık Anemisi</a:t>
            </a:r>
          </a:p>
        </p:txBody>
      </p:sp>
      <p:sp>
        <p:nvSpPr>
          <p:cNvPr id="34831" name="Line 53"/>
          <p:cNvSpPr>
            <a:spLocks noChangeShapeType="1"/>
          </p:cNvSpPr>
          <p:nvPr/>
        </p:nvSpPr>
        <p:spPr bwMode="auto">
          <a:xfrm>
            <a:off x="6084888" y="1989138"/>
            <a:ext cx="503237" cy="2873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4832" name="Line 54"/>
          <p:cNvSpPr>
            <a:spLocks noChangeShapeType="1"/>
          </p:cNvSpPr>
          <p:nvPr/>
        </p:nvSpPr>
        <p:spPr bwMode="auto">
          <a:xfrm flipH="1">
            <a:off x="4284663" y="2781300"/>
            <a:ext cx="574675" cy="28733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4833" name="Text Box 55"/>
          <p:cNvSpPr txBox="1">
            <a:spLocks noChangeArrowheads="1"/>
          </p:cNvSpPr>
          <p:nvPr/>
        </p:nvSpPr>
        <p:spPr bwMode="auto">
          <a:xfrm>
            <a:off x="6084889" y="3141663"/>
            <a:ext cx="2159520" cy="7414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r-TR" sz="2000" b="1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tr-TR" sz="2000" b="1" dirty="0" err="1" smtClean="0">
                <a:solidFill>
                  <a:srgbClr val="0000FF"/>
                </a:solidFill>
                <a:latin typeface="Comic Sans MS" pitchFamily="66" charset="0"/>
              </a:rPr>
              <a:t>Fe</a:t>
            </a:r>
            <a:r>
              <a:rPr lang="tr-TR" sz="20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sz="2000" b="1" dirty="0">
                <a:solidFill>
                  <a:srgbClr val="0000FF"/>
                </a:solidFill>
                <a:latin typeface="Comic Sans MS" pitchFamily="66" charset="0"/>
              </a:rPr>
              <a:t>normal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r-TR" sz="2000" b="1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tr-TR" sz="2000" b="1" dirty="0" err="1" smtClean="0">
                <a:solidFill>
                  <a:srgbClr val="0000FF"/>
                </a:solidFill>
                <a:latin typeface="Comic Sans MS" pitchFamily="66" charset="0"/>
              </a:rPr>
              <a:t>FeBK</a:t>
            </a:r>
            <a:r>
              <a:rPr lang="tr-TR" sz="20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sz="2000" b="1" dirty="0">
                <a:solidFill>
                  <a:srgbClr val="0000FF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34834" name="Line 56"/>
          <p:cNvSpPr>
            <a:spLocks noChangeShapeType="1"/>
          </p:cNvSpPr>
          <p:nvPr/>
        </p:nvSpPr>
        <p:spPr bwMode="auto">
          <a:xfrm>
            <a:off x="6732588" y="2781300"/>
            <a:ext cx="0" cy="360363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4835" name="Line 59"/>
          <p:cNvSpPr>
            <a:spLocks noChangeShapeType="1"/>
          </p:cNvSpPr>
          <p:nvPr/>
        </p:nvSpPr>
        <p:spPr bwMode="auto">
          <a:xfrm flipH="1">
            <a:off x="5651500" y="3933825"/>
            <a:ext cx="1008063" cy="57467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4836" name="Line 60"/>
          <p:cNvSpPr>
            <a:spLocks noChangeShapeType="1"/>
          </p:cNvSpPr>
          <p:nvPr/>
        </p:nvSpPr>
        <p:spPr bwMode="auto">
          <a:xfrm>
            <a:off x="7092950" y="3933825"/>
            <a:ext cx="574675" cy="57467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4837" name="Text Box 61"/>
          <p:cNvSpPr txBox="1">
            <a:spLocks noChangeArrowheads="1"/>
          </p:cNvSpPr>
          <p:nvPr/>
        </p:nvSpPr>
        <p:spPr bwMode="auto">
          <a:xfrm>
            <a:off x="5003800" y="4508500"/>
            <a:ext cx="1944688" cy="11510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 err="1">
                <a:solidFill>
                  <a:srgbClr val="0000FF"/>
                </a:solidFill>
                <a:latin typeface="Comic Sans MS" pitchFamily="66" charset="0"/>
              </a:rPr>
              <a:t>Hgb</a:t>
            </a:r>
            <a:r>
              <a:rPr lang="tr-TR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sz="2000" b="1" dirty="0" err="1">
                <a:solidFill>
                  <a:srgbClr val="0000FF"/>
                </a:solidFill>
                <a:latin typeface="Comic Sans MS" pitchFamily="66" charset="0"/>
              </a:rPr>
              <a:t>elektroforezi</a:t>
            </a:r>
            <a:endParaRPr lang="tr-TR" sz="2000" b="1" dirty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tr-TR" sz="2400" b="1" dirty="0" err="1">
                <a:latin typeface="Comic Sans MS" pitchFamily="66" charset="0"/>
              </a:rPr>
              <a:t>Talasemi</a:t>
            </a:r>
            <a:endParaRPr lang="tr-TR" sz="2400" b="1" dirty="0">
              <a:latin typeface="Comic Sans MS" pitchFamily="66" charset="0"/>
            </a:endParaRPr>
          </a:p>
        </p:txBody>
      </p:sp>
      <p:sp>
        <p:nvSpPr>
          <p:cNvPr id="34838" name="Text Box 62"/>
          <p:cNvSpPr txBox="1">
            <a:spLocks noChangeArrowheads="1"/>
          </p:cNvSpPr>
          <p:nvPr/>
        </p:nvSpPr>
        <p:spPr bwMode="auto">
          <a:xfrm>
            <a:off x="7272338" y="4508500"/>
            <a:ext cx="1871662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tr-TR" sz="2000" b="1" dirty="0">
                <a:solidFill>
                  <a:srgbClr val="0000FF"/>
                </a:solidFill>
                <a:latin typeface="Comic Sans MS" pitchFamily="66" charset="0"/>
              </a:rPr>
              <a:t>KİA-B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tr-TR" sz="2000" b="1" dirty="0" err="1">
                <a:latin typeface="Comic Sans MS" pitchFamily="66" charset="0"/>
              </a:rPr>
              <a:t>Sideroblastik</a:t>
            </a:r>
            <a:endParaRPr lang="tr-TR" sz="2000" b="1" dirty="0">
              <a:latin typeface="Comic Sans MS" pitchFamily="66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tr-TR" sz="2000" b="1" dirty="0">
                <a:latin typeface="Comic Sans MS" pitchFamily="66" charset="0"/>
              </a:rPr>
              <a:t>Anemi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İleri Tetkik - Üst ve Alt GİS İncelemesi</a:t>
            </a:r>
            <a:endParaRPr lang="tr-TR" sz="3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Erkek ve menopoz sonrası kadın hastalarda aşikar bir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gastrointestinal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sistem dışı kanama yoksa endoskopik incelemeler  yapılmalı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 ! !</a:t>
            </a:r>
          </a:p>
          <a:p>
            <a:pPr marL="0" indent="0">
              <a:buFont typeface="Wingdings 3" pitchFamily="18" charset="2"/>
              <a:buNone/>
              <a:defRPr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Helicobacter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Pylori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aranması ve tedavisi </a:t>
            </a:r>
          </a:p>
          <a:p>
            <a:pPr>
              <a:defRPr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Dışkıda kan aranması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27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08912" cy="6048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Tedavi 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Tedavinin temel amacı:</a:t>
            </a:r>
          </a:p>
          <a:p>
            <a:pPr marL="0" indent="0">
              <a:buNone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 Hemoglobin düzeyini normal değerlere yükseltmek</a:t>
            </a:r>
          </a:p>
          <a:p>
            <a:pPr marL="0" indent="0">
              <a:buNone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 Demir depolarını yerine koymak</a:t>
            </a:r>
          </a:p>
          <a:p>
            <a:pPr marL="0" indent="0">
              <a:buNone/>
              <a:defRPr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Altta yatan hastalığa göre tedaviler uygulanmalıdır.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Çocuklar 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DEA’nın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nedeni araştırılır.</a:t>
            </a:r>
          </a:p>
          <a:p>
            <a:pPr>
              <a:buNone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     ( en sık DEA nedeni artan demir ihtiyacı )</a:t>
            </a:r>
          </a:p>
          <a:p>
            <a:pPr>
              <a:buNone/>
              <a:defRPr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Proflaksi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4. aydan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sonra bebeklere 10 mg/gün günde tek doz demir verilmeli</a:t>
            </a:r>
          </a:p>
          <a:p>
            <a:pPr>
              <a:defRPr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Aneminin derinliğine göre;</a:t>
            </a:r>
          </a:p>
          <a:p>
            <a:pPr lvl="4">
              <a:lnSpc>
                <a:spcPct val="140000"/>
              </a:lnSpc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3-6 mg/ kg/gün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elementer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demir  </a:t>
            </a: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altLang="tr-TR" sz="2400" dirty="0" err="1" smtClean="0">
                <a:latin typeface="Arial" pitchFamily="34" charset="0"/>
                <a:cs typeface="Arial" pitchFamily="34" charset="0"/>
              </a:rPr>
              <a:t>ferröz</a:t>
            </a: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 sülfat)</a:t>
            </a:r>
          </a:p>
          <a:p>
            <a:pPr lvl="4">
              <a:lnSpc>
                <a:spcPct val="140000"/>
              </a:lnSpc>
              <a:defRPr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Günlük toplam doz iki veya üçe bölünerek</a:t>
            </a:r>
          </a:p>
          <a:p>
            <a:pPr lvl="4">
              <a:lnSpc>
                <a:spcPct val="140000"/>
              </a:lnSpc>
              <a:defRPr/>
            </a:pPr>
            <a:endParaRPr lang="tr-TR" alt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Çocuklar 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914400" lvl="2" indent="0">
              <a:lnSpc>
                <a:spcPct val="140000"/>
              </a:lnSpc>
              <a:buNone/>
              <a:defRPr/>
            </a:pPr>
            <a:r>
              <a:rPr lang="tr-TR" altLang="tr-TR" sz="2400" b="1" u="sng" dirty="0" smtClean="0">
                <a:latin typeface="Arial" pitchFamily="34" charset="0"/>
                <a:cs typeface="Arial" pitchFamily="34" charset="0"/>
              </a:rPr>
              <a:t>Beslenme:</a:t>
            </a:r>
          </a:p>
          <a:p>
            <a:pPr lvl="3">
              <a:lnSpc>
                <a:spcPct val="120000"/>
              </a:lnSpc>
              <a:defRPr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6 ay anne sütü,</a:t>
            </a:r>
          </a:p>
          <a:p>
            <a:pPr lvl="3">
              <a:lnSpc>
                <a:spcPct val="120000"/>
              </a:lnSpc>
              <a:defRPr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6 aydan sonra demirden zengin gıdalar</a:t>
            </a:r>
          </a:p>
          <a:p>
            <a:pPr lvl="3">
              <a:lnSpc>
                <a:spcPct val="120000"/>
              </a:lnSpc>
              <a:defRPr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İnek sütü 1 yaşından sonra ve &lt;500 ml/gün</a:t>
            </a:r>
          </a:p>
          <a:p>
            <a:endParaRPr lang="tr-TR" dirty="0"/>
          </a:p>
        </p:txBody>
      </p:sp>
      <p:pic>
        <p:nvPicPr>
          <p:cNvPr id="4" name="Resim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63688" y="4149080"/>
            <a:ext cx="5373688" cy="1872208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7" name="6 Oval"/>
          <p:cNvSpPr/>
          <p:nvPr/>
        </p:nvSpPr>
        <p:spPr>
          <a:xfrm>
            <a:off x="5364088" y="4581128"/>
            <a:ext cx="84239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Vaka 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6 aylık erkek bebek,  6. ay izlemi için size getiriliyor.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Demir açısından yaklaşımınız nasıl olur?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Yetişkin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20000"/>
              </a:lnSpc>
              <a:defRPr/>
            </a:pPr>
            <a:endParaRPr lang="tr-TR" altLang="tr-T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tr-TR" alt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Oral tedavi (</a:t>
            </a:r>
            <a:r>
              <a:rPr lang="tr-TR" altLang="tr-T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demir sülfat, demir </a:t>
            </a:r>
            <a:r>
              <a:rPr lang="tr-TR" altLang="tr-TR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fumarat</a:t>
            </a:r>
            <a:r>
              <a:rPr lang="tr-TR" altLang="tr-T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demir </a:t>
            </a:r>
            <a:r>
              <a:rPr lang="tr-TR" altLang="tr-TR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glukonat</a:t>
            </a:r>
            <a:r>
              <a:rPr lang="tr-TR" altLang="tr-T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)</a:t>
            </a:r>
            <a:r>
              <a:rPr lang="tr-TR" alt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tercih edilir.</a:t>
            </a:r>
          </a:p>
          <a:p>
            <a:pPr lvl="1">
              <a:lnSpc>
                <a:spcPct val="120000"/>
              </a:lnSpc>
              <a:buNone/>
              <a:defRPr/>
            </a:pPr>
            <a:endParaRPr lang="tr-TR" alt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tr-TR" alt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Günlük doz 100-200 mg/gün </a:t>
            </a:r>
            <a:r>
              <a:rPr lang="tr-TR" altLang="tr-T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elementer</a:t>
            </a:r>
            <a:r>
              <a:rPr lang="tr-TR" alt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demir</a:t>
            </a:r>
          </a:p>
          <a:p>
            <a:pPr lvl="1">
              <a:lnSpc>
                <a:spcPct val="120000"/>
              </a:lnSpc>
              <a:defRPr/>
            </a:pPr>
            <a:endParaRPr lang="tr-TR" alt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tr-TR" alt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Yetişkin hasta </a:t>
            </a:r>
            <a:r>
              <a:rPr lang="tr-TR" altLang="tr-T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Hb</a:t>
            </a:r>
            <a:r>
              <a:rPr lang="tr-TR" alt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&lt; 7 g/</a:t>
            </a:r>
            <a:r>
              <a:rPr lang="tr-TR" altLang="tr-T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dl</a:t>
            </a:r>
            <a:r>
              <a:rPr lang="tr-TR" alt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ise sevk edilmeli!!!</a:t>
            </a:r>
          </a:p>
          <a:p>
            <a:pPr lvl="1">
              <a:lnSpc>
                <a:spcPct val="120000"/>
              </a:lnSpc>
              <a:defRPr/>
            </a:pPr>
            <a:endParaRPr lang="tr-TR" altLang="tr-T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tr-TR" b="1" dirty="0" smtClean="0">
                <a:latin typeface="Comic Sans MS" pitchFamily="66" charset="0"/>
              </a:rPr>
              <a:t>   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Gebelik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 3" pitchFamily="18" charset="2"/>
              <a:buNone/>
              <a:defRPr/>
            </a:pP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1) Klinik anemi yok:</a:t>
            </a:r>
          </a:p>
          <a:p>
            <a:pPr>
              <a:defRPr/>
            </a:pP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Hemoglobin &gt;11g/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dl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solukluk yok</a:t>
            </a:r>
          </a:p>
          <a:p>
            <a:pPr>
              <a:defRPr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400" u="sng" dirty="0" smtClean="0">
                <a:latin typeface="Arial" pitchFamily="34" charset="0"/>
                <a:cs typeface="Arial" pitchFamily="34" charset="0"/>
              </a:rPr>
              <a:t>Tüm gebelere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ikinci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trimestirden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başlayarak 6 ay </a:t>
            </a:r>
          </a:p>
          <a:p>
            <a:pPr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Doğum sonu 3 ay olmak üzere</a:t>
            </a:r>
          </a:p>
          <a:p>
            <a:pPr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Toplam 9 ay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süre ile destek 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40-60 mg / gün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elementer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demir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verilir. 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Gebelik 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 3" pitchFamily="18" charset="2"/>
              <a:buNone/>
              <a:defRPr/>
            </a:pPr>
            <a:r>
              <a:rPr lang="tr-T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2) Orta şiddette anemi :</a:t>
            </a:r>
          </a:p>
          <a:p>
            <a:pPr>
              <a:defRPr/>
            </a:pP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Hemoglobin 7-11 g/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dl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ve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veya avuç içi veya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konjonktivada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solukluk</a:t>
            </a:r>
          </a:p>
          <a:p>
            <a:pPr>
              <a:defRPr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Orta şiddette aneminin tedavisinde gebelerde günde 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    100-120 mg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elementer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demir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kullanılır.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1 ay sonra hemoglobin izleminde en az 1g/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dl’lik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artış yok ise bir üst merkeze sevk edilmeli!!!</a:t>
            </a:r>
            <a:endParaRPr lang="tr-TR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tr-TR" sz="2600" dirty="0" smtClean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Gebelik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0" indent="0">
              <a:buFont typeface="Wingdings 3" pitchFamily="18" charset="2"/>
              <a:buNone/>
              <a:defRPr/>
            </a:pPr>
            <a:r>
              <a:rPr lang="tr-T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3) Ciddi anemi:</a:t>
            </a:r>
          </a:p>
          <a:p>
            <a:pPr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Hemoglobin &lt;7 g/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dl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ve/veya avuç içi veya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konjonktivalarda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ciddi solukluk</a:t>
            </a:r>
          </a:p>
          <a:p>
            <a:pPr>
              <a:defRPr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Soluklukla birlikte aşağıdakilerden en az biri;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solunum sayısı &gt; 30 / </a:t>
            </a:r>
            <a:r>
              <a:rPr lang="tr-T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dak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çabuk yorulma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tr-T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istirahatte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nefes darlığının olması</a:t>
            </a:r>
          </a:p>
          <a:p>
            <a:pPr>
              <a:defRPr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Ciddi aneminin tedavisi (transfüzyon v.b ) için gebe bir üst basamağa acil sevk edilmeli!!!</a:t>
            </a: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Tedavi 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140000"/>
              </a:lnSpc>
              <a:buNone/>
              <a:defRPr/>
            </a:pPr>
            <a:r>
              <a:rPr lang="tr-TR" altLang="tr-TR" sz="24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>
              <a:lnSpc>
                <a:spcPct val="140000"/>
              </a:lnSpc>
              <a:buNone/>
              <a:defRPr/>
            </a:pPr>
            <a:r>
              <a:rPr lang="tr-TR" altLang="tr-TR" sz="2400" b="1" dirty="0" smtClean="0">
                <a:latin typeface="Arial" pitchFamily="34" charset="0"/>
                <a:cs typeface="Arial" pitchFamily="34" charset="0"/>
              </a:rPr>
              <a:t>     Oral demir kullanımı: </a:t>
            </a:r>
          </a:p>
          <a:p>
            <a:pPr lvl="1">
              <a:lnSpc>
                <a:spcPct val="140000"/>
              </a:lnSpc>
              <a:defRPr/>
            </a:pPr>
            <a:r>
              <a:rPr lang="tr-TR" alt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Aç olarak veya</a:t>
            </a:r>
          </a:p>
          <a:p>
            <a:pPr lvl="1">
              <a:lnSpc>
                <a:spcPct val="140000"/>
              </a:lnSpc>
              <a:defRPr/>
            </a:pPr>
            <a:r>
              <a:rPr lang="tr-TR" alt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Yemekten 1,5-2 saat sonra</a:t>
            </a:r>
          </a:p>
          <a:p>
            <a:pPr lvl="1">
              <a:lnSpc>
                <a:spcPct val="140000"/>
              </a:lnSpc>
              <a:defRPr/>
            </a:pPr>
            <a:r>
              <a:rPr lang="tr-TR" alt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Başka ilaçlarla arasında en az 2 saat olacak şekilde verilmeli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Tedavi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tr-TR" altLang="tr-T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altLang="tr-TR" sz="2400" b="1" dirty="0" err="1" smtClean="0">
                <a:latin typeface="Arial" pitchFamily="34" charset="0"/>
                <a:cs typeface="Arial" pitchFamily="34" charset="0"/>
              </a:rPr>
              <a:t>Ferröz</a:t>
            </a:r>
            <a:r>
              <a:rPr lang="tr-TR" altLang="tr-TR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altLang="tr-TR" sz="2400" b="1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tr-TR" altLang="tr-TR" sz="2400" b="1" dirty="0" smtClean="0">
                <a:latin typeface="Arial" pitchFamily="34" charset="0"/>
                <a:cs typeface="Arial" pitchFamily="34" charset="0"/>
              </a:rPr>
              <a:t>++) demir </a:t>
            </a: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tercih edilmeli</a:t>
            </a:r>
          </a:p>
          <a:p>
            <a:pPr lvl="1">
              <a:defRPr/>
            </a:pPr>
            <a:r>
              <a:rPr lang="tr-TR" alt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Emilimi daha iyi , daha etkili , daha ucuz</a:t>
            </a:r>
          </a:p>
          <a:p>
            <a:pPr lvl="1">
              <a:defRPr/>
            </a:pPr>
            <a:r>
              <a:rPr lang="tr-TR" alt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Ama yan etkileri daha fazla (GİS )</a:t>
            </a:r>
          </a:p>
          <a:p>
            <a:pPr>
              <a:defRPr/>
            </a:pPr>
            <a:endParaRPr lang="tr-TR" alt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altLang="tr-TR" sz="2400" dirty="0" err="1" smtClean="0">
                <a:latin typeface="Arial" pitchFamily="34" charset="0"/>
                <a:cs typeface="Arial" pitchFamily="34" charset="0"/>
              </a:rPr>
              <a:t>Tolere</a:t>
            </a: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 edilemiyorsa ; </a:t>
            </a:r>
          </a:p>
          <a:p>
            <a:pPr marL="457200" lvl="1" indent="0">
              <a:buFont typeface="Wingdings 3" pitchFamily="18" charset="2"/>
              <a:buNone/>
              <a:defRPr/>
            </a:pPr>
            <a:r>
              <a:rPr lang="tr-TR" alt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tr-TR" altLang="tr-T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Enterik</a:t>
            </a:r>
            <a:r>
              <a:rPr lang="tr-TR" alt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formlar</a:t>
            </a:r>
          </a:p>
          <a:p>
            <a:pPr marL="457200" lvl="1" indent="0">
              <a:buFont typeface="Wingdings 3" pitchFamily="18" charset="2"/>
              <a:buNone/>
              <a:defRPr/>
            </a:pPr>
            <a:r>
              <a:rPr lang="tr-TR" alt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tr-TR" altLang="tr-T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Ferrik</a:t>
            </a:r>
            <a:r>
              <a:rPr lang="tr-TR" alt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altLang="tr-T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tr-TR" alt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+++) demir</a:t>
            </a: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Oral Demir Tedavisi</a:t>
            </a:r>
            <a:endParaRPr lang="tr-TR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39763" lvl="1" indent="-236538">
              <a:lnSpc>
                <a:spcPct val="120000"/>
              </a:lnSpc>
              <a:defRPr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639763" lvl="1" indent="-236538">
              <a:lnSpc>
                <a:spcPct val="120000"/>
              </a:lnSpc>
              <a:defRPr/>
            </a:pPr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GİS Yan Etkiler: </a:t>
            </a:r>
          </a:p>
          <a:p>
            <a:pPr lvl="2"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Bulantı </a:t>
            </a:r>
          </a:p>
          <a:p>
            <a:pPr lvl="2"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Kusma</a:t>
            </a:r>
          </a:p>
          <a:p>
            <a:pPr lvl="2"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Hazımsızlık</a:t>
            </a:r>
          </a:p>
          <a:p>
            <a:pPr lvl="2"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Kabızlık</a:t>
            </a:r>
          </a:p>
          <a:p>
            <a:pPr lvl="2"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İshal</a:t>
            </a:r>
          </a:p>
          <a:p>
            <a:pPr lvl="2"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Koyu renk dışkı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Oral Demir Tedavisi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39763" lvl="1" indent="-236538">
              <a:buNone/>
              <a:defRPr/>
            </a:pPr>
            <a:endParaRPr lang="tr-TR" alt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9763" lvl="1" indent="-236538">
              <a:defRPr/>
            </a:pPr>
            <a:r>
              <a:rPr lang="tr-TR" altLang="tr-T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Tahammülsüzlük;</a:t>
            </a:r>
          </a:p>
          <a:p>
            <a:pPr marL="639763" lvl="1" indent="-236538">
              <a:buNone/>
              <a:defRPr/>
            </a:pPr>
            <a:endParaRPr lang="tr-TR" altLang="tr-TR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>
              <a:defRPr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Düşük dozla başla, 4-5 gün içinde giderek dozu arttır,</a:t>
            </a:r>
          </a:p>
          <a:p>
            <a:pPr lvl="2">
              <a:defRPr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Gıdalarla ver</a:t>
            </a:r>
          </a:p>
          <a:p>
            <a:pPr lvl="3">
              <a:defRPr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Meyve suyu veya su ile seyrelterek</a:t>
            </a:r>
          </a:p>
          <a:p>
            <a:pPr lvl="3">
              <a:defRPr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Asitli meyve suları veya C vitamini emilimi artırır.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31030"/>
          <a:stretch>
            <a:fillRect/>
          </a:stretch>
        </p:blipFill>
        <p:spPr>
          <a:xfrm>
            <a:off x="323528" y="260648"/>
            <a:ext cx="8424936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İlaç Etkileşimi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82550" indent="0">
              <a:buFont typeface="Wingdings 3" pitchFamily="18" charset="2"/>
              <a:buNone/>
            </a:pPr>
            <a:endParaRPr lang="tr-TR" altLang="tr-TR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82550" indent="0">
              <a:buFont typeface="Wingdings 3" pitchFamily="18" charset="2"/>
              <a:buNone/>
            </a:pP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Demir emilimini azaltanlar:</a:t>
            </a:r>
            <a:endParaRPr lang="tr-TR" altLang="tr-TR" sz="2400" b="1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Antiasitler</a:t>
            </a:r>
          </a:p>
          <a:p>
            <a:pPr lvl="2"/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Proton pompa inhibitörleri</a:t>
            </a:r>
          </a:p>
          <a:p>
            <a:pPr lvl="2"/>
            <a:r>
              <a:rPr lang="tr-TR" altLang="tr-TR" sz="2400" dirty="0" err="1" smtClean="0">
                <a:latin typeface="Arial" pitchFamily="34" charset="0"/>
                <a:cs typeface="Arial" pitchFamily="34" charset="0"/>
              </a:rPr>
              <a:t>Histamin</a:t>
            </a: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 2 reseptör antagonistleri</a:t>
            </a:r>
          </a:p>
          <a:p>
            <a:pPr lvl="2"/>
            <a:r>
              <a:rPr lang="tr-TR" altLang="tr-TR" sz="2400" dirty="0" err="1" smtClean="0">
                <a:latin typeface="Arial" pitchFamily="34" charset="0"/>
                <a:cs typeface="Arial" pitchFamily="34" charset="0"/>
              </a:rPr>
              <a:t>Multivitaminler</a:t>
            </a:r>
            <a:endParaRPr lang="tr-TR" altLang="tr-TR" sz="24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Magnezyum</a:t>
            </a:r>
          </a:p>
          <a:p>
            <a:pPr lvl="2"/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Kalsiyum</a:t>
            </a:r>
          </a:p>
          <a:p>
            <a:pPr lvl="2"/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Çinko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Vaka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83 yaşında kadın hasta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Halsizlik yorgunluk şikayetiyle size başvuruyor.</a:t>
            </a:r>
          </a:p>
          <a:p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: 6,5 g/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Yaklaşımınız nasıl olur?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İlaç Etkileşimi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39763" lvl="1" indent="-236538">
              <a:buNone/>
              <a:defRPr/>
            </a:pPr>
            <a:endParaRPr lang="tr-TR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639763" lvl="1" indent="-236538">
              <a:buNone/>
              <a:defRPr/>
            </a:pPr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Demir;</a:t>
            </a:r>
          </a:p>
          <a:p>
            <a:pPr lvl="2"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Bifosfonatlar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2"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Tetrasiklin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2"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Kinolon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2"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Levodopa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2"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Metildopa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2"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Levotiroksin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2"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Penisilamin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gibi ilaçların emilimini azaltır.</a:t>
            </a:r>
          </a:p>
          <a:p>
            <a:pPr>
              <a:defRPr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Oral Demir Tedavisi İzlem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İlk düzelen </a:t>
            </a:r>
            <a:r>
              <a:rPr lang="tr-TR" altLang="tr-TR" sz="2400" u="sng" dirty="0" smtClean="0">
                <a:latin typeface="Arial" pitchFamily="34" charset="0"/>
                <a:cs typeface="Arial" pitchFamily="34" charset="0"/>
              </a:rPr>
              <a:t>halsizlik-yorgunluk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İlk laboratuar bulgusu </a:t>
            </a:r>
            <a:r>
              <a:rPr lang="tr-TR" altLang="tr-TR" sz="2400" u="sng" dirty="0" err="1" smtClean="0">
                <a:latin typeface="Arial" pitchFamily="34" charset="0"/>
                <a:cs typeface="Arial" pitchFamily="34" charset="0"/>
              </a:rPr>
              <a:t>retikulositoz</a:t>
            </a:r>
            <a:r>
              <a:rPr lang="tr-TR" altLang="tr-TR" sz="2400" u="sng" dirty="0" smtClean="0">
                <a:latin typeface="Arial" pitchFamily="34" charset="0"/>
                <a:cs typeface="Arial" pitchFamily="34" charset="0"/>
              </a:rPr>
              <a:t> (5-7 gün sonra)</a:t>
            </a:r>
            <a:endParaRPr lang="tr-TR" altLang="tr-TR" sz="24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tr-TR" altLang="tr-TR" sz="2400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400" u="sng" dirty="0" smtClean="0">
                <a:latin typeface="Arial" pitchFamily="34" charset="0"/>
                <a:cs typeface="Arial" pitchFamily="34" charset="0"/>
              </a:rPr>
              <a:t>2-4 hafta</a:t>
            </a: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 içinde </a:t>
            </a:r>
            <a:r>
              <a:rPr lang="tr-TR" altLang="tr-TR" sz="2400" u="sng" dirty="0" smtClean="0">
                <a:latin typeface="Arial" pitchFamily="34" charset="0"/>
                <a:cs typeface="Arial" pitchFamily="34" charset="0"/>
              </a:rPr>
              <a:t>1-2 g/</a:t>
            </a:r>
            <a:r>
              <a:rPr lang="tr-TR" altLang="tr-TR" sz="2400" u="sng" dirty="0" err="1" smtClean="0">
                <a:latin typeface="Arial" pitchFamily="34" charset="0"/>
                <a:cs typeface="Arial" pitchFamily="34" charset="0"/>
              </a:rPr>
              <a:t>dl</a:t>
            </a: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 artar.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Tedavinin başlanmasından </a:t>
            </a:r>
            <a:r>
              <a:rPr lang="tr-TR" altLang="tr-TR" sz="2400" u="sng" dirty="0" smtClean="0">
                <a:latin typeface="Arial" pitchFamily="34" charset="0"/>
                <a:cs typeface="Arial" pitchFamily="34" charset="0"/>
              </a:rPr>
              <a:t>2-4 hafta</a:t>
            </a: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 sonra </a:t>
            </a:r>
            <a:r>
              <a:rPr lang="tr-TR" altLang="tr-TR" sz="2400" dirty="0" err="1" smtClean="0">
                <a:latin typeface="Arial" pitchFamily="34" charset="0"/>
                <a:cs typeface="Arial" pitchFamily="34" charset="0"/>
              </a:rPr>
              <a:t>hemogram</a:t>
            </a: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 istenmelidir.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Anemi </a:t>
            </a:r>
            <a:r>
              <a:rPr lang="tr-TR" altLang="tr-TR" sz="2400" u="sng" dirty="0" smtClean="0">
                <a:latin typeface="Arial" pitchFamily="34" charset="0"/>
                <a:cs typeface="Arial" pitchFamily="34" charset="0"/>
              </a:rPr>
              <a:t>2-4 ay</a:t>
            </a: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 içinde düzelir.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MCV genellikle </a:t>
            </a:r>
            <a:r>
              <a:rPr lang="tr-TR" altLang="tr-TR" sz="2400" u="sng" dirty="0" smtClean="0">
                <a:latin typeface="Arial" pitchFamily="34" charset="0"/>
                <a:cs typeface="Arial" pitchFamily="34" charset="0"/>
              </a:rPr>
              <a:t>3 ay</a:t>
            </a: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 sonra normale döner.</a:t>
            </a:r>
            <a:endParaRPr lang="tr-TR" altLang="tr-TR" sz="2400" u="sng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En son düzelen </a:t>
            </a:r>
            <a:r>
              <a:rPr lang="tr-TR" altLang="tr-TR" sz="2400" u="sng" dirty="0" err="1" smtClean="0">
                <a:latin typeface="Arial" pitchFamily="34" charset="0"/>
                <a:cs typeface="Arial" pitchFamily="34" charset="0"/>
              </a:rPr>
              <a:t>Ferritin</a:t>
            </a: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altLang="tr-TR" sz="2400" u="sng" dirty="0" smtClean="0">
                <a:latin typeface="Arial" pitchFamily="34" charset="0"/>
                <a:cs typeface="Arial" pitchFamily="34" charset="0"/>
              </a:rPr>
              <a:t>6-9 ayda</a:t>
            </a: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endParaRPr lang="tr-TR" alt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alt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Oral Demir Tedavisi İzlem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Tedaviye hemoglobin normale döndükten sonra 3-6 ay daha veya </a:t>
            </a:r>
            <a:r>
              <a:rPr lang="tr-TR" altLang="zh-CN" sz="2400" dirty="0" err="1" smtClean="0">
                <a:latin typeface="Arial" pitchFamily="34" charset="0"/>
                <a:cs typeface="Arial" pitchFamily="34" charset="0"/>
              </a:rPr>
              <a:t>ferritin</a:t>
            </a:r>
            <a:r>
              <a:rPr lang="tr-TR" altLang="zh-CN" sz="2400" dirty="0" smtClean="0">
                <a:latin typeface="Arial" pitchFamily="34" charset="0"/>
                <a:cs typeface="Arial" pitchFamily="34" charset="0"/>
              </a:rPr>
              <a:t> &gt;50 olana kadar devam edilir.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Parenteral</a:t>
            </a: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Tedavi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30000"/>
              </a:lnSpc>
              <a:buNone/>
            </a:pPr>
            <a:r>
              <a:rPr lang="tr-TR" altLang="tr-TR" sz="3400" b="1" dirty="0" err="1" smtClean="0">
                <a:latin typeface="Arial" pitchFamily="34" charset="0"/>
                <a:cs typeface="Arial" pitchFamily="34" charset="0"/>
              </a:rPr>
              <a:t>Endikasyonları</a:t>
            </a:r>
            <a:r>
              <a:rPr lang="tr-TR" altLang="tr-TR" sz="3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30000"/>
              </a:lnSpc>
              <a:buNone/>
            </a:pPr>
            <a:r>
              <a:rPr lang="tr-TR" altLang="tr-TR" sz="3400" dirty="0" smtClean="0">
                <a:latin typeface="Arial" pitchFamily="34" charset="0"/>
                <a:cs typeface="Arial" pitchFamily="34" charset="0"/>
              </a:rPr>
              <a:t>1-Oral tedaviye cevapsız </a:t>
            </a:r>
          </a:p>
          <a:p>
            <a:pPr>
              <a:lnSpc>
                <a:spcPct val="130000"/>
              </a:lnSpc>
              <a:buNone/>
            </a:pPr>
            <a:r>
              <a:rPr lang="tr-TR" altLang="tr-TR" sz="3400" dirty="0" smtClean="0">
                <a:latin typeface="Arial" pitchFamily="34" charset="0"/>
                <a:cs typeface="Arial" pitchFamily="34" charset="0"/>
              </a:rPr>
              <a:t>2-Oral tedaviyi </a:t>
            </a:r>
            <a:r>
              <a:rPr lang="tr-TR" altLang="tr-TR" sz="3400" dirty="0" err="1" smtClean="0">
                <a:latin typeface="Arial" pitchFamily="34" charset="0"/>
                <a:cs typeface="Arial" pitchFamily="34" charset="0"/>
              </a:rPr>
              <a:t>tolere</a:t>
            </a:r>
            <a:r>
              <a:rPr lang="tr-TR" altLang="tr-TR" sz="3400" dirty="0" smtClean="0">
                <a:latin typeface="Arial" pitchFamily="34" charset="0"/>
                <a:cs typeface="Arial" pitchFamily="34" charset="0"/>
              </a:rPr>
              <a:t> edemeyen hastalar</a:t>
            </a:r>
          </a:p>
          <a:p>
            <a:pPr>
              <a:lnSpc>
                <a:spcPct val="130000"/>
              </a:lnSpc>
              <a:buNone/>
            </a:pPr>
            <a:r>
              <a:rPr lang="tr-TR" altLang="tr-TR" sz="3400" dirty="0" smtClean="0">
                <a:latin typeface="Arial" pitchFamily="34" charset="0"/>
                <a:cs typeface="Arial" pitchFamily="34" charset="0"/>
              </a:rPr>
              <a:t>3-Kayıp fazla olan (aşırı kanama, </a:t>
            </a:r>
            <a:r>
              <a:rPr lang="tr-TR" altLang="tr-TR" sz="3400" dirty="0" err="1" smtClean="0">
                <a:latin typeface="Arial" pitchFamily="34" charset="0"/>
                <a:cs typeface="Arial" pitchFamily="34" charset="0"/>
              </a:rPr>
              <a:t>anjiodisplazi</a:t>
            </a:r>
            <a:r>
              <a:rPr lang="tr-TR" altLang="tr-TR" sz="3400" dirty="0" smtClean="0">
                <a:latin typeface="Arial" pitchFamily="34" charset="0"/>
                <a:cs typeface="Arial" pitchFamily="34" charset="0"/>
              </a:rPr>
              <a:t>…)  </a:t>
            </a:r>
          </a:p>
          <a:p>
            <a:pPr>
              <a:lnSpc>
                <a:spcPct val="130000"/>
              </a:lnSpc>
              <a:buNone/>
            </a:pPr>
            <a:r>
              <a:rPr lang="tr-TR" altLang="tr-TR" sz="3400" dirty="0" smtClean="0">
                <a:latin typeface="Arial" pitchFamily="34" charset="0"/>
                <a:cs typeface="Arial" pitchFamily="34" charset="0"/>
              </a:rPr>
              <a:t>4-EPO kullanan hemodiyaliz</a:t>
            </a:r>
          </a:p>
          <a:p>
            <a:pPr>
              <a:lnSpc>
                <a:spcPct val="130000"/>
              </a:lnSpc>
              <a:buNone/>
            </a:pPr>
            <a:endParaRPr lang="tr-TR" altLang="tr-TR" sz="3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buNone/>
            </a:pPr>
            <a:r>
              <a:rPr lang="tr-TR" altLang="zh-CN" sz="3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Parenteral</a:t>
            </a:r>
            <a:r>
              <a:rPr lang="tr-TR" altLang="zh-CN" sz="3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doz: </a:t>
            </a:r>
          </a:p>
          <a:p>
            <a:pPr>
              <a:lnSpc>
                <a:spcPct val="130000"/>
              </a:lnSpc>
              <a:buNone/>
            </a:pPr>
            <a:r>
              <a:rPr lang="tr-TR" altLang="zh-CN" sz="3400" b="1" dirty="0" smtClean="0">
                <a:latin typeface="Arial" pitchFamily="34" charset="0"/>
                <a:cs typeface="Arial" pitchFamily="34" charset="0"/>
              </a:rPr>
              <a:t>Kilo x Eksilen </a:t>
            </a:r>
            <a:r>
              <a:rPr lang="tr-TR" altLang="zh-CN" sz="3400" b="1" dirty="0" err="1" smtClean="0">
                <a:latin typeface="Arial" pitchFamily="34" charset="0"/>
                <a:cs typeface="Arial" pitchFamily="34" charset="0"/>
              </a:rPr>
              <a:t>Hg</a:t>
            </a:r>
            <a:r>
              <a:rPr lang="tr-TR" altLang="zh-CN" sz="3400" b="1" dirty="0" smtClean="0">
                <a:latin typeface="Arial" pitchFamily="34" charset="0"/>
                <a:cs typeface="Arial" pitchFamily="34" charset="0"/>
              </a:rPr>
              <a:t> x 2.4 + Depo (kadın 500mg, erkek  1000mg)</a:t>
            </a:r>
          </a:p>
          <a:p>
            <a:pPr>
              <a:lnSpc>
                <a:spcPct val="130000"/>
              </a:lnSpc>
              <a:buNone/>
            </a:pPr>
            <a:endParaRPr lang="tr-TR" altLang="zh-CN" sz="3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buNone/>
            </a:pPr>
            <a:r>
              <a:rPr lang="tr-TR" altLang="zh-CN" sz="3400" b="1" dirty="0" smtClean="0">
                <a:latin typeface="Arial" pitchFamily="34" charset="0"/>
                <a:cs typeface="Arial" pitchFamily="34" charset="0"/>
              </a:rPr>
              <a:t>Ampul: 100-200 mg derin im enjeksiyon  (</a:t>
            </a:r>
            <a:r>
              <a:rPr lang="tr-TR" altLang="zh-CN" sz="3400" b="1" dirty="0" err="1" smtClean="0">
                <a:latin typeface="Arial" pitchFamily="34" charset="0"/>
                <a:cs typeface="Arial" pitchFamily="34" charset="0"/>
              </a:rPr>
              <a:t>Ferrum</a:t>
            </a:r>
            <a:r>
              <a:rPr lang="tr-TR" altLang="zh-CN" sz="3400" b="1" dirty="0" smtClean="0">
                <a:latin typeface="Arial" pitchFamily="34" charset="0"/>
                <a:cs typeface="Arial" pitchFamily="34" charset="0"/>
              </a:rPr>
              <a:t> İM </a:t>
            </a:r>
            <a:r>
              <a:rPr lang="tr-TR" altLang="zh-CN" sz="3400" b="1" dirty="0" err="1" smtClean="0">
                <a:latin typeface="Arial" pitchFamily="34" charset="0"/>
                <a:cs typeface="Arial" pitchFamily="34" charset="0"/>
              </a:rPr>
              <a:t>Ampül</a:t>
            </a:r>
            <a:r>
              <a:rPr lang="tr-TR" altLang="zh-CN" sz="3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100 mg </a:t>
            </a:r>
            <a:r>
              <a:rPr lang="tr-TR" altLang="zh-CN" sz="3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elementer</a:t>
            </a:r>
            <a:r>
              <a:rPr lang="tr-TR" altLang="zh-CN" sz="3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demir)</a:t>
            </a:r>
            <a:endParaRPr lang="tr-TR" altLang="zh-CN" sz="3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buNone/>
            </a:pPr>
            <a:endParaRPr lang="tr-TR" altLang="zh-CN" sz="34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tr-TR" altLang="zh-CN" sz="3400" b="1" dirty="0" err="1" smtClean="0">
                <a:latin typeface="Arial" pitchFamily="34" charset="0"/>
                <a:cs typeface="Arial" pitchFamily="34" charset="0"/>
              </a:rPr>
              <a:t>Venofer</a:t>
            </a:r>
            <a:r>
              <a:rPr lang="tr-TR" altLang="zh-CN" sz="3400" b="1" dirty="0" smtClean="0">
                <a:latin typeface="Arial" pitchFamily="34" charset="0"/>
                <a:cs typeface="Arial" pitchFamily="34" charset="0"/>
              </a:rPr>
              <a:t> IV </a:t>
            </a:r>
            <a:r>
              <a:rPr lang="tr-TR" altLang="zh-CN" sz="3400" b="1" dirty="0" err="1" smtClean="0">
                <a:latin typeface="Arial" pitchFamily="34" charset="0"/>
                <a:cs typeface="Arial" pitchFamily="34" charset="0"/>
              </a:rPr>
              <a:t>Ampül</a:t>
            </a:r>
            <a:r>
              <a:rPr lang="tr-TR" altLang="zh-CN" sz="34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tr-TR" altLang="zh-CN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400" dirty="0" smtClean="0">
                <a:latin typeface="Arial" pitchFamily="34" charset="0"/>
                <a:cs typeface="Arial" pitchFamily="34" charset="0"/>
              </a:rPr>
              <a:t>2700mg/ 5 ml </a:t>
            </a:r>
            <a:r>
              <a:rPr lang="tr-TR" sz="3400" dirty="0" err="1" smtClean="0">
                <a:latin typeface="Arial" pitchFamily="34" charset="0"/>
                <a:cs typeface="Arial" pitchFamily="34" charset="0"/>
              </a:rPr>
              <a:t>ferrik</a:t>
            </a:r>
            <a:r>
              <a:rPr lang="tr-TR" sz="3400" dirty="0" smtClean="0">
                <a:latin typeface="Arial" pitchFamily="34" charset="0"/>
                <a:cs typeface="Arial" pitchFamily="34" charset="0"/>
              </a:rPr>
              <a:t> hidroksit </a:t>
            </a:r>
            <a:r>
              <a:rPr lang="tr-TR" sz="3400" dirty="0" err="1" smtClean="0">
                <a:latin typeface="Arial" pitchFamily="34" charset="0"/>
                <a:cs typeface="Arial" pitchFamily="34" charset="0"/>
              </a:rPr>
              <a:t>sükroz</a:t>
            </a:r>
            <a:r>
              <a:rPr lang="tr-TR" sz="3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100</a:t>
            </a:r>
            <a:r>
              <a:rPr lang="tr-TR" sz="3400" dirty="0" smtClean="0">
                <a:latin typeface="Arial" pitchFamily="34" charset="0"/>
                <a:cs typeface="Arial" pitchFamily="34" charset="0"/>
              </a:rPr>
              <a:t> mg/ 5ml </a:t>
            </a:r>
            <a:r>
              <a:rPr lang="tr-TR" sz="3400" dirty="0" err="1" smtClean="0">
                <a:latin typeface="Arial" pitchFamily="34" charset="0"/>
                <a:cs typeface="Arial" pitchFamily="34" charset="0"/>
              </a:rPr>
              <a:t>elementer</a:t>
            </a:r>
            <a:r>
              <a:rPr lang="tr-TR" sz="3400" dirty="0" smtClean="0">
                <a:latin typeface="Arial" pitchFamily="34" charset="0"/>
                <a:cs typeface="Arial" pitchFamily="34" charset="0"/>
              </a:rPr>
              <a:t> demir </a:t>
            </a:r>
          </a:p>
          <a:p>
            <a:pPr>
              <a:buFontTx/>
              <a:buNone/>
            </a:pPr>
            <a:r>
              <a:rPr lang="tr-TR" sz="3400" dirty="0" smtClean="0">
                <a:latin typeface="Arial" pitchFamily="34" charset="0"/>
                <a:cs typeface="Arial" pitchFamily="34" charset="0"/>
              </a:rPr>
              <a:t>                   İlk gün 2.5 ml/100ccSF 60-90 </a:t>
            </a:r>
            <a:r>
              <a:rPr lang="tr-TR" sz="3400" dirty="0" err="1" smtClean="0">
                <a:latin typeface="Arial" pitchFamily="34" charset="0"/>
                <a:cs typeface="Arial" pitchFamily="34" charset="0"/>
              </a:rPr>
              <a:t>dk</a:t>
            </a:r>
            <a:endParaRPr lang="tr-TR" sz="3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tr-TR" sz="3400" dirty="0" smtClean="0">
                <a:latin typeface="Arial" pitchFamily="34" charset="0"/>
                <a:cs typeface="Arial" pitchFamily="34" charset="0"/>
              </a:rPr>
              <a:t>                  Sonraki gün 5ml/100ccSF 60-90 </a:t>
            </a:r>
            <a:r>
              <a:rPr lang="tr-TR" sz="3400" dirty="0" err="1" smtClean="0">
                <a:latin typeface="Arial" pitchFamily="34" charset="0"/>
                <a:cs typeface="Arial" pitchFamily="34" charset="0"/>
              </a:rPr>
              <a:t>dk</a:t>
            </a:r>
            <a:endParaRPr lang="tr-TR" sz="3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tr-TR" sz="3400" dirty="0" smtClean="0">
                <a:latin typeface="Arial" pitchFamily="34" charset="0"/>
                <a:cs typeface="Arial" pitchFamily="34" charset="0"/>
              </a:rPr>
              <a:t>                  Haftada 2x5 ml</a:t>
            </a:r>
          </a:p>
          <a:p>
            <a:endParaRPr lang="tr-TR" sz="2400" dirty="0" smtClean="0"/>
          </a:p>
          <a:p>
            <a:endParaRPr lang="tr-TR" sz="2400" dirty="0" smtClean="0"/>
          </a:p>
          <a:p>
            <a:pPr>
              <a:lnSpc>
                <a:spcPct val="130000"/>
              </a:lnSpc>
            </a:pPr>
            <a:endParaRPr lang="en-US" alt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Örnek Vaka 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35 y kadın hasta</a:t>
            </a:r>
          </a:p>
          <a:p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: 8 g /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dl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80 kg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Tedavi planı?</a:t>
            </a: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zh-CN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Parenteral</a:t>
            </a:r>
            <a:r>
              <a:rPr lang="tr-TR" altLang="zh-CN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doz: </a:t>
            </a:r>
          </a:p>
          <a:p>
            <a:pPr>
              <a:lnSpc>
                <a:spcPct val="130000"/>
              </a:lnSpc>
              <a:buNone/>
            </a:pPr>
            <a:r>
              <a:rPr lang="tr-TR" altLang="zh-CN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tr-TR" altLang="zh-CN" sz="2400" b="1" dirty="0" smtClean="0">
                <a:latin typeface="Arial" pitchFamily="34" charset="0"/>
                <a:cs typeface="Arial" pitchFamily="34" charset="0"/>
              </a:rPr>
              <a:t>Kilo x Eksilen </a:t>
            </a:r>
            <a:r>
              <a:rPr lang="tr-TR" altLang="zh-CN" sz="2400" b="1" dirty="0" err="1" smtClean="0">
                <a:latin typeface="Arial" pitchFamily="34" charset="0"/>
                <a:cs typeface="Arial" pitchFamily="34" charset="0"/>
              </a:rPr>
              <a:t>Hg</a:t>
            </a:r>
            <a:r>
              <a:rPr lang="tr-TR" altLang="zh-CN" sz="2400" b="1" dirty="0" smtClean="0">
                <a:latin typeface="Arial" pitchFamily="34" charset="0"/>
                <a:cs typeface="Arial" pitchFamily="34" charset="0"/>
              </a:rPr>
              <a:t> x 2.4 + Depo (kadın 500mg)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30000"/>
              </a:lnSpc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  80 x (12-8) x 2.4 + 500 = 1268 </a:t>
            </a:r>
          </a:p>
          <a:p>
            <a:pPr>
              <a:lnSpc>
                <a:spcPct val="130000"/>
              </a:lnSpc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Ferrum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im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ampül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(100 mg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elementer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demir)</a:t>
            </a:r>
            <a:r>
              <a:rPr lang="tr-TR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1 </a:t>
            </a:r>
            <a:r>
              <a:rPr lang="tr-TR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ampül</a:t>
            </a:r>
            <a:r>
              <a:rPr lang="tr-TR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/gün toplam 12 </a:t>
            </a:r>
            <a:r>
              <a:rPr lang="tr-TR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ampül</a:t>
            </a:r>
            <a:r>
              <a:rPr lang="tr-TR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im tedavi verilir.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Nihal\Desktop\ferruml-ampul-kan-ilaci-demir-ilaci-demir-eksikligi-endikasyon-etkileri-fiya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6672"/>
            <a:ext cx="3888432" cy="3107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Absorbsiyon</a:t>
            </a: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bozukluğu var mı?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tr-TR" altLang="zh-CN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 altLang="zh-CN" sz="2400" dirty="0" smtClean="0">
                <a:latin typeface="Arial" pitchFamily="34" charset="0"/>
                <a:cs typeface="Arial" pitchFamily="34" charset="0"/>
              </a:rPr>
              <a:t>Oral 100mg </a:t>
            </a:r>
            <a:r>
              <a:rPr lang="tr-TR" altLang="zh-CN" sz="2400" dirty="0" err="1" smtClean="0">
                <a:latin typeface="Arial" pitchFamily="34" charset="0"/>
                <a:cs typeface="Arial" pitchFamily="34" charset="0"/>
              </a:rPr>
              <a:t>elementer</a:t>
            </a:r>
            <a:r>
              <a:rPr lang="tr-TR" altLang="zh-CN" sz="2400" dirty="0" smtClean="0">
                <a:latin typeface="Arial" pitchFamily="34" charset="0"/>
                <a:cs typeface="Arial" pitchFamily="34" charset="0"/>
              </a:rPr>
              <a:t> demir verildikten sonra 1. veya 2.saatte serum </a:t>
            </a:r>
            <a:r>
              <a:rPr lang="tr-TR" altLang="zh-CN" sz="24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tr-TR" altLang="zh-CN" sz="2400" dirty="0" smtClean="0">
                <a:latin typeface="Arial" pitchFamily="34" charset="0"/>
                <a:cs typeface="Arial" pitchFamily="34" charset="0"/>
              </a:rPr>
              <a:t> 50 </a:t>
            </a:r>
            <a:r>
              <a:rPr lang="tr-TR" altLang="zh-CN" sz="2400" dirty="0" err="1" smtClean="0">
                <a:latin typeface="Arial" pitchFamily="34" charset="0"/>
                <a:cs typeface="Arial" pitchFamily="34" charset="0"/>
              </a:rPr>
              <a:t>Mikrogr</a:t>
            </a:r>
            <a:r>
              <a:rPr lang="tr-TR" altLang="zh-CN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tr-TR" altLang="zh-CN" sz="2400" dirty="0" err="1" smtClean="0">
                <a:latin typeface="Arial" pitchFamily="34" charset="0"/>
                <a:cs typeface="Arial" pitchFamily="34" charset="0"/>
              </a:rPr>
              <a:t>dl’den</a:t>
            </a:r>
            <a:r>
              <a:rPr lang="tr-TR" altLang="zh-CN" sz="2400" dirty="0" smtClean="0">
                <a:latin typeface="Arial" pitchFamily="34" charset="0"/>
                <a:cs typeface="Arial" pitchFamily="34" charset="0"/>
              </a:rPr>
              <a:t> daha az artıyorsa  </a:t>
            </a:r>
            <a:r>
              <a:rPr lang="tr-TR" altLang="zh-CN" sz="2400" dirty="0" err="1" smtClean="0">
                <a:latin typeface="Arial" pitchFamily="34" charset="0"/>
                <a:cs typeface="Arial" pitchFamily="34" charset="0"/>
              </a:rPr>
              <a:t>malabsorbsiyon</a:t>
            </a:r>
            <a:r>
              <a:rPr lang="tr-TR" altLang="zh-CN" sz="2400" dirty="0" smtClean="0">
                <a:latin typeface="Arial" pitchFamily="34" charset="0"/>
                <a:cs typeface="Arial" pitchFamily="34" charset="0"/>
              </a:rPr>
              <a:t> vardır denir ve </a:t>
            </a:r>
            <a:r>
              <a:rPr lang="tr-TR" altLang="zh-CN" sz="2400" dirty="0" err="1" smtClean="0">
                <a:latin typeface="Arial" pitchFamily="34" charset="0"/>
                <a:cs typeface="Arial" pitchFamily="34" charset="0"/>
              </a:rPr>
              <a:t>parenteral</a:t>
            </a:r>
            <a:r>
              <a:rPr lang="tr-TR" altLang="zh-CN" sz="2400" dirty="0" smtClean="0">
                <a:latin typeface="Arial" pitchFamily="34" charset="0"/>
                <a:cs typeface="Arial" pitchFamily="34" charset="0"/>
              </a:rPr>
              <a:t> demir uygulanır.</a:t>
            </a:r>
          </a:p>
          <a:p>
            <a:pPr>
              <a:lnSpc>
                <a:spcPct val="200000"/>
              </a:lnSpc>
            </a:pPr>
            <a:endParaRPr lang="tr-TR" dirty="0" smtClean="0">
              <a:solidFill>
                <a:srgbClr val="000099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Demir tedavisine yanıt yetersiz ise ;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tr-TR" alt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Yanlış tanı?</a:t>
            </a:r>
          </a:p>
          <a:p>
            <a:pPr>
              <a:defRPr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Hasta ilacı aldı mı?</a:t>
            </a:r>
          </a:p>
          <a:p>
            <a:pPr>
              <a:defRPr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İlaç doğru kullanıldı mı?</a:t>
            </a:r>
          </a:p>
          <a:p>
            <a:pPr>
              <a:defRPr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Uygun olmayan reçete (doz veya preparat) ?</a:t>
            </a:r>
          </a:p>
          <a:p>
            <a:pPr>
              <a:defRPr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Demir emilim bozukluğu ?</a:t>
            </a:r>
          </a:p>
          <a:p>
            <a:pPr>
              <a:defRPr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Kayıp devam ediyor mu?  </a:t>
            </a:r>
          </a:p>
          <a:p>
            <a:pPr>
              <a:defRPr/>
            </a:pP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Komplike hastalık (kronik hastalık, </a:t>
            </a:r>
            <a:r>
              <a:rPr lang="tr-TR" altLang="tr-TR" sz="2400" dirty="0" err="1" smtClean="0">
                <a:latin typeface="Arial" pitchFamily="34" charset="0"/>
                <a:cs typeface="Arial" pitchFamily="34" charset="0"/>
              </a:rPr>
              <a:t>dimorfik</a:t>
            </a: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 anemi) ?</a:t>
            </a:r>
          </a:p>
          <a:p>
            <a:pPr>
              <a:defRPr/>
            </a:pPr>
            <a:endParaRPr lang="tr-TR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634082"/>
          </a:xfrm>
        </p:spPr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Beslenme </a:t>
            </a:r>
            <a:r>
              <a:rPr lang="tr-TR" dirty="0" smtClean="0"/>
              <a:t>    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altLang="tr-T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Demir için en iyi kaynaklar:</a:t>
            </a:r>
          </a:p>
          <a:p>
            <a:pPr lvl="1"/>
            <a:endParaRPr lang="tr-TR" altLang="tr-TR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karaciğer, böbrek, kalp, </a:t>
            </a:r>
          </a:p>
          <a:p>
            <a:pPr lvl="1"/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sakatatlar, </a:t>
            </a:r>
          </a:p>
          <a:p>
            <a:pPr lvl="1"/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yumurta sarısı, </a:t>
            </a:r>
          </a:p>
          <a:p>
            <a:pPr lvl="1"/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balık, istiridye, </a:t>
            </a:r>
          </a:p>
          <a:p>
            <a:pPr lvl="1"/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fasulye, ıspanak, buğday ve yulaf unu, </a:t>
            </a:r>
          </a:p>
          <a:p>
            <a:pPr lvl="1"/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hurma, ceviz, fındık, kuru kayısı ve pekmezdir.</a:t>
            </a:r>
          </a:p>
          <a:p>
            <a:pPr lvl="1"/>
            <a:endParaRPr lang="tr-TR" altLang="tr-TR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Besinlerde </a:t>
            </a:r>
            <a:r>
              <a:rPr lang="tr-TR" altLang="tr-TR" sz="2400" b="1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tr-TR" altLang="tr-TR" sz="2400" b="1" dirty="0" smtClean="0">
                <a:latin typeface="Arial" pitchFamily="34" charset="0"/>
                <a:cs typeface="Arial" pitchFamily="34" charset="0"/>
              </a:rPr>
              <a:t> 3+ </a:t>
            </a: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şeklinde bulunur.</a:t>
            </a:r>
          </a:p>
          <a:p>
            <a:pPr lvl="1"/>
            <a:endParaRPr lang="tr-TR" alt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pic>
        <p:nvPicPr>
          <p:cNvPr id="4" name="Resi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8641"/>
            <a:ext cx="4644008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Beslenme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Hem demiri </a:t>
            </a:r>
            <a:r>
              <a:rPr lang="tr-TR" sz="24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Kırmızı et, karaciğer, yumurta, balık </a:t>
            </a:r>
          </a:p>
          <a:p>
            <a:pPr>
              <a:defRPr/>
            </a:pP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Non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-hem demiri </a:t>
            </a:r>
            <a:r>
              <a:rPr lang="tr-TR" sz="24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Baklagiller, yeşil yapraklı sebzeler, 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                                 kuru meyveler 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                            </a:t>
            </a:r>
          </a:p>
          <a:p>
            <a:pPr marL="0" indent="0">
              <a:buFont typeface="Wingdings 3" pitchFamily="18" charset="2"/>
              <a:buNone/>
              <a:defRPr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3" pitchFamily="18" charset="2"/>
              <a:buNone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                               Diyetteki oranı             Emilim oranı </a:t>
            </a:r>
          </a:p>
          <a:p>
            <a:pPr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Hem demiri                %10                              %20-30 </a:t>
            </a:r>
          </a:p>
          <a:p>
            <a:pPr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Non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-hem demiri         %90                              % 5 </a:t>
            </a: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Demir </a:t>
            </a:r>
            <a:r>
              <a:rPr lang="tr-TR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Proflaksisi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1-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İnfantlar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2-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Adölesan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3-Gebeler</a:t>
            </a:r>
          </a:p>
          <a:p>
            <a:pPr>
              <a:lnSpc>
                <a:spcPct val="20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4-Düzenli kan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donörleri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5-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Menorajili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bayanlar</a:t>
            </a:r>
          </a:p>
          <a:p>
            <a:pPr>
              <a:lnSpc>
                <a:spcPct val="20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6-Sürekli yüksek doz aspirin kullananlar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856895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539750" y="188913"/>
            <a:ext cx="82438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tr-TR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HEMATOPOEZ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Sevk Kriterleri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alt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Post </a:t>
            </a:r>
            <a:r>
              <a:rPr lang="tr-TR" altLang="tr-TR" sz="2400" dirty="0" err="1" smtClean="0">
                <a:latin typeface="Arial" pitchFamily="34" charset="0"/>
                <a:cs typeface="Arial" pitchFamily="34" charset="0"/>
              </a:rPr>
              <a:t>menapozal</a:t>
            </a: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 kadın hastalar (GİS incelemesi)</a:t>
            </a:r>
          </a:p>
          <a:p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Erkek hastalar (GİS incelemesi)</a:t>
            </a:r>
          </a:p>
          <a:p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Gebede ciddi anemi varlığında ( acil sevk ) </a:t>
            </a:r>
          </a:p>
          <a:p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Gebede orta şiddetli anemide tedavi cevabı alınamamışsa </a:t>
            </a:r>
          </a:p>
          <a:p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İV demir tedavisi gereken durumlar </a:t>
            </a:r>
          </a:p>
          <a:p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Yetişkin hasta </a:t>
            </a:r>
            <a:r>
              <a:rPr lang="tr-TR" altLang="tr-TR" sz="2400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&lt; 7 g/</a:t>
            </a:r>
            <a:r>
              <a:rPr lang="tr-TR" altLang="tr-TR" sz="2400" dirty="0" err="1" smtClean="0">
                <a:latin typeface="Arial" pitchFamily="34" charset="0"/>
                <a:cs typeface="Arial" pitchFamily="34" charset="0"/>
              </a:rPr>
              <a:t>dl</a:t>
            </a:r>
            <a:r>
              <a:rPr lang="tr-TR" altLang="tr-TR" sz="2400" dirty="0" smtClean="0">
                <a:latin typeface="Arial" pitchFamily="34" charset="0"/>
                <a:cs typeface="Arial" pitchFamily="34" charset="0"/>
              </a:rPr>
              <a:t> ise</a:t>
            </a:r>
          </a:p>
          <a:p>
            <a:endParaRPr lang="tr-TR" alt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BB2783BD-AFA4-4249-ACEA-E589D03DF2A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noFill/>
        </p:spPr>
        <p:txBody>
          <a:bodyPr/>
          <a:lstStyle/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8424936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/>
          <a:srcRect l="1665" r="5526"/>
          <a:stretch/>
        </p:blipFill>
        <p:spPr>
          <a:xfrm>
            <a:off x="323528" y="188640"/>
            <a:ext cx="8496944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372"/>
            <a:ext cx="5472608" cy="642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altLang="tr-TR" dirty="0" smtClean="0">
                <a:latin typeface="Arial" pitchFamily="34" charset="0"/>
                <a:cs typeface="Arial" pitchFamily="34" charset="0"/>
                <a:hlinkClick r:id="rId3"/>
              </a:rPr>
              <a:t>https://www.uptodate.com/contents/causes-and-diagnosis-of-iron-deficiency-and-iron-deficiency-anemia-in-adult</a:t>
            </a: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tr-TR" altLang="tr-TR" dirty="0" smtClean="0">
                <a:latin typeface="Arial" pitchFamily="34" charset="0"/>
                <a:cs typeface="Arial" pitchFamily="34" charset="0"/>
              </a:rPr>
              <a:t>Yetişkinde Demir Eksikliği Anemisi (DEA) Tanı ve Tedavi Kılavuzu </a:t>
            </a:r>
          </a:p>
          <a:p>
            <a:r>
              <a:rPr lang="tr-TR" altLang="tr-TR" dirty="0" smtClean="0">
                <a:latin typeface="Arial" pitchFamily="34" charset="0"/>
                <a:cs typeface="Arial" pitchFamily="34" charset="0"/>
              </a:rPr>
              <a:t>Çocuklarda Demir Eksikliği Anemisi (DEA) Tanı ve Tedavi Kılavuzu </a:t>
            </a:r>
          </a:p>
          <a:p>
            <a:r>
              <a:rPr lang="tr-TR" altLang="tr-TR" dirty="0" smtClean="0">
                <a:latin typeface="Arial" pitchFamily="34" charset="0"/>
                <a:cs typeface="Arial" pitchFamily="34" charset="0"/>
              </a:rPr>
              <a:t>Gebelerde Demir Destek Programı </a:t>
            </a:r>
            <a:r>
              <a:rPr lang="tr-TR" altLang="tr-TR" dirty="0" err="1" smtClean="0">
                <a:latin typeface="Arial" pitchFamily="34" charset="0"/>
                <a:cs typeface="Arial" pitchFamily="34" charset="0"/>
              </a:rPr>
              <a:t>Uyguluması</a:t>
            </a: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 Genelgesi 2007 / 6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Bakanlığı S. Türkiye Halk Sağlığı Kurumu Kadın ve Üreme Sağlığı Daire Başkanlığı Doğum Öncesi Bakım Yönetim Rehberi. Sağlık Bakanlığı Yayın. 2014(924):1-32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Bebek ve Çocuk İzlem Protokolü. Sağlık Bakanlığı Ana Çocuk Sağlığı ve Aile Planlaması Genel Müdürlüğü; 2008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alt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0649"/>
            <a:ext cx="8229600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27584" y="3068960"/>
            <a:ext cx="7343775" cy="523220"/>
          </a:xfrm>
          <a:prstGeom prst="rect">
            <a:avLst/>
          </a:prstGeom>
          <a:solidFill>
            <a:srgbClr val="E8F18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 dirty="0" err="1">
                <a:solidFill>
                  <a:srgbClr val="FF0000"/>
                </a:solidFill>
                <a:latin typeface="Comic Sans MS" pitchFamily="66" charset="0"/>
              </a:rPr>
              <a:t>Eritropoietin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491880" y="3356992"/>
            <a:ext cx="35290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2700338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645024"/>
            <a:ext cx="475252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05800"/>
            <a:ext cx="8243888" cy="584775"/>
          </a:xfrm>
        </p:spPr>
        <p:txBody>
          <a:bodyPr>
            <a:spAutoFit/>
          </a:bodyPr>
          <a:lstStyle/>
          <a:p>
            <a:pPr eaLnBrk="1" hangingPunct="1">
              <a:tabLst>
                <a:tab pos="4686300" algn="l"/>
              </a:tabLst>
            </a:pP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HEMOGLOBİN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 l="443" t="12268" r="775" b="16081"/>
          <a:stretch>
            <a:fillRect/>
          </a:stretch>
        </p:blipFill>
        <p:spPr bwMode="auto">
          <a:xfrm>
            <a:off x="1331913" y="1628775"/>
            <a:ext cx="68484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124075" y="908050"/>
            <a:ext cx="1871663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GLOBİN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995738" y="908050"/>
            <a:ext cx="1296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       </a:t>
            </a:r>
            <a:r>
              <a:rPr lang="tr-TR" sz="2800" b="1"/>
              <a:t>+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5724525" y="908050"/>
            <a:ext cx="1439863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HEM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250825" y="5589588"/>
            <a:ext cx="8713788" cy="763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>
                <a:solidFill>
                  <a:srgbClr val="0000FF"/>
                </a:solidFill>
                <a:latin typeface="Comic Sans MS" pitchFamily="66" charset="0"/>
              </a:rPr>
              <a:t>İçerdiği </a:t>
            </a:r>
            <a:r>
              <a:rPr lang="tr-TR" sz="2000" b="1" dirty="0" err="1">
                <a:solidFill>
                  <a:srgbClr val="0000FF"/>
                </a:solidFill>
                <a:latin typeface="Comic Sans MS" pitchFamily="66" charset="0"/>
              </a:rPr>
              <a:t>Globin</a:t>
            </a:r>
            <a:r>
              <a:rPr lang="tr-TR" sz="2000" b="1" dirty="0">
                <a:solidFill>
                  <a:srgbClr val="0000FF"/>
                </a:solidFill>
                <a:latin typeface="Comic Sans MS" pitchFamily="66" charset="0"/>
              </a:rPr>
              <a:t> zincire göre </a:t>
            </a:r>
            <a:r>
              <a:rPr lang="tr-TR" sz="2000" b="1" dirty="0" err="1">
                <a:solidFill>
                  <a:srgbClr val="0000FF"/>
                </a:solidFill>
                <a:latin typeface="Comic Sans MS" pitchFamily="66" charset="0"/>
              </a:rPr>
              <a:t>Hgb</a:t>
            </a:r>
            <a:r>
              <a:rPr lang="tr-TR" sz="2000" b="1" dirty="0">
                <a:solidFill>
                  <a:srgbClr val="0000FF"/>
                </a:solidFill>
                <a:latin typeface="Comic Sans MS" pitchFamily="66" charset="0"/>
              </a:rPr>
              <a:t> adlandırılır: </a:t>
            </a:r>
            <a:r>
              <a:rPr lang="tr-TR" sz="2000" b="1" dirty="0" err="1">
                <a:solidFill>
                  <a:srgbClr val="0000FF"/>
                </a:solidFill>
                <a:latin typeface="Comic Sans MS" pitchFamily="66" charset="0"/>
              </a:rPr>
              <a:t>HgbA</a:t>
            </a:r>
            <a:r>
              <a:rPr lang="tr-TR" sz="2000" b="1" dirty="0">
                <a:solidFill>
                  <a:srgbClr val="0000FF"/>
                </a:solidFill>
                <a:latin typeface="Comic Sans MS" pitchFamily="66" charset="0"/>
              </a:rPr>
              <a:t>, A2, F, H, </a:t>
            </a:r>
            <a:r>
              <a:rPr lang="tr-TR" sz="2000" b="1" dirty="0" err="1">
                <a:solidFill>
                  <a:srgbClr val="0000FF"/>
                </a:solidFill>
                <a:latin typeface="Comic Sans MS" pitchFamily="66" charset="0"/>
              </a:rPr>
              <a:t>Barts</a:t>
            </a:r>
            <a:endParaRPr lang="tr-TR" sz="2000" b="1" dirty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tr-TR" sz="1600" dirty="0">
                <a:solidFill>
                  <a:srgbClr val="0000FF"/>
                </a:solidFill>
                <a:latin typeface="Comic Sans MS" pitchFamily="66" charset="0"/>
              </a:rPr>
              <a:t>Her bir globülin zinciri bir hem-bir Oksijen molekülü taşır; </a:t>
            </a:r>
            <a:r>
              <a:rPr lang="tr-TR" sz="1600" dirty="0" err="1">
                <a:solidFill>
                  <a:srgbClr val="0000FF"/>
                </a:solidFill>
                <a:latin typeface="Comic Sans MS" pitchFamily="66" charset="0"/>
              </a:rPr>
              <a:t>Hgb</a:t>
            </a:r>
            <a:r>
              <a:rPr lang="tr-TR" sz="16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sz="1600" dirty="0" err="1">
                <a:solidFill>
                  <a:srgbClr val="0000FF"/>
                </a:solidFill>
                <a:latin typeface="Comic Sans MS" pitchFamily="66" charset="0"/>
              </a:rPr>
              <a:t>tetrameri</a:t>
            </a:r>
            <a:r>
              <a:rPr lang="tr-TR" sz="1600" dirty="0">
                <a:solidFill>
                  <a:srgbClr val="0000FF"/>
                </a:solidFill>
                <a:latin typeface="Comic Sans MS" pitchFamily="66" charset="0"/>
              </a:rPr>
              <a:t> 4 O2 taşır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Eritropoez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70000"/>
              </a:lnSpc>
              <a:buFont typeface="Wingdings 3" pitchFamily="18" charset="2"/>
              <a:buNone/>
            </a:pPr>
            <a:r>
              <a:rPr lang="tr-TR" alt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marL="0" indent="0" eaLnBrk="1" hangingPunct="1">
              <a:lnSpc>
                <a:spcPct val="170000"/>
              </a:lnSpc>
              <a:buFont typeface="Wingdings 3" pitchFamily="18" charset="2"/>
              <a:buNone/>
            </a:pPr>
            <a:r>
              <a:rPr lang="tr-TR" alt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Erythropoietin</a:t>
            </a:r>
            <a:endParaRPr lang="tr-TR" alt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70000"/>
              </a:lnSpc>
              <a:buFont typeface="Wingdings 3" pitchFamily="18" charset="2"/>
              <a:buNone/>
            </a:pP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Demir</a:t>
            </a:r>
          </a:p>
          <a:p>
            <a:pPr marL="0" indent="0" eaLnBrk="1" hangingPunct="1">
              <a:lnSpc>
                <a:spcPct val="170000"/>
              </a:lnSpc>
              <a:buFont typeface="Wingdings 3" pitchFamily="18" charset="2"/>
              <a:buNone/>
            </a:pPr>
            <a:r>
              <a:rPr lang="tr-TR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Vitamin B</a:t>
            </a:r>
            <a:r>
              <a:rPr lang="en-US" altLang="en-US" sz="20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cyanocobalamin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tr-TR" alt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70000"/>
              </a:lnSpc>
              <a:buFont typeface="Wingdings 3" pitchFamily="18" charset="2"/>
              <a:buNone/>
            </a:pPr>
            <a:r>
              <a:rPr lang="tr-TR" alt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Folic Acid </a:t>
            </a:r>
            <a:endParaRPr lang="tr-TR" alt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70000"/>
              </a:lnSpc>
              <a:buFont typeface="Wingdings 3" pitchFamily="18" charset="2"/>
              <a:buNone/>
            </a:pPr>
            <a:r>
              <a:rPr lang="tr-TR" alt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Vitamin C (Ascorbic acid )</a:t>
            </a:r>
            <a:endParaRPr lang="tr-TR" alt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70000"/>
              </a:lnSpc>
              <a:buFont typeface="Wingdings 3" pitchFamily="18" charset="2"/>
              <a:buNone/>
            </a:pPr>
            <a:r>
              <a:rPr lang="tr-TR" alt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Vitamin B</a:t>
            </a:r>
            <a:r>
              <a:rPr lang="en-US" altLang="en-US" sz="20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(Pyridoxine)</a:t>
            </a:r>
            <a:endParaRPr lang="tr-TR" alt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70000"/>
              </a:lnSpc>
              <a:buFont typeface="Wingdings 3" pitchFamily="18" charset="2"/>
              <a:buNone/>
            </a:pPr>
            <a:r>
              <a:rPr lang="tr-TR" alt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Amino acids</a:t>
            </a:r>
          </a:p>
        </p:txBody>
      </p:sp>
      <p:sp>
        <p:nvSpPr>
          <p:cNvPr id="7" name="Oval 6">
            <a:extLst>
              <a:ext uri="{FF2B5EF4-FFF2-40B4-BE49-F238E27FC236}"/>
            </a:extLst>
          </p:cNvPr>
          <p:cNvSpPr/>
          <p:nvPr/>
        </p:nvSpPr>
        <p:spPr>
          <a:xfrm>
            <a:off x="1043608" y="4149080"/>
            <a:ext cx="3456384" cy="708025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8" name="Oval 6">
            <a:extLst>
              <a:ext uri="{FF2B5EF4-FFF2-40B4-BE49-F238E27FC236}"/>
            </a:extLst>
          </p:cNvPr>
          <p:cNvSpPr/>
          <p:nvPr/>
        </p:nvSpPr>
        <p:spPr>
          <a:xfrm>
            <a:off x="755576" y="2780928"/>
            <a:ext cx="3456384" cy="1008112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9" name="Oval 6">
            <a:extLst>
              <a:ext uri="{FF2B5EF4-FFF2-40B4-BE49-F238E27FC236}"/>
            </a:extLst>
          </p:cNvPr>
          <p:cNvSpPr/>
          <p:nvPr/>
        </p:nvSpPr>
        <p:spPr>
          <a:xfrm>
            <a:off x="3131840" y="1844824"/>
            <a:ext cx="2664296" cy="576063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0" name="Oval 6">
            <a:extLst>
              <a:ext uri="{FF2B5EF4-FFF2-40B4-BE49-F238E27FC236}"/>
            </a:extLst>
          </p:cNvPr>
          <p:cNvSpPr/>
          <p:nvPr/>
        </p:nvSpPr>
        <p:spPr>
          <a:xfrm>
            <a:off x="5436096" y="2348880"/>
            <a:ext cx="1296144" cy="648072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1" name="Oval 6">
            <a:extLst>
              <a:ext uri="{FF2B5EF4-FFF2-40B4-BE49-F238E27FC236}"/>
            </a:extLst>
          </p:cNvPr>
          <p:cNvSpPr/>
          <p:nvPr/>
        </p:nvSpPr>
        <p:spPr>
          <a:xfrm flipV="1">
            <a:off x="5076056" y="4725144"/>
            <a:ext cx="3096344" cy="864096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2" name="Oval 6">
            <a:extLst>
              <a:ext uri="{FF2B5EF4-FFF2-40B4-BE49-F238E27FC236}"/>
            </a:extLst>
          </p:cNvPr>
          <p:cNvSpPr/>
          <p:nvPr/>
        </p:nvSpPr>
        <p:spPr>
          <a:xfrm flipH="1">
            <a:off x="5724128" y="3501008"/>
            <a:ext cx="2232248" cy="720080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3" name="Oval 6">
            <a:extLst>
              <a:ext uri="{FF2B5EF4-FFF2-40B4-BE49-F238E27FC236}"/>
            </a:extLst>
          </p:cNvPr>
          <p:cNvSpPr/>
          <p:nvPr/>
        </p:nvSpPr>
        <p:spPr>
          <a:xfrm>
            <a:off x="3203848" y="5301208"/>
            <a:ext cx="1656184" cy="792088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ynak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Kayna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yna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16434</TotalTime>
  <Words>2347</Words>
  <Application>Microsoft Office PowerPoint</Application>
  <PresentationFormat>Ekran Gösterisi (4:3)</PresentationFormat>
  <Paragraphs>602</Paragraphs>
  <Slides>66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66</vt:i4>
      </vt:variant>
    </vt:vector>
  </HeadingPairs>
  <TitlesOfParts>
    <vt:vector size="67" baseType="lpstr">
      <vt:lpstr>Kaynak</vt:lpstr>
      <vt:lpstr>DEMİR EKSİKLİĞİ ANEMİSİ </vt:lpstr>
      <vt:lpstr>Amaç </vt:lpstr>
      <vt:lpstr>Öğrenim Hedefleri </vt:lpstr>
      <vt:lpstr>Vaka </vt:lpstr>
      <vt:lpstr>Vaka </vt:lpstr>
      <vt:lpstr>Slayt 6</vt:lpstr>
      <vt:lpstr>Slayt 7</vt:lpstr>
      <vt:lpstr>HEMOGLOBİN</vt:lpstr>
      <vt:lpstr>Eritropoez </vt:lpstr>
      <vt:lpstr> Normal Eritrosit Değerleri</vt:lpstr>
      <vt:lpstr>Anemi </vt:lpstr>
      <vt:lpstr>Slayt 12</vt:lpstr>
      <vt:lpstr>Anemi Semptom ve Bulguları</vt:lpstr>
      <vt:lpstr>Slayt 14</vt:lpstr>
      <vt:lpstr>   Anemilerin Tanısında Laboratuvar Testleri</vt:lpstr>
      <vt:lpstr>Demir Eksikliği Anemisi</vt:lpstr>
      <vt:lpstr>Demir Metabolizması</vt:lpstr>
      <vt:lpstr>Demir vücudumuzda 3 ana kompartmanda bulunmaktadır: </vt:lpstr>
      <vt:lpstr>Slayt 19</vt:lpstr>
      <vt:lpstr>Demir  emilimi</vt:lpstr>
      <vt:lpstr>Demir emilimi etkileyen faktörler:</vt:lpstr>
      <vt:lpstr>DEA - Etiyoloji</vt:lpstr>
      <vt:lpstr>Anamnez</vt:lpstr>
      <vt:lpstr>Semptomlar</vt:lpstr>
      <vt:lpstr>Bulgular </vt:lpstr>
      <vt:lpstr>Demir eksikliğine özgü bulgular </vt:lpstr>
      <vt:lpstr>Laboratuvar Bulguları</vt:lpstr>
      <vt:lpstr>Demir İndeksleri</vt:lpstr>
      <vt:lpstr>Slayt 29</vt:lpstr>
      <vt:lpstr>Slayt 30</vt:lpstr>
      <vt:lpstr>Ferritin</vt:lpstr>
      <vt:lpstr>Slayt 32</vt:lpstr>
      <vt:lpstr>Slayt 33</vt:lpstr>
      <vt:lpstr>Slayt 34</vt:lpstr>
      <vt:lpstr>İleri Tetkik - Üst ve Alt GİS İncelemesi</vt:lpstr>
      <vt:lpstr>Slayt 36</vt:lpstr>
      <vt:lpstr>Tedavi </vt:lpstr>
      <vt:lpstr> Çocuklar </vt:lpstr>
      <vt:lpstr>Çocuklar </vt:lpstr>
      <vt:lpstr>Yetişkin</vt:lpstr>
      <vt:lpstr>Gebelik</vt:lpstr>
      <vt:lpstr>Gebelik </vt:lpstr>
      <vt:lpstr>Gebelik </vt:lpstr>
      <vt:lpstr>Tedavi </vt:lpstr>
      <vt:lpstr>Tedavi</vt:lpstr>
      <vt:lpstr>        Oral Demir Tedavisi</vt:lpstr>
      <vt:lpstr>Oral Demir Tedavisi</vt:lpstr>
      <vt:lpstr>Slayt 48</vt:lpstr>
      <vt:lpstr>İlaç Etkileşimi</vt:lpstr>
      <vt:lpstr>İlaç Etkileşimi</vt:lpstr>
      <vt:lpstr>Oral Demir Tedavisi İzlem</vt:lpstr>
      <vt:lpstr>Oral Demir Tedavisi İzlem</vt:lpstr>
      <vt:lpstr>Parenteral Tedavi</vt:lpstr>
      <vt:lpstr>Örnek Vaka </vt:lpstr>
      <vt:lpstr>Absorbsiyon bozukluğu var mı?</vt:lpstr>
      <vt:lpstr>Demir tedavisine yanıt yetersiz ise ;</vt:lpstr>
      <vt:lpstr>Beslenme       </vt:lpstr>
      <vt:lpstr>Beslenme </vt:lpstr>
      <vt:lpstr>Demir Proflaksisi</vt:lpstr>
      <vt:lpstr>Sevk Kriterleri</vt:lpstr>
      <vt:lpstr>Slayt 61</vt:lpstr>
      <vt:lpstr>Slayt 62</vt:lpstr>
      <vt:lpstr>Slayt 63</vt:lpstr>
      <vt:lpstr>Slayt 64</vt:lpstr>
      <vt:lpstr>Slayt 65</vt:lpstr>
      <vt:lpstr>Kaynaklar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Demir Eksikliği Anemisi </dc:title>
  <dc:creator>KORKMAZ</dc:creator>
  <cp:lastModifiedBy>Nihal</cp:lastModifiedBy>
  <cp:revision>609</cp:revision>
  <dcterms:created xsi:type="dcterms:W3CDTF">2019-03-30T10:36:11Z</dcterms:created>
  <dcterms:modified xsi:type="dcterms:W3CDTF">2019-05-01T16:27:01Z</dcterms:modified>
</cp:coreProperties>
</file>