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336" r:id="rId2"/>
    <p:sldId id="259" r:id="rId3"/>
    <p:sldId id="333" r:id="rId4"/>
    <p:sldId id="326" r:id="rId5"/>
    <p:sldId id="271" r:id="rId6"/>
    <p:sldId id="272" r:id="rId7"/>
    <p:sldId id="277" r:id="rId8"/>
    <p:sldId id="275" r:id="rId9"/>
    <p:sldId id="283" r:id="rId10"/>
    <p:sldId id="282" r:id="rId11"/>
    <p:sldId id="332" r:id="rId12"/>
    <p:sldId id="280" r:id="rId13"/>
    <p:sldId id="279" r:id="rId14"/>
    <p:sldId id="329" r:id="rId15"/>
    <p:sldId id="291" r:id="rId16"/>
    <p:sldId id="290" r:id="rId17"/>
    <p:sldId id="330" r:id="rId18"/>
    <p:sldId id="295" r:id="rId19"/>
    <p:sldId id="316" r:id="rId20"/>
    <p:sldId id="292" r:id="rId21"/>
    <p:sldId id="314" r:id="rId22"/>
    <p:sldId id="296" r:id="rId23"/>
    <p:sldId id="298" r:id="rId24"/>
    <p:sldId id="334" r:id="rId25"/>
    <p:sldId id="337" r:id="rId26"/>
    <p:sldId id="304" r:id="rId27"/>
    <p:sldId id="306" r:id="rId28"/>
    <p:sldId id="309" r:id="rId29"/>
    <p:sldId id="310" r:id="rId30"/>
    <p:sldId id="308" r:id="rId31"/>
    <p:sldId id="312" r:id="rId32"/>
    <p:sldId id="31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3384" autoAdjust="0"/>
  </p:normalViewPr>
  <p:slideViewPr>
    <p:cSldViewPr snapToGrid="0">
      <p:cViewPr varScale="1">
        <p:scale>
          <a:sx n="79" d="100"/>
          <a:sy n="79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E2DFF-7263-4081-BAB1-4A9EF83440A9}" type="datetimeFigureOut">
              <a:rPr lang="tr-TR" smtClean="0"/>
              <a:t>19.09.2023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C1B8-3E9A-457B-8675-5A41C7FE9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77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 TESTİ: İKİ İLİŞKİLİ GURUBUN ARİTMETİK ORTALAMALARI  ARASINDAKİ FARKIN ANLAMLILIĞINI SINAMAK AMACIYLA KULLANILAN BİR TEKNİKTİR.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C1B8-3E9A-457B-8675-5A41C7FE914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89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C1B8-3E9A-457B-8675-5A41C7FE914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5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6F29A709-6EF2-4EBE-BAD6-F599249DA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2" y="4435812"/>
            <a:ext cx="4108313" cy="121595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tr-TR" sz="1800" b="1" dirty="0" err="1">
                <a:solidFill>
                  <a:schemeClr val="tx1"/>
                </a:solidFill>
              </a:rPr>
              <a:t>Arş.Gör.Dr.Hafız</a:t>
            </a:r>
            <a:r>
              <a:rPr lang="tr-TR" sz="1800" b="1" dirty="0">
                <a:solidFill>
                  <a:schemeClr val="tx1"/>
                </a:solidFill>
              </a:rPr>
              <a:t> SEÇGİN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tr-TR" sz="1800" b="1" dirty="0">
                <a:solidFill>
                  <a:schemeClr val="tx1"/>
                </a:solidFill>
              </a:rPr>
              <a:t>Aile Hekimliği  A.B.D.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tr-TR" b="1" dirty="0">
                <a:solidFill>
                  <a:schemeClr val="tx1"/>
                </a:solidFill>
              </a:rPr>
              <a:t>20</a:t>
            </a:r>
            <a:r>
              <a:rPr lang="tr-TR" sz="1800" b="1" dirty="0">
                <a:solidFill>
                  <a:schemeClr val="tx1"/>
                </a:solidFill>
              </a:rPr>
              <a:t>.09.2023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0755DE-3078-4406-B048-8A8FE6D1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17" y="77822"/>
            <a:ext cx="93916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1819-F773-4BE3-AB16-F9E635E0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204281"/>
            <a:ext cx="8524972" cy="826851"/>
          </a:xfrm>
        </p:spPr>
        <p:txBody>
          <a:bodyPr>
            <a:normAutofit/>
          </a:bodyPr>
          <a:lstStyle/>
          <a:p>
            <a:r>
              <a:rPr lang="tr-TR" dirty="0"/>
              <a:t>Sonuç ölçümleri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7319"/>
            <a:ext cx="8596668" cy="487404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 err="1">
                <a:solidFill>
                  <a:srgbClr val="FF0000"/>
                </a:solidFill>
              </a:rPr>
              <a:t>Subjektif</a:t>
            </a:r>
            <a:r>
              <a:rPr lang="tr-TR" dirty="0">
                <a:solidFill>
                  <a:srgbClr val="FF0000"/>
                </a:solidFill>
              </a:rPr>
              <a:t> değerlendirme için</a:t>
            </a:r>
            <a:r>
              <a:rPr lang="tr-TR" dirty="0"/>
              <a:t>, her iki gruptaki hastaların tedaviye yanıt olarak </a:t>
            </a:r>
            <a:r>
              <a:rPr lang="tr-TR" dirty="0">
                <a:solidFill>
                  <a:srgbClr val="FF0000"/>
                </a:solidFill>
              </a:rPr>
              <a:t>genel semptomlarını değerlendirmek </a:t>
            </a:r>
            <a:r>
              <a:rPr lang="tr-TR" dirty="0"/>
              <a:t>amacıyla 100 </a:t>
            </a:r>
            <a:r>
              <a:rPr lang="tr-TR" dirty="0" err="1"/>
              <a:t>mm'lik</a:t>
            </a:r>
            <a:r>
              <a:rPr lang="tr-TR" dirty="0"/>
              <a:t> genel semptom skorlarının </a:t>
            </a:r>
            <a:r>
              <a:rPr lang="tr-TR" dirty="0">
                <a:solidFill>
                  <a:srgbClr val="FF0000"/>
                </a:solidFill>
              </a:rPr>
              <a:t>görsel analog ölçeği (VAS</a:t>
            </a:r>
            <a:r>
              <a:rPr lang="tr-TR" dirty="0"/>
              <a:t>) kullanıldı.</a:t>
            </a:r>
          </a:p>
          <a:p>
            <a:r>
              <a:rPr lang="tr-TR" dirty="0"/>
              <a:t> Skor, </a:t>
            </a:r>
            <a:r>
              <a:rPr lang="tr-TR" dirty="0">
                <a:solidFill>
                  <a:srgbClr val="FF0000"/>
                </a:solidFill>
              </a:rPr>
              <a:t>hastalar tarafından tedavi öncesinde 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tedavi sonunda  </a:t>
            </a:r>
            <a:r>
              <a:rPr lang="tr-TR" dirty="0"/>
              <a:t>derecelendirildi.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                      0 (= 0 mm) </a:t>
            </a:r>
            <a:r>
              <a:rPr lang="tr-TR" dirty="0"/>
              <a:t>puan;  </a:t>
            </a:r>
            <a:r>
              <a:rPr lang="tr-TR" dirty="0">
                <a:solidFill>
                  <a:srgbClr val="FF0000"/>
                </a:solidFill>
              </a:rPr>
              <a:t>AR semptomu </a:t>
            </a:r>
            <a:r>
              <a:rPr lang="tr-TR" dirty="0">
                <a:solidFill>
                  <a:schemeClr val="tx1"/>
                </a:solidFill>
              </a:rPr>
              <a:t>olmadığı,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                      10 (= 100 mm) </a:t>
            </a:r>
            <a:r>
              <a:rPr lang="tr-TR" dirty="0">
                <a:solidFill>
                  <a:schemeClr val="tx1"/>
                </a:solidFill>
              </a:rPr>
              <a:t>puan</a:t>
            </a:r>
            <a:r>
              <a:rPr lang="tr-TR" dirty="0">
                <a:solidFill>
                  <a:srgbClr val="FF0000"/>
                </a:solidFill>
              </a:rPr>
              <a:t>; en şiddetli AR </a:t>
            </a:r>
            <a:r>
              <a:rPr lang="tr-TR" dirty="0"/>
              <a:t>semptomları olduğu,</a:t>
            </a:r>
          </a:p>
          <a:p>
            <a:pPr marL="0" indent="0">
              <a:buNone/>
            </a:pPr>
            <a:r>
              <a:rPr lang="tr-TR" dirty="0"/>
              <a:t>                          Tedavi sonrası </a:t>
            </a:r>
            <a:r>
              <a:rPr lang="tr-TR" dirty="0" err="1">
                <a:solidFill>
                  <a:srgbClr val="FF0000"/>
                </a:solidFill>
              </a:rPr>
              <a:t>VAS'ta</a:t>
            </a:r>
            <a:r>
              <a:rPr lang="tr-TR" dirty="0">
                <a:solidFill>
                  <a:srgbClr val="FF0000"/>
                </a:solidFill>
              </a:rPr>
              <a:t> %50'den fazla iyileşme, </a:t>
            </a:r>
            <a:r>
              <a:rPr lang="tr-TR" dirty="0" err="1">
                <a:solidFill>
                  <a:srgbClr val="FF0000"/>
                </a:solidFill>
              </a:rPr>
              <a:t>VAS'taki</a:t>
            </a:r>
            <a:r>
              <a:rPr lang="tr-TR" dirty="0">
                <a:solidFill>
                  <a:srgbClr val="FF0000"/>
                </a:solidFill>
              </a:rPr>
              <a:t> olumlu iyileşme, </a:t>
            </a:r>
            <a:r>
              <a:rPr lang="tr-TR" dirty="0"/>
              <a:t>anlamına geliyordu.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60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8E9E25-0A1E-422D-8254-696EE417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830"/>
            <a:ext cx="8596668" cy="933855"/>
          </a:xfrm>
        </p:spPr>
        <p:txBody>
          <a:bodyPr>
            <a:normAutofit/>
          </a:bodyPr>
          <a:lstStyle/>
          <a:p>
            <a:r>
              <a:rPr lang="tr-TR" dirty="0"/>
              <a:t>   Sonuç ölçümleri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430A1E-8A38-4BA1-850D-11ED4E9E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9771"/>
            <a:ext cx="8596668" cy="496159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TNSS; </a:t>
            </a:r>
            <a:r>
              <a:rPr lang="tr-TR" dirty="0">
                <a:solidFill>
                  <a:srgbClr val="00B0F0"/>
                </a:solidFill>
              </a:rPr>
              <a:t>burun akıntısı, hapşırma, burun kaşıntısı </a:t>
            </a:r>
            <a:r>
              <a:rPr lang="tr-TR" dirty="0"/>
              <a:t>ve </a:t>
            </a:r>
            <a:r>
              <a:rPr lang="tr-TR" dirty="0">
                <a:solidFill>
                  <a:srgbClr val="00B0F0"/>
                </a:solidFill>
              </a:rPr>
              <a:t>burun tıkanıklığını </a:t>
            </a:r>
            <a:r>
              <a:rPr lang="tr-TR" dirty="0"/>
              <a:t>içeriyordu. </a:t>
            </a:r>
          </a:p>
          <a:p>
            <a:r>
              <a:rPr lang="tr-TR" dirty="0"/>
              <a:t>Tedavi sonrası </a:t>
            </a:r>
            <a:r>
              <a:rPr lang="tr-TR" dirty="0">
                <a:solidFill>
                  <a:srgbClr val="FF0000"/>
                </a:solidFill>
              </a:rPr>
              <a:t>TNSS = 0 ila 2 ise </a:t>
            </a:r>
            <a:r>
              <a:rPr lang="tr-TR" dirty="0"/>
              <a:t>AR </a:t>
            </a:r>
            <a:r>
              <a:rPr lang="tr-TR" dirty="0">
                <a:solidFill>
                  <a:srgbClr val="FF0000"/>
                </a:solidFill>
              </a:rPr>
              <a:t>kontrol </a:t>
            </a:r>
            <a:r>
              <a:rPr lang="tr-TR" dirty="0">
                <a:solidFill>
                  <a:schemeClr val="tx1"/>
                </a:solidFill>
              </a:rPr>
              <a:t>altına alındığını gösterdi</a:t>
            </a:r>
            <a:r>
              <a:rPr lang="tr-TR" dirty="0">
                <a:solidFill>
                  <a:srgbClr val="FF0000"/>
                </a:solidFill>
              </a:rPr>
              <a:t>.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TOSS, </a:t>
            </a:r>
            <a:r>
              <a:rPr lang="tr-TR" dirty="0">
                <a:solidFill>
                  <a:srgbClr val="00B0F0"/>
                </a:solidFill>
              </a:rPr>
              <a:t>gözlerde sulanma, kaşıntı </a:t>
            </a:r>
            <a:r>
              <a:rPr lang="tr-TR" dirty="0"/>
              <a:t>ve </a:t>
            </a:r>
            <a:r>
              <a:rPr lang="tr-TR" dirty="0">
                <a:solidFill>
                  <a:srgbClr val="00B0F0"/>
                </a:solidFill>
              </a:rPr>
              <a:t>göz kızarıklığını</a:t>
            </a:r>
            <a:r>
              <a:rPr lang="tr-TR" dirty="0"/>
              <a:t> içeriyordu.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Değerlendirme kriterleri </a:t>
            </a:r>
            <a:r>
              <a:rPr lang="tr-TR" dirty="0"/>
              <a:t>şu şekilde</a:t>
            </a:r>
            <a:r>
              <a:rPr lang="tr-TR" dirty="0">
                <a:solidFill>
                  <a:srgbClr val="FF0000"/>
                </a:solidFill>
              </a:rPr>
              <a:t>  0 =  Semptom yok</a:t>
            </a:r>
            <a:r>
              <a:rPr lang="tr-TR" dirty="0"/>
              <a:t>,</a:t>
            </a:r>
            <a:r>
              <a:rPr lang="tr-TR" dirty="0">
                <a:solidFill>
                  <a:srgbClr val="FF0000"/>
                </a:solidFill>
              </a:rPr>
              <a:t> 1 = Hafif </a:t>
            </a:r>
            <a:r>
              <a:rPr lang="tr-TR" dirty="0"/>
              <a:t>(Belirti ortaya çıktı ancak sorun yaratmadı.),  </a:t>
            </a:r>
            <a:r>
              <a:rPr lang="tr-TR" dirty="0">
                <a:solidFill>
                  <a:srgbClr val="FF0000"/>
                </a:solidFill>
              </a:rPr>
              <a:t>2 = Orta </a:t>
            </a:r>
            <a:r>
              <a:rPr lang="tr-TR" dirty="0"/>
              <a:t>(belirti rahatsız ediciydi, ancak </a:t>
            </a:r>
            <a:r>
              <a:rPr lang="tr-TR" dirty="0">
                <a:solidFill>
                  <a:schemeClr val="tx1"/>
                </a:solidFill>
              </a:rPr>
              <a:t>normal aktiviteyi etkilemedi</a:t>
            </a:r>
            <a:r>
              <a:rPr lang="tr-TR" dirty="0"/>
              <a:t>), </a:t>
            </a:r>
            <a:r>
              <a:rPr lang="tr-TR" dirty="0">
                <a:solidFill>
                  <a:srgbClr val="FF0000"/>
                </a:solidFill>
              </a:rPr>
              <a:t>3 = Şiddetli </a:t>
            </a:r>
            <a:r>
              <a:rPr lang="tr-TR" dirty="0"/>
              <a:t> (</a:t>
            </a:r>
            <a:r>
              <a:rPr lang="tr-TR" dirty="0">
                <a:solidFill>
                  <a:srgbClr val="FF0000"/>
                </a:solidFill>
              </a:rPr>
              <a:t>Normal aktiviteyi bozdu</a:t>
            </a:r>
            <a:r>
              <a:rPr lang="tr-TR" dirty="0"/>
              <a:t>). </a:t>
            </a:r>
          </a:p>
          <a:p>
            <a:r>
              <a:rPr lang="tr-TR" dirty="0"/>
              <a:t>Objektif değerlendirme için </a:t>
            </a:r>
            <a:r>
              <a:rPr lang="tr-TR" dirty="0">
                <a:solidFill>
                  <a:srgbClr val="FF0000"/>
                </a:solidFill>
              </a:rPr>
              <a:t>burun tıkanıklığını ölçmek </a:t>
            </a:r>
            <a:r>
              <a:rPr lang="tr-TR" dirty="0"/>
              <a:t>amacıyla </a:t>
            </a:r>
            <a:r>
              <a:rPr lang="tr-TR" dirty="0">
                <a:solidFill>
                  <a:srgbClr val="FF0000"/>
                </a:solidFill>
              </a:rPr>
              <a:t>burun hava yolu direnci (NAR) </a:t>
            </a:r>
            <a:r>
              <a:rPr lang="tr-TR" dirty="0"/>
              <a:t>kullanıldı.</a:t>
            </a:r>
          </a:p>
          <a:p>
            <a:r>
              <a:rPr lang="tr-TR" dirty="0"/>
              <a:t> Tedavi öncesi ve tedavi sonrasında 75 Pascal (</a:t>
            </a:r>
            <a:r>
              <a:rPr lang="tr-TR" dirty="0" err="1"/>
              <a:t>Pa</a:t>
            </a:r>
            <a:r>
              <a:rPr lang="tr-TR" dirty="0"/>
              <a:t>) trans-nazal basınçla </a:t>
            </a:r>
            <a:r>
              <a:rPr lang="tr-TR" dirty="0" err="1">
                <a:solidFill>
                  <a:srgbClr val="FF0000"/>
                </a:solidFill>
              </a:rPr>
              <a:t>anterior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rinomanometriden</a:t>
            </a:r>
            <a:r>
              <a:rPr lang="tr-TR" dirty="0"/>
              <a:t> veriler toplandı. Tedavi süresi boyunca meydana gelen her türlü olumsuz olay kaydedildi.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90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1819-F773-4BE3-AB16-F9E635E0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200"/>
          </a:xfrm>
        </p:spPr>
        <p:txBody>
          <a:bodyPr/>
          <a:lstStyle/>
          <a:p>
            <a:r>
              <a:rPr lang="tr-TR" dirty="0"/>
              <a:t>istatistiksel analiz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9401"/>
            <a:ext cx="8596668" cy="4491962"/>
          </a:xfrm>
        </p:spPr>
        <p:txBody>
          <a:bodyPr/>
          <a:lstStyle/>
          <a:p>
            <a:r>
              <a:rPr lang="tr-TR" dirty="0"/>
              <a:t>İstatistiksel analiz için değerler ortalama </a:t>
            </a:r>
            <a:r>
              <a:rPr lang="tr-TR" dirty="0">
                <a:solidFill>
                  <a:srgbClr val="FF0000"/>
                </a:solidFill>
              </a:rPr>
              <a:t>± SD cinsinden </a:t>
            </a:r>
            <a:r>
              <a:rPr lang="tr-TR" dirty="0"/>
              <a:t>temsil edildi.</a:t>
            </a:r>
          </a:p>
          <a:p>
            <a:r>
              <a:rPr lang="tr-TR" dirty="0"/>
              <a:t>Test, arpacık soğanındaki antialerjik bileşiklerin </a:t>
            </a:r>
            <a:r>
              <a:rPr lang="tr-TR" dirty="0" err="1">
                <a:solidFill>
                  <a:srgbClr val="FF0000"/>
                </a:solidFill>
              </a:rPr>
              <a:t>quercetin</a:t>
            </a:r>
            <a:r>
              <a:rPr lang="tr-TR" dirty="0">
                <a:solidFill>
                  <a:srgbClr val="FF0000"/>
                </a:solidFill>
              </a:rPr>
              <a:t> olup olmadığını </a:t>
            </a:r>
            <a:r>
              <a:rPr lang="tr-TR" dirty="0"/>
              <a:t>ve arpacık soğanının ham </a:t>
            </a:r>
            <a:r>
              <a:rPr lang="tr-TR" dirty="0" err="1"/>
              <a:t>ekstraktlarındaki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antialerjik aktivitenin soğandan</a:t>
            </a:r>
            <a:r>
              <a:rPr lang="tr-TR" dirty="0"/>
              <a:t> daha </a:t>
            </a:r>
            <a:r>
              <a:rPr lang="tr-TR" dirty="0">
                <a:solidFill>
                  <a:srgbClr val="FF0000"/>
                </a:solidFill>
              </a:rPr>
              <a:t>aşağı olmadığını doğrulamak </a:t>
            </a:r>
            <a:r>
              <a:rPr lang="tr-TR" dirty="0"/>
              <a:t>için kullanıldı. </a:t>
            </a:r>
          </a:p>
          <a:p>
            <a:r>
              <a:rPr lang="tr-TR" dirty="0">
                <a:solidFill>
                  <a:srgbClr val="00B0F0"/>
                </a:solidFill>
              </a:rPr>
              <a:t>Grup içi karşılaştırma </a:t>
            </a:r>
            <a:r>
              <a:rPr lang="tr-TR" dirty="0"/>
              <a:t>için, </a:t>
            </a:r>
            <a:r>
              <a:rPr lang="tr-TR" dirty="0">
                <a:solidFill>
                  <a:srgbClr val="FF0000"/>
                </a:solidFill>
              </a:rPr>
              <a:t>VAS, TNSS, TOSS ve </a:t>
            </a:r>
            <a:r>
              <a:rPr lang="tr-TR" dirty="0" err="1">
                <a:solidFill>
                  <a:srgbClr val="FF0000"/>
                </a:solidFill>
              </a:rPr>
              <a:t>NAR'da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tedavi öncesine göre ortalama değişiklik </a:t>
            </a:r>
            <a:r>
              <a:rPr lang="tr-TR" dirty="0">
                <a:solidFill>
                  <a:srgbClr val="00B0F0"/>
                </a:solidFill>
              </a:rPr>
              <a:t>eşleştirilmiş t-testi ile analiz </a:t>
            </a:r>
            <a:r>
              <a:rPr lang="tr-TR" dirty="0"/>
              <a:t>edildi. </a:t>
            </a:r>
          </a:p>
          <a:p>
            <a:r>
              <a:rPr lang="tr-TR" dirty="0">
                <a:solidFill>
                  <a:srgbClr val="FF0000"/>
                </a:solidFill>
              </a:rPr>
              <a:t>Gruplar arasında </a:t>
            </a:r>
            <a:r>
              <a:rPr lang="tr-TR" dirty="0"/>
              <a:t>VAS, TNSS, TOSS ve NAR farklılıklarını belirlemek için </a:t>
            </a:r>
            <a:r>
              <a:rPr lang="tr-TR" dirty="0">
                <a:solidFill>
                  <a:srgbClr val="FF0000"/>
                </a:solidFill>
              </a:rPr>
              <a:t>Öğrenci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 testi kullanıldı</a:t>
            </a:r>
            <a:r>
              <a:rPr lang="tr-TR" dirty="0"/>
              <a:t>.</a:t>
            </a:r>
          </a:p>
          <a:p>
            <a:r>
              <a:rPr lang="tr-TR" dirty="0"/>
              <a:t> Yanıt verenlerin yüzdeleri gruplar arasında </a:t>
            </a:r>
            <a:r>
              <a:rPr lang="tr-TR" dirty="0" err="1">
                <a:solidFill>
                  <a:srgbClr val="FF0000"/>
                </a:solidFill>
              </a:rPr>
              <a:t>Chi</a:t>
            </a:r>
            <a:r>
              <a:rPr lang="tr-TR" dirty="0">
                <a:solidFill>
                  <a:srgbClr val="FF0000"/>
                </a:solidFill>
              </a:rPr>
              <a:t> karesi </a:t>
            </a:r>
            <a:r>
              <a:rPr lang="tr-TR" dirty="0"/>
              <a:t>kullanılarak karşılaştırıldı.</a:t>
            </a:r>
          </a:p>
          <a:p>
            <a:r>
              <a:rPr lang="tr-TR" dirty="0">
                <a:solidFill>
                  <a:srgbClr val="FF0000"/>
                </a:solidFill>
              </a:rPr>
              <a:t> P-değer &lt; 0,05 </a:t>
            </a:r>
            <a:r>
              <a:rPr lang="tr-TR" dirty="0"/>
              <a:t>anlamlı kabul edildi.</a:t>
            </a:r>
          </a:p>
        </p:txBody>
      </p:sp>
    </p:spTree>
    <p:extLst>
      <p:ext uri="{BB962C8B-B14F-4D97-AF65-F5344CB8AC3E}">
        <p14:creationId xmlns:p14="http://schemas.microsoft.com/office/powerpoint/2010/main" val="25478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1819-F773-4BE3-AB16-F9E635E0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98" y="118534"/>
            <a:ext cx="8515304" cy="1097424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sz="3100" dirty="0"/>
              <a:t>Sonuçlar</a:t>
            </a:r>
            <a:br>
              <a:rPr lang="tr-TR" sz="3100" dirty="0"/>
            </a:br>
            <a:r>
              <a:rPr lang="tr-TR" sz="3100" dirty="0"/>
              <a:t> Arpacık Soğanı ve Soğanın Antialerjik Aktiviteleri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695"/>
            <a:ext cx="8515304" cy="1640426"/>
          </a:xfrm>
        </p:spPr>
        <p:txBody>
          <a:bodyPr/>
          <a:lstStyle/>
          <a:p>
            <a:r>
              <a:rPr lang="tr-TR" dirty="0"/>
              <a:t>Hem </a:t>
            </a:r>
            <a:r>
              <a:rPr lang="tr-TR" dirty="0">
                <a:solidFill>
                  <a:schemeClr val="tx1"/>
                </a:solidFill>
              </a:rPr>
              <a:t>arpacık soğanı hem de soğan özütleri</a:t>
            </a:r>
            <a:r>
              <a:rPr lang="tr-TR" dirty="0"/>
              <a:t>, </a:t>
            </a:r>
            <a:r>
              <a:rPr lang="tr-TR" dirty="0">
                <a:solidFill>
                  <a:schemeClr val="tx1"/>
                </a:solidFill>
              </a:rPr>
              <a:t>200 µg/</a:t>
            </a:r>
            <a:r>
              <a:rPr lang="tr-TR" dirty="0" err="1">
                <a:solidFill>
                  <a:schemeClr val="tx1"/>
                </a:solidFill>
              </a:rPr>
              <a:t>mL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/>
              <a:t>numune konsantrasyonunda, </a:t>
            </a:r>
            <a:r>
              <a:rPr lang="el-GR" dirty="0">
                <a:solidFill>
                  <a:srgbClr val="FF0000"/>
                </a:solidFill>
              </a:rPr>
              <a:t>β-</a:t>
            </a:r>
            <a:r>
              <a:rPr lang="tr-TR" dirty="0" err="1">
                <a:solidFill>
                  <a:srgbClr val="FF0000"/>
                </a:solidFill>
              </a:rPr>
              <a:t>heksosaminidaz</a:t>
            </a:r>
            <a:r>
              <a:rPr lang="tr-TR" dirty="0">
                <a:solidFill>
                  <a:srgbClr val="FF0000"/>
                </a:solidFill>
              </a:rPr>
              <a:t> salınımının %20'nin altında</a:t>
            </a:r>
            <a:r>
              <a:rPr lang="tr-TR" dirty="0"/>
              <a:t> olduğunu gösterdi. </a:t>
            </a:r>
            <a:r>
              <a:rPr lang="tr-TR" dirty="0">
                <a:solidFill>
                  <a:srgbClr val="FF0000"/>
                </a:solidFill>
              </a:rPr>
              <a:t>Arpacık soğanı </a:t>
            </a:r>
            <a:r>
              <a:rPr lang="tr-TR" dirty="0" err="1">
                <a:solidFill>
                  <a:srgbClr val="FF0000"/>
                </a:solidFill>
              </a:rPr>
              <a:t>ekstraktı</a:t>
            </a:r>
            <a:r>
              <a:rPr lang="tr-TR" dirty="0"/>
              <a:t>, soğandan </a:t>
            </a:r>
            <a:r>
              <a:rPr lang="tr-TR" dirty="0">
                <a:solidFill>
                  <a:srgbClr val="FF0000"/>
                </a:solidFill>
              </a:rPr>
              <a:t>daha yüksek antialerjik </a:t>
            </a:r>
            <a:r>
              <a:rPr lang="tr-TR" dirty="0"/>
              <a:t>aktivite göstermiştir,</a:t>
            </a:r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Arpacık soğanı </a:t>
            </a:r>
            <a:r>
              <a:rPr lang="tr-TR" dirty="0" err="1">
                <a:solidFill>
                  <a:srgbClr val="FF0000"/>
                </a:solidFill>
              </a:rPr>
              <a:t>ekstraktının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β-</a:t>
            </a:r>
            <a:r>
              <a:rPr lang="tr-TR" dirty="0" err="1">
                <a:solidFill>
                  <a:srgbClr val="FF0000"/>
                </a:solidFill>
              </a:rPr>
              <a:t>heksosaminidaz</a:t>
            </a:r>
            <a:r>
              <a:rPr lang="tr-TR" dirty="0"/>
              <a:t>  </a:t>
            </a:r>
            <a:r>
              <a:rPr lang="tr-TR" dirty="0" err="1"/>
              <a:t>inhibisyon</a:t>
            </a:r>
            <a:r>
              <a:rPr lang="tr-TR" dirty="0"/>
              <a:t> oranı </a:t>
            </a:r>
            <a:r>
              <a:rPr lang="tr-TR" dirty="0">
                <a:solidFill>
                  <a:srgbClr val="FF0000"/>
                </a:solidFill>
              </a:rPr>
              <a:t>%97 </a:t>
            </a:r>
            <a:r>
              <a:rPr lang="tr-TR" dirty="0"/>
              <a:t>iken, </a:t>
            </a:r>
            <a:r>
              <a:rPr lang="tr-TR" dirty="0">
                <a:solidFill>
                  <a:srgbClr val="FF0000"/>
                </a:solidFill>
              </a:rPr>
              <a:t>soğan</a:t>
            </a:r>
            <a:r>
              <a:rPr lang="tr-TR" dirty="0"/>
              <a:t> </a:t>
            </a:r>
            <a:r>
              <a:rPr lang="tr-TR" dirty="0" err="1"/>
              <a:t>ekstraktının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enzim </a:t>
            </a:r>
            <a:r>
              <a:rPr lang="tr-TR" dirty="0" err="1">
                <a:solidFill>
                  <a:srgbClr val="FF0000"/>
                </a:solidFill>
              </a:rPr>
              <a:t>inhibisyon</a:t>
            </a:r>
            <a:r>
              <a:rPr lang="tr-TR" dirty="0">
                <a:solidFill>
                  <a:srgbClr val="FF0000"/>
                </a:solidFill>
              </a:rPr>
              <a:t> oranı %73 </a:t>
            </a:r>
            <a:r>
              <a:rPr lang="tr-TR" dirty="0"/>
              <a:t>idi.</a:t>
            </a:r>
            <a:r>
              <a:rPr lang="tr-TR" dirty="0">
                <a:solidFill>
                  <a:srgbClr val="00B0F0"/>
                </a:solidFill>
              </a:rPr>
              <a:t> (tablo 1).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9D39D86-5B30-41B8-BD20-FCC535E6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8" y="2937753"/>
            <a:ext cx="7800975" cy="42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80ACBD-97ED-4436-A4EC-FFB8C824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0776"/>
            <a:ext cx="9244880" cy="67304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Hem arpacık soğanının hem de soğanın </a:t>
            </a:r>
            <a:r>
              <a:rPr lang="tr-TR" dirty="0">
                <a:solidFill>
                  <a:srgbClr val="FF0000"/>
                </a:solidFill>
              </a:rPr>
              <a:t>HPLC </a:t>
            </a:r>
            <a:r>
              <a:rPr lang="tr-TR" dirty="0" err="1">
                <a:solidFill>
                  <a:srgbClr val="FF0000"/>
                </a:solidFill>
              </a:rPr>
              <a:t>kromatogramları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</a:t>
            </a:r>
            <a:r>
              <a:rPr lang="el-GR" dirty="0"/>
              <a:t>λ = 290 </a:t>
            </a:r>
            <a:r>
              <a:rPr lang="tr-TR" dirty="0" err="1"/>
              <a:t>nm</a:t>
            </a:r>
            <a:r>
              <a:rPr lang="tr-TR" dirty="0"/>
              <a:t>)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(</a:t>
            </a:r>
            <a:r>
              <a:rPr lang="tr-T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Yüksek performanslı sıvı </a:t>
            </a:r>
            <a:r>
              <a:rPr lang="tr-TR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kromatografisi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)</a:t>
            </a:r>
            <a:r>
              <a:rPr lang="tr-TR" dirty="0"/>
              <a:t>, </a:t>
            </a:r>
            <a:r>
              <a:rPr lang="tr-TR" dirty="0" err="1"/>
              <a:t>kuersetin</a:t>
            </a:r>
            <a:r>
              <a:rPr lang="tr-TR" dirty="0"/>
              <a:t> 3,4'-diglukozit, </a:t>
            </a:r>
            <a:r>
              <a:rPr lang="tr-TR" dirty="0" err="1"/>
              <a:t>kuersetin</a:t>
            </a:r>
            <a:r>
              <a:rPr lang="tr-TR" dirty="0"/>
              <a:t> 4'-glikozit ve </a:t>
            </a:r>
            <a:r>
              <a:rPr lang="tr-TR" dirty="0" err="1"/>
              <a:t>kuersetin</a:t>
            </a:r>
            <a:r>
              <a:rPr lang="tr-TR" dirty="0"/>
              <a:t> gibi </a:t>
            </a:r>
            <a:r>
              <a:rPr lang="tr-TR" dirty="0" err="1">
                <a:solidFill>
                  <a:srgbClr val="FF0000"/>
                </a:solidFill>
              </a:rPr>
              <a:t>kuersetin</a:t>
            </a:r>
            <a:r>
              <a:rPr lang="tr-TR" dirty="0">
                <a:solidFill>
                  <a:srgbClr val="FF0000"/>
                </a:solidFill>
              </a:rPr>
              <a:t> bileşiklerinin</a:t>
            </a:r>
            <a:r>
              <a:rPr lang="tr-TR" dirty="0"/>
              <a:t> neredeyse </a:t>
            </a:r>
            <a:r>
              <a:rPr lang="tr-TR" dirty="0">
                <a:solidFill>
                  <a:srgbClr val="FF0000"/>
                </a:solidFill>
              </a:rPr>
              <a:t>aynı modellerini gösterdi </a:t>
            </a:r>
            <a:r>
              <a:rPr lang="tr-TR" dirty="0"/>
              <a:t>(</a:t>
            </a:r>
            <a:r>
              <a:rPr lang="el-GR" dirty="0"/>
              <a:t>λ = 290 </a:t>
            </a:r>
            <a:r>
              <a:rPr lang="tr-TR" dirty="0" err="1"/>
              <a:t>nm</a:t>
            </a:r>
            <a:r>
              <a:rPr lang="tr-TR" dirty="0"/>
              <a:t>).</a:t>
            </a:r>
            <a:r>
              <a:rPr lang="tr-TR" dirty="0">
                <a:solidFill>
                  <a:srgbClr val="00B0F0"/>
                </a:solidFill>
              </a:rPr>
              <a:t>(Şekil 1)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348EF1-D689-4056-ADEA-8835474C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4" y="1601031"/>
            <a:ext cx="9066180" cy="52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4C197-8198-46E5-BAD3-42CEFA44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2" y="76200"/>
            <a:ext cx="8215669" cy="812800"/>
          </a:xfrm>
        </p:spPr>
        <p:txBody>
          <a:bodyPr/>
          <a:lstStyle/>
          <a:p>
            <a:r>
              <a:rPr lang="tr-TR" dirty="0"/>
              <a:t>AR de Soğanının Tedavi Edici Etkileri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89001"/>
            <a:ext cx="8596668" cy="5393266"/>
          </a:xfrm>
        </p:spPr>
        <p:txBody>
          <a:bodyPr>
            <a:normAutofit/>
          </a:bodyPr>
          <a:lstStyle/>
          <a:p>
            <a:r>
              <a:rPr lang="tr-TR" dirty="0"/>
              <a:t>Bu çalışmada </a:t>
            </a:r>
            <a:r>
              <a:rPr lang="tr-TR" dirty="0">
                <a:solidFill>
                  <a:schemeClr val="tx1"/>
                </a:solidFill>
              </a:rPr>
              <a:t>16</a:t>
            </a:r>
            <a:r>
              <a:rPr lang="tr-TR" dirty="0">
                <a:solidFill>
                  <a:srgbClr val="FF0000"/>
                </a:solidFill>
              </a:rPr>
              <a:t> AR </a:t>
            </a:r>
            <a:r>
              <a:rPr lang="tr-TR" dirty="0"/>
              <a:t>hastasının ön sonuçları sunuldu. </a:t>
            </a:r>
          </a:p>
          <a:p>
            <a:r>
              <a:rPr lang="tr-TR" dirty="0"/>
              <a:t>Hastalar </a:t>
            </a:r>
            <a:r>
              <a:rPr lang="tr-TR" dirty="0">
                <a:solidFill>
                  <a:srgbClr val="FF0000"/>
                </a:solidFill>
              </a:rPr>
              <a:t>arpacık soğanı grubuna (n = 8)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>
                <a:solidFill>
                  <a:srgbClr val="FF0000"/>
                </a:solidFill>
              </a:rPr>
              <a:t> grubuna (n = 8) </a:t>
            </a:r>
            <a:r>
              <a:rPr lang="tr-TR" dirty="0" err="1"/>
              <a:t>randomize</a:t>
            </a:r>
            <a:r>
              <a:rPr lang="tr-TR" dirty="0"/>
              <a:t> edildi.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Deri </a:t>
            </a:r>
            <a:r>
              <a:rPr lang="tr-TR" dirty="0" err="1">
                <a:solidFill>
                  <a:srgbClr val="FF0000"/>
                </a:solidFill>
              </a:rPr>
              <a:t>prick</a:t>
            </a:r>
            <a:r>
              <a:rPr lang="tr-TR" dirty="0">
                <a:solidFill>
                  <a:srgbClr val="FF0000"/>
                </a:solidFill>
              </a:rPr>
              <a:t> testinde </a:t>
            </a:r>
            <a:r>
              <a:rPr lang="tr-TR" dirty="0"/>
              <a:t>en sık görülen alerjenler </a:t>
            </a:r>
            <a:r>
              <a:rPr lang="tr-TR" dirty="0">
                <a:solidFill>
                  <a:srgbClr val="FF0000"/>
                </a:solidFill>
              </a:rPr>
              <a:t>ev tozu akarları </a:t>
            </a:r>
            <a:r>
              <a:rPr lang="tr-TR" dirty="0"/>
              <a:t>D. </a:t>
            </a:r>
            <a:r>
              <a:rPr lang="tr-TR" dirty="0" err="1"/>
              <a:t>Farina</a:t>
            </a:r>
            <a:r>
              <a:rPr lang="tr-TR" dirty="0"/>
              <a:t> Ve D. </a:t>
            </a:r>
            <a:r>
              <a:rPr lang="tr-TR" dirty="0" err="1"/>
              <a:t>Pteronyssinus</a:t>
            </a:r>
            <a:r>
              <a:rPr lang="tr-TR" dirty="0"/>
              <a:t> olurken, Bunu Amerikan hamamböcekleri izledi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Arpacık soğanı grubunda 7 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/>
              <a:t> grubunda  </a:t>
            </a:r>
            <a:r>
              <a:rPr lang="tr-TR" dirty="0">
                <a:solidFill>
                  <a:srgbClr val="FF0000"/>
                </a:solidFill>
              </a:rPr>
              <a:t>oküler</a:t>
            </a:r>
            <a:r>
              <a:rPr lang="tr-TR" dirty="0"/>
              <a:t> semptomları olan </a:t>
            </a:r>
            <a:r>
              <a:rPr lang="tr-TR" dirty="0">
                <a:solidFill>
                  <a:srgbClr val="FF0000"/>
                </a:solidFill>
              </a:rPr>
              <a:t>8 hasta </a:t>
            </a:r>
            <a:r>
              <a:rPr lang="tr-TR" dirty="0"/>
              <a:t>vardı. </a:t>
            </a:r>
          </a:p>
          <a:p>
            <a:r>
              <a:rPr lang="tr-TR" dirty="0">
                <a:solidFill>
                  <a:srgbClr val="FF0000"/>
                </a:solidFill>
              </a:rPr>
              <a:t>Yaş farkına rağmen </a:t>
            </a:r>
            <a:r>
              <a:rPr lang="tr-TR" dirty="0"/>
              <a:t>AR </a:t>
            </a:r>
            <a:r>
              <a:rPr lang="tr-TR" dirty="0">
                <a:solidFill>
                  <a:srgbClr val="FF0000"/>
                </a:solidFill>
              </a:rPr>
              <a:t>semptomlarının</a:t>
            </a:r>
            <a:r>
              <a:rPr lang="tr-TR" dirty="0"/>
              <a:t> ortalama </a:t>
            </a:r>
            <a:r>
              <a:rPr lang="tr-TR" dirty="0">
                <a:solidFill>
                  <a:srgbClr val="FF0000"/>
                </a:solidFill>
              </a:rPr>
              <a:t>süresi</a:t>
            </a:r>
            <a:r>
              <a:rPr lang="tr-TR" dirty="0"/>
              <a:t> anlamlı </a:t>
            </a:r>
            <a:r>
              <a:rPr lang="tr-TR" dirty="0">
                <a:solidFill>
                  <a:srgbClr val="FF0000"/>
                </a:solidFill>
              </a:rPr>
              <a:t>farklılık göstermedi</a:t>
            </a:r>
            <a:r>
              <a:rPr lang="tr-TR" dirty="0"/>
              <a:t>. </a:t>
            </a:r>
          </a:p>
          <a:p>
            <a:r>
              <a:rPr lang="tr-TR" dirty="0">
                <a:solidFill>
                  <a:srgbClr val="FF0000"/>
                </a:solidFill>
              </a:rPr>
              <a:t>4 haftalık tedaviden sonra; Arpacık soğanı </a:t>
            </a:r>
            <a:r>
              <a:rPr lang="tr-TR" dirty="0"/>
              <a:t>grubundaki 5 hastada </a:t>
            </a:r>
            <a:r>
              <a:rPr lang="tr-TR" dirty="0">
                <a:solidFill>
                  <a:srgbClr val="FF0000"/>
                </a:solidFill>
              </a:rPr>
              <a:t>(%62,5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                                           </a:t>
            </a:r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/>
              <a:t> grubundaki 3 hastada </a:t>
            </a:r>
            <a:r>
              <a:rPr lang="tr-TR" dirty="0">
                <a:solidFill>
                  <a:srgbClr val="FF0000"/>
                </a:solidFill>
              </a:rPr>
              <a:t>(%37,5) </a:t>
            </a:r>
            <a:r>
              <a:rPr lang="tr-TR" dirty="0" err="1"/>
              <a:t>VAS'ta</a:t>
            </a:r>
            <a:r>
              <a:rPr lang="tr-TR" dirty="0"/>
              <a:t> olumlu iyileşme görüldü. </a:t>
            </a:r>
          </a:p>
        </p:txBody>
      </p:sp>
    </p:spTree>
    <p:extLst>
      <p:ext uri="{BB962C8B-B14F-4D97-AF65-F5344CB8AC3E}">
        <p14:creationId xmlns:p14="http://schemas.microsoft.com/office/powerpoint/2010/main" val="356360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55812"/>
            <a:ext cx="8884955" cy="5485551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Tedavi öncesi  </a:t>
            </a:r>
            <a:r>
              <a:rPr lang="tr-TR" dirty="0">
                <a:solidFill>
                  <a:srgbClr val="00B0F0"/>
                </a:solidFill>
              </a:rPr>
              <a:t>VAS ortalaması </a:t>
            </a:r>
            <a:r>
              <a:rPr lang="tr-TR" dirty="0">
                <a:solidFill>
                  <a:srgbClr val="FF0000"/>
                </a:solidFill>
              </a:rPr>
              <a:t>arpacık soğanı </a:t>
            </a:r>
            <a:r>
              <a:rPr lang="tr-TR" dirty="0"/>
              <a:t>gurubunda </a:t>
            </a:r>
            <a:r>
              <a:rPr lang="tr-TR" dirty="0">
                <a:solidFill>
                  <a:srgbClr val="FF0000"/>
                </a:solidFill>
              </a:rPr>
              <a:t>5,06 ± 1,52 </a:t>
            </a:r>
            <a:r>
              <a:rPr lang="tr-TR" dirty="0"/>
              <a:t>ve </a:t>
            </a:r>
            <a:r>
              <a:rPr lang="es-ES" dirty="0">
                <a:solidFill>
                  <a:srgbClr val="FF0000"/>
                </a:solidFill>
              </a:rPr>
              <a:t>plasebo</a:t>
            </a:r>
            <a:r>
              <a:rPr lang="es-ES" dirty="0"/>
              <a:t> grubunda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5.38 ± 2.76 </a:t>
            </a:r>
            <a:r>
              <a:rPr lang="en-US" dirty="0" err="1"/>
              <a:t>i</a:t>
            </a:r>
            <a:r>
              <a:rPr lang="tr-TR" dirty="0" err="1"/>
              <a:t>di</a:t>
            </a:r>
            <a:r>
              <a:rPr lang="tr-TR" dirty="0"/>
              <a:t>.  </a:t>
            </a:r>
            <a:r>
              <a:rPr lang="tr-TR" dirty="0">
                <a:solidFill>
                  <a:srgbClr val="FF0000"/>
                </a:solidFill>
              </a:rPr>
              <a:t>Tedavisi sonrası ortalama VAS </a:t>
            </a:r>
            <a:r>
              <a:rPr lang="tr-TR" dirty="0"/>
              <a:t>Arpacık soğanı grubunda</a:t>
            </a:r>
            <a:r>
              <a:rPr lang="es-ES" dirty="0"/>
              <a:t> 2,44 ± 1,57</a:t>
            </a:r>
            <a:r>
              <a:rPr lang="tr-TR" dirty="0"/>
              <a:t> ve </a:t>
            </a:r>
            <a:r>
              <a:rPr lang="es-ES" dirty="0"/>
              <a:t>plasebo grubunda</a:t>
            </a:r>
            <a:r>
              <a:rPr lang="tr-TR" dirty="0"/>
              <a:t>  </a:t>
            </a:r>
            <a:r>
              <a:rPr lang="en-US" dirty="0"/>
              <a:t>3.98 ± 2.81 </a:t>
            </a:r>
            <a:r>
              <a:rPr lang="es-ES" dirty="0"/>
              <a:t> </a:t>
            </a:r>
            <a:r>
              <a:rPr lang="tr-TR" dirty="0"/>
              <a:t>idi. </a:t>
            </a:r>
            <a:r>
              <a:rPr lang="tr-TR" dirty="0">
                <a:solidFill>
                  <a:srgbClr val="00B0F0"/>
                </a:solidFill>
              </a:rPr>
              <a:t>(Tablo 2). </a:t>
            </a:r>
          </a:p>
          <a:p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Tablo 2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Tedavi Öncesi ve Sonrası Ortalama VAS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tr-TR" altLang="tr-TR" sz="105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tr-TR" sz="1050" dirty="0"/>
              <a:t> </a:t>
            </a:r>
            <a:r>
              <a:rPr lang="tr-TR" sz="2000" dirty="0">
                <a:solidFill>
                  <a:schemeClr val="tx1"/>
                </a:solidFill>
              </a:rPr>
              <a:t>*</a:t>
            </a:r>
            <a:r>
              <a:rPr lang="tr-TR" sz="600" dirty="0"/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Teda</a:t>
            </a:r>
            <a:r>
              <a:rPr lang="tr-TR" altLang="tr-TR" sz="1800" dirty="0">
                <a:solidFill>
                  <a:srgbClr val="202124"/>
                </a:solidFill>
                <a:latin typeface="inherit"/>
              </a:rPr>
              <a:t>vi öncesi anlamlı fark </a:t>
            </a:r>
            <a:r>
              <a:rPr lang="tr-TR" dirty="0">
                <a:solidFill>
                  <a:srgbClr val="FF0000"/>
                </a:solidFill>
              </a:rPr>
              <a:t>P-değer &lt; 0,05</a:t>
            </a:r>
            <a:endParaRPr lang="tr-TR" dirty="0"/>
          </a:p>
          <a:p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5C9C3192-9999-48D6-91C0-04B3A8FA5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37894"/>
              </p:ext>
            </p:extLst>
          </p:nvPr>
        </p:nvGraphicFramePr>
        <p:xfrm>
          <a:off x="799468" y="2363822"/>
          <a:ext cx="8762820" cy="279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05">
                  <a:extLst>
                    <a:ext uri="{9D8B030D-6E8A-4147-A177-3AD203B41FA5}">
                      <a16:colId xmlns:a16="http://schemas.microsoft.com/office/drawing/2014/main" val="72910634"/>
                    </a:ext>
                  </a:extLst>
                </a:gridCol>
                <a:gridCol w="2161161">
                  <a:extLst>
                    <a:ext uri="{9D8B030D-6E8A-4147-A177-3AD203B41FA5}">
                      <a16:colId xmlns:a16="http://schemas.microsoft.com/office/drawing/2014/main" val="2678765874"/>
                    </a:ext>
                  </a:extLst>
                </a:gridCol>
                <a:gridCol w="2220249">
                  <a:extLst>
                    <a:ext uri="{9D8B030D-6E8A-4147-A177-3AD203B41FA5}">
                      <a16:colId xmlns:a16="http://schemas.microsoft.com/office/drawing/2014/main" val="3004007613"/>
                    </a:ext>
                  </a:extLst>
                </a:gridCol>
                <a:gridCol w="2190705">
                  <a:extLst>
                    <a:ext uri="{9D8B030D-6E8A-4147-A177-3AD203B41FA5}">
                      <a16:colId xmlns:a16="http://schemas.microsoft.com/office/drawing/2014/main" val="481664729"/>
                    </a:ext>
                  </a:extLst>
                </a:gridCol>
              </a:tblGrid>
              <a:tr h="7848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Group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Pre-treatment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mean</a:t>
                      </a:r>
                      <a:r>
                        <a:rPr lang="tr-TR" dirty="0"/>
                        <a:t> ± SD)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Post-</a:t>
                      </a:r>
                      <a:r>
                        <a:rPr lang="tr-TR" dirty="0" err="1"/>
                        <a:t>treatment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mean</a:t>
                      </a:r>
                      <a:r>
                        <a:rPr lang="tr-TR" dirty="0"/>
                        <a:t> ± SD)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P-</a:t>
                      </a:r>
                      <a:r>
                        <a:rPr lang="tr-TR" dirty="0" err="1"/>
                        <a:t>value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92936"/>
                  </a:ext>
                </a:extLst>
              </a:tr>
              <a:tr h="6008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Shallot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5.06 ± 1.52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2.44 ± 1.57*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0.018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02503"/>
                  </a:ext>
                </a:extLst>
              </a:tr>
              <a:tr h="6008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Placebo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5.38 ± 2.76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3.98 ± 2.81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0.193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95503"/>
                  </a:ext>
                </a:extLst>
              </a:tr>
              <a:tr h="600894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2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7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54E22-A8EC-491B-B177-01A7E55A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2647"/>
            <a:ext cx="8596668" cy="5778716"/>
          </a:xfrm>
        </p:spPr>
        <p:txBody>
          <a:bodyPr/>
          <a:lstStyle/>
          <a:p>
            <a:r>
              <a:rPr lang="tr-TR" dirty="0">
                <a:solidFill>
                  <a:schemeClr val="accent2"/>
                </a:solidFill>
              </a:rPr>
              <a:t>Ortalama VAS </a:t>
            </a:r>
            <a:r>
              <a:rPr lang="tr-TR" dirty="0" err="1">
                <a:solidFill>
                  <a:schemeClr val="accent5"/>
                </a:solidFill>
              </a:rPr>
              <a:t>plasebo</a:t>
            </a:r>
            <a:r>
              <a:rPr lang="tr-TR" dirty="0">
                <a:solidFill>
                  <a:schemeClr val="accent5"/>
                </a:solidFill>
              </a:rPr>
              <a:t> grubundaki  %25,54 </a:t>
            </a:r>
            <a:r>
              <a:rPr lang="tr-TR" dirty="0"/>
              <a:t>± 34,30  (P= 0,193 ) ile karşılaştırıldığında yalnızca </a:t>
            </a:r>
            <a:r>
              <a:rPr lang="tr-TR" dirty="0">
                <a:solidFill>
                  <a:srgbClr val="0070C0"/>
                </a:solidFill>
              </a:rPr>
              <a:t>arpacık soğanı grubunda %46,58 </a:t>
            </a:r>
            <a:r>
              <a:rPr lang="tr-TR" dirty="0"/>
              <a:t>± %34,66 oranında </a:t>
            </a:r>
            <a:r>
              <a:rPr lang="tr-TR" dirty="0">
                <a:solidFill>
                  <a:srgbClr val="FF0000"/>
                </a:solidFill>
              </a:rPr>
              <a:t>(P= 0,018) önemli ölçüde azaldı </a:t>
            </a:r>
            <a:r>
              <a:rPr lang="tr-TR" dirty="0">
                <a:solidFill>
                  <a:schemeClr val="tx1"/>
                </a:solidFill>
              </a:rPr>
              <a:t>(şekil 2) tedavi sonrası her iki guruptaki VAS iyileşme yüzdeleri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D70B2D-C93D-475C-BAAB-8936F7C5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6" y="1789888"/>
            <a:ext cx="6438900" cy="50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63389"/>
            <a:ext cx="8596668" cy="537797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Nazal semptomlar;  iki gruptaki </a:t>
            </a:r>
            <a:r>
              <a:rPr lang="tr-TR" dirty="0"/>
              <a:t>hastalarda tedaviden sonra </a:t>
            </a:r>
            <a:r>
              <a:rPr lang="tr-TR" dirty="0" err="1">
                <a:solidFill>
                  <a:srgbClr val="FF0000"/>
                </a:solidFill>
              </a:rPr>
              <a:t>TNSS'de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anlamlı iyileşme </a:t>
            </a:r>
            <a:r>
              <a:rPr lang="tr-TR" dirty="0"/>
              <a:t>gösterdi,</a:t>
            </a:r>
          </a:p>
          <a:p>
            <a:r>
              <a:rPr lang="tr-TR" dirty="0">
                <a:solidFill>
                  <a:schemeClr val="tx1"/>
                </a:solidFill>
              </a:rPr>
              <a:t> Ancak </a:t>
            </a:r>
            <a:r>
              <a:rPr lang="tr-TR" dirty="0">
                <a:solidFill>
                  <a:srgbClr val="FF0000"/>
                </a:solidFill>
              </a:rPr>
              <a:t>gruplar arasında</a:t>
            </a:r>
            <a:r>
              <a:rPr lang="tr-TR" dirty="0"/>
              <a:t> istatistiksel olarak </a:t>
            </a:r>
            <a:r>
              <a:rPr lang="tr-TR" dirty="0">
                <a:solidFill>
                  <a:srgbClr val="FF0000"/>
                </a:solidFill>
              </a:rPr>
              <a:t>fark yoktu </a:t>
            </a:r>
            <a:r>
              <a:rPr lang="tr-TR" dirty="0"/>
              <a:t>(P= 0,18)</a:t>
            </a:r>
          </a:p>
          <a:p>
            <a:r>
              <a:rPr lang="tr-TR" dirty="0">
                <a:solidFill>
                  <a:srgbClr val="00B0F0"/>
                </a:solidFill>
              </a:rPr>
              <a:t>Şekil 3a'. </a:t>
            </a:r>
            <a:r>
              <a:rPr lang="tr-TR" dirty="0">
                <a:solidFill>
                  <a:srgbClr val="FF0000"/>
                </a:solidFill>
              </a:rPr>
              <a:t>ortalama TNSS Arpacık soğanı </a:t>
            </a:r>
            <a:r>
              <a:rPr lang="tr-TR" dirty="0"/>
              <a:t>grubunda başlangıçta </a:t>
            </a:r>
            <a:r>
              <a:rPr lang="tr-TR" dirty="0">
                <a:solidFill>
                  <a:srgbClr val="FF0000"/>
                </a:solidFill>
              </a:rPr>
              <a:t>8,00 ± 1,85'ten </a:t>
            </a:r>
            <a:r>
              <a:rPr lang="tr-TR" dirty="0"/>
              <a:t>tedavi sonrasında </a:t>
            </a:r>
            <a:r>
              <a:rPr lang="tr-TR" dirty="0">
                <a:solidFill>
                  <a:srgbClr val="FF0000"/>
                </a:solidFill>
              </a:rPr>
              <a:t>3,00 ± 2,27'ye düştü </a:t>
            </a:r>
            <a:r>
              <a:rPr lang="tr-TR" dirty="0"/>
              <a:t>(P= 0,002). 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/>
              <a:t> grubunda </a:t>
            </a:r>
            <a:r>
              <a:rPr lang="tr-TR" dirty="0">
                <a:solidFill>
                  <a:srgbClr val="FF0000"/>
                </a:solidFill>
              </a:rPr>
              <a:t>tedavi öncesi 7,00 ± 1,07'den </a:t>
            </a:r>
            <a:r>
              <a:rPr lang="tr-TR" dirty="0"/>
              <a:t>tedavi sonrası </a:t>
            </a:r>
            <a:r>
              <a:rPr lang="tr-TR" dirty="0">
                <a:solidFill>
                  <a:srgbClr val="FF0000"/>
                </a:solidFill>
              </a:rPr>
              <a:t>4,00 ± 2,73'e </a:t>
            </a:r>
            <a:r>
              <a:rPr lang="tr-TR" dirty="0"/>
              <a:t>düştü (P= 0,021). </a:t>
            </a:r>
          </a:p>
          <a:p>
            <a:r>
              <a:rPr lang="tr-TR" dirty="0">
                <a:solidFill>
                  <a:srgbClr val="FF0000"/>
                </a:solidFill>
              </a:rPr>
              <a:t>Oküler semptomlar </a:t>
            </a:r>
            <a:r>
              <a:rPr lang="tr-TR" dirty="0"/>
              <a:t>açısından; </a:t>
            </a:r>
            <a:r>
              <a:rPr lang="tr-TR" dirty="0" err="1"/>
              <a:t>setirizin</a:t>
            </a:r>
            <a:r>
              <a:rPr lang="tr-TR" dirty="0"/>
              <a:t> ile kombine oral arpacık soğanı alan hastalar tedaviden sonra </a:t>
            </a:r>
            <a:r>
              <a:rPr lang="tr-TR" dirty="0" err="1">
                <a:solidFill>
                  <a:srgbClr val="FF0000"/>
                </a:solidFill>
              </a:rPr>
              <a:t>TOSS'da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anlamlı iyileşme gösterdi </a:t>
            </a:r>
            <a:r>
              <a:rPr lang="tr-TR" dirty="0">
                <a:solidFill>
                  <a:srgbClr val="00B0F0"/>
                </a:solidFill>
              </a:rPr>
              <a:t>(Şekil 3b).</a:t>
            </a:r>
          </a:p>
          <a:p>
            <a:r>
              <a:rPr lang="tr-TR" dirty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Arpacık soğanı </a:t>
            </a:r>
            <a:r>
              <a:rPr lang="tr-TR" dirty="0"/>
              <a:t>grubunda  TOSS başlangıçta </a:t>
            </a:r>
            <a:r>
              <a:rPr lang="tr-TR" dirty="0">
                <a:solidFill>
                  <a:srgbClr val="FF0000"/>
                </a:solidFill>
              </a:rPr>
              <a:t>3,38 ± 2,56'dan </a:t>
            </a:r>
            <a:r>
              <a:rPr lang="tr-TR" dirty="0"/>
              <a:t>tedavi sonrasında </a:t>
            </a:r>
            <a:r>
              <a:rPr lang="tr-TR" dirty="0">
                <a:solidFill>
                  <a:srgbClr val="FF0000"/>
                </a:solidFill>
              </a:rPr>
              <a:t>0,38 ± 0,52'ye </a:t>
            </a:r>
            <a:r>
              <a:rPr lang="tr-TR" dirty="0"/>
              <a:t>düştü </a:t>
            </a:r>
            <a:r>
              <a:rPr lang="tr-TR" dirty="0">
                <a:solidFill>
                  <a:srgbClr val="FF0000"/>
                </a:solidFill>
              </a:rPr>
              <a:t>(P= 0,01).</a:t>
            </a:r>
          </a:p>
          <a:p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>
                <a:solidFill>
                  <a:srgbClr val="FF0000"/>
                </a:solidFill>
              </a:rPr>
              <a:t> grubundaki </a:t>
            </a:r>
            <a:r>
              <a:rPr lang="tr-TR" dirty="0"/>
              <a:t>TOSS tedavi öncesi </a:t>
            </a:r>
            <a:r>
              <a:rPr lang="tr-TR" dirty="0">
                <a:solidFill>
                  <a:srgbClr val="FF0000"/>
                </a:solidFill>
              </a:rPr>
              <a:t>2,13 ± 1,73'</a:t>
            </a:r>
            <a:r>
              <a:rPr lang="tr-TR" dirty="0"/>
              <a:t>ten tedavi sonrası </a:t>
            </a:r>
            <a:r>
              <a:rPr lang="tr-TR" dirty="0">
                <a:solidFill>
                  <a:srgbClr val="FF0000"/>
                </a:solidFill>
              </a:rPr>
              <a:t>1,13 ± 1,73'e düştü </a:t>
            </a:r>
            <a:r>
              <a:rPr lang="tr-TR" dirty="0"/>
              <a:t>(P&gt; 0,05).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834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DA3510-F2A1-48E9-9C5F-C9EDBC1D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1" y="349625"/>
            <a:ext cx="8753475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0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B165A9-3281-4273-AE34-0B153884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18534"/>
            <a:ext cx="8486602" cy="889000"/>
          </a:xfrm>
        </p:spPr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68E983-3449-4ED8-AA79-9DE602F6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7535"/>
            <a:ext cx="6200121" cy="503382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Allerjik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rinit</a:t>
            </a:r>
            <a:r>
              <a:rPr lang="tr-TR" dirty="0">
                <a:solidFill>
                  <a:srgbClr val="FF0000"/>
                </a:solidFill>
              </a:rPr>
              <a:t>( AR)</a:t>
            </a:r>
            <a:r>
              <a:rPr lang="tr-TR" dirty="0"/>
              <a:t> dünyada  &gt; 400 milyon insanı etkileyen küresel bir sağlık sorunudur. </a:t>
            </a:r>
          </a:p>
          <a:p>
            <a:r>
              <a:rPr lang="tr-TR" dirty="0" err="1">
                <a:solidFill>
                  <a:srgbClr val="FF0000"/>
                </a:solidFill>
              </a:rPr>
              <a:t>Patofizyolojisi</a:t>
            </a:r>
            <a:r>
              <a:rPr lang="tr-TR" dirty="0"/>
              <a:t>; </a:t>
            </a:r>
            <a:r>
              <a:rPr lang="tr-TR" dirty="0" err="1">
                <a:solidFill>
                  <a:schemeClr val="tx1"/>
                </a:solidFill>
              </a:rPr>
              <a:t>spesisik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inhale</a:t>
            </a:r>
            <a:r>
              <a:rPr lang="tr-TR" dirty="0">
                <a:solidFill>
                  <a:srgbClr val="FF0000"/>
                </a:solidFill>
              </a:rPr>
              <a:t> alerjenlere </a:t>
            </a:r>
            <a:r>
              <a:rPr lang="tr-TR" dirty="0"/>
              <a:t>karşı </a:t>
            </a:r>
            <a:r>
              <a:rPr lang="tr-TR" dirty="0" err="1">
                <a:solidFill>
                  <a:srgbClr val="FF0000"/>
                </a:solidFill>
              </a:rPr>
              <a:t>igE</a:t>
            </a:r>
            <a:r>
              <a:rPr lang="tr-TR" dirty="0">
                <a:solidFill>
                  <a:srgbClr val="FF0000"/>
                </a:solidFill>
              </a:rPr>
              <a:t> aracılı </a:t>
            </a:r>
            <a:r>
              <a:rPr lang="tr-TR" dirty="0"/>
              <a:t>immünolojik yanıtı içerir ve </a:t>
            </a:r>
            <a:r>
              <a:rPr lang="tr-TR" dirty="0">
                <a:solidFill>
                  <a:srgbClr val="FF0000"/>
                </a:solidFill>
              </a:rPr>
              <a:t>LKT,PG ve </a:t>
            </a:r>
            <a:r>
              <a:rPr lang="tr-TR" dirty="0" err="1">
                <a:solidFill>
                  <a:srgbClr val="FF0000"/>
                </a:solidFill>
              </a:rPr>
              <a:t>histamin</a:t>
            </a:r>
            <a:r>
              <a:rPr lang="tr-TR" dirty="0">
                <a:solidFill>
                  <a:srgbClr val="FF0000"/>
                </a:solidFill>
              </a:rPr>
              <a:t>  </a:t>
            </a:r>
            <a:r>
              <a:rPr lang="tr-TR" dirty="0">
                <a:solidFill>
                  <a:schemeClr val="tx1"/>
                </a:solidFill>
              </a:rPr>
              <a:t>gibi kimyasal aracılar salınır</a:t>
            </a:r>
            <a:r>
              <a:rPr lang="tr-TR" dirty="0"/>
              <a:t>, Bunlarda </a:t>
            </a:r>
            <a:r>
              <a:rPr lang="tr-TR" dirty="0" err="1">
                <a:solidFill>
                  <a:srgbClr val="FF0000"/>
                </a:solidFill>
              </a:rPr>
              <a:t>mast</a:t>
            </a:r>
            <a:r>
              <a:rPr lang="tr-TR" dirty="0">
                <a:solidFill>
                  <a:srgbClr val="FF0000"/>
                </a:solidFill>
              </a:rPr>
              <a:t> hücrelerini </a:t>
            </a:r>
            <a:r>
              <a:rPr lang="tr-TR" dirty="0"/>
              <a:t>ve </a:t>
            </a:r>
            <a:r>
              <a:rPr lang="tr-TR" dirty="0" err="1">
                <a:solidFill>
                  <a:srgbClr val="FF0000"/>
                </a:solidFill>
              </a:rPr>
              <a:t>eozonofil</a:t>
            </a:r>
            <a:r>
              <a:rPr lang="tr-TR" dirty="0">
                <a:solidFill>
                  <a:srgbClr val="FF0000"/>
                </a:solidFill>
              </a:rPr>
              <a:t> fonksiyonlarını </a:t>
            </a:r>
            <a:r>
              <a:rPr lang="tr-TR" dirty="0"/>
              <a:t>uyararak </a:t>
            </a:r>
            <a:r>
              <a:rPr lang="tr-TR" dirty="0">
                <a:solidFill>
                  <a:srgbClr val="FF0000"/>
                </a:solidFill>
              </a:rPr>
              <a:t>nazal mukozanın iltihaplanmasına </a:t>
            </a:r>
            <a:r>
              <a:rPr lang="tr-TR" dirty="0"/>
              <a:t>neden olur. </a:t>
            </a:r>
          </a:p>
          <a:p>
            <a:r>
              <a:rPr lang="tr-TR" dirty="0"/>
              <a:t>İlk duyarlılığın ardından, </a:t>
            </a:r>
            <a:r>
              <a:rPr lang="tr-TR" dirty="0" err="1">
                <a:solidFill>
                  <a:srgbClr val="FF0000"/>
                </a:solidFill>
              </a:rPr>
              <a:t>aeroallerjenlere</a:t>
            </a:r>
            <a:r>
              <a:rPr lang="tr-TR" dirty="0"/>
              <a:t> yeniden maruz kalındığında, </a:t>
            </a:r>
            <a:r>
              <a:rPr lang="tr-TR" dirty="0">
                <a:solidFill>
                  <a:srgbClr val="FF0000"/>
                </a:solidFill>
              </a:rPr>
              <a:t>hapşırma, buruda kaşıntı, burunda tıkanıklık ve burun akıntısı </a:t>
            </a:r>
            <a:r>
              <a:rPr lang="tr-TR" dirty="0">
                <a:solidFill>
                  <a:schemeClr val="tx1"/>
                </a:solidFill>
              </a:rPr>
              <a:t>gibi</a:t>
            </a:r>
            <a:r>
              <a:rPr lang="tr-TR" dirty="0">
                <a:solidFill>
                  <a:srgbClr val="FF0000"/>
                </a:solidFill>
              </a:rPr>
              <a:t> Semptomlar </a:t>
            </a:r>
            <a:r>
              <a:rPr lang="tr-TR" dirty="0">
                <a:solidFill>
                  <a:schemeClr val="tx1"/>
                </a:solidFill>
              </a:rPr>
              <a:t>ortaya çıkar.</a:t>
            </a:r>
            <a:r>
              <a:rPr lang="tr-TR" dirty="0"/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Tamamlayıcı ve alternatif tıpta( TAT) </a:t>
            </a:r>
            <a:r>
              <a:rPr lang="tr-TR" dirty="0"/>
              <a:t>AR </a:t>
            </a:r>
            <a:r>
              <a:rPr lang="tr-TR" dirty="0" err="1"/>
              <a:t>nin</a:t>
            </a:r>
            <a:r>
              <a:rPr lang="tr-TR" dirty="0"/>
              <a:t> nazal semptomlarını azaltmak için şifalı bitkiler kullanılmıştır. </a:t>
            </a:r>
          </a:p>
          <a:p>
            <a:r>
              <a:rPr lang="tr-TR" dirty="0"/>
              <a:t>Örneğin geleneksel Tayland tıbbında </a:t>
            </a:r>
            <a:r>
              <a:rPr lang="tr-TR" dirty="0">
                <a:solidFill>
                  <a:srgbClr val="FF0000"/>
                </a:solidFill>
              </a:rPr>
              <a:t>kırmızı arpacık soğanı </a:t>
            </a:r>
            <a:r>
              <a:rPr lang="tr-TR" dirty="0"/>
              <a:t>veya </a:t>
            </a:r>
            <a:r>
              <a:rPr lang="tr-TR" dirty="0" err="1">
                <a:solidFill>
                  <a:srgbClr val="FF0000"/>
                </a:solidFill>
              </a:rPr>
              <a:t>Allium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Ascalonicum</a:t>
            </a:r>
            <a:r>
              <a:rPr lang="tr-TR" dirty="0">
                <a:solidFill>
                  <a:srgbClr val="FF0000"/>
                </a:solidFill>
              </a:rPr>
              <a:t> L. </a:t>
            </a:r>
            <a:r>
              <a:rPr lang="tr-TR" dirty="0">
                <a:solidFill>
                  <a:schemeClr val="tx1"/>
                </a:solidFill>
              </a:rPr>
              <a:t>kullanılırken</a:t>
            </a:r>
            <a:r>
              <a:rPr lang="tr-TR" dirty="0"/>
              <a:t>, Japon tıbbında  </a:t>
            </a:r>
            <a:r>
              <a:rPr lang="tr-TR" dirty="0">
                <a:solidFill>
                  <a:srgbClr val="FF0000"/>
                </a:solidFill>
              </a:rPr>
              <a:t>soğan</a:t>
            </a:r>
            <a:r>
              <a:rPr lang="tr-TR" dirty="0"/>
              <a:t> veya </a:t>
            </a:r>
            <a:r>
              <a:rPr lang="tr-TR" dirty="0" err="1">
                <a:solidFill>
                  <a:srgbClr val="FF0000"/>
                </a:solidFill>
              </a:rPr>
              <a:t>Allium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Cepa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kullanılır.</a:t>
            </a:r>
          </a:p>
          <a:p>
            <a:r>
              <a:rPr lang="tr-TR" dirty="0">
                <a:solidFill>
                  <a:srgbClr val="FF0000"/>
                </a:solidFill>
              </a:rPr>
              <a:t>Arpacık soğanı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soğan</a:t>
            </a:r>
            <a:r>
              <a:rPr lang="tr-TR" dirty="0"/>
              <a:t> , </a:t>
            </a:r>
            <a:r>
              <a:rPr lang="tr-TR" dirty="0" err="1">
                <a:solidFill>
                  <a:srgbClr val="FF0000"/>
                </a:solidFill>
              </a:rPr>
              <a:t>sarmısakla</a:t>
            </a:r>
            <a:r>
              <a:rPr lang="tr-TR" dirty="0"/>
              <a:t> aynı </a:t>
            </a:r>
            <a:r>
              <a:rPr lang="tr-TR" dirty="0" err="1">
                <a:solidFill>
                  <a:srgbClr val="FF0000"/>
                </a:solidFill>
              </a:rPr>
              <a:t>alliaceae</a:t>
            </a:r>
            <a:r>
              <a:rPr lang="tr-TR" dirty="0">
                <a:solidFill>
                  <a:srgbClr val="FF0000"/>
                </a:solidFill>
              </a:rPr>
              <a:t> familyasındandır</a:t>
            </a:r>
            <a:r>
              <a:rPr lang="tr-TR" dirty="0"/>
              <a:t> Ancak dış </a:t>
            </a:r>
            <a:r>
              <a:rPr lang="tr-TR" dirty="0" err="1"/>
              <a:t>görnüşleri</a:t>
            </a:r>
            <a:r>
              <a:rPr lang="tr-TR" dirty="0"/>
              <a:t> kokuları ve tatları farklıdır.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84909A-2567-44AF-9477-51319F97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57" y="1617419"/>
            <a:ext cx="4075889" cy="38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9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6333"/>
            <a:ext cx="8596668" cy="574503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Nazal ve oküler </a:t>
            </a:r>
            <a:r>
              <a:rPr lang="tr-TR" dirty="0"/>
              <a:t>semptomların alt analizleri </a:t>
            </a:r>
            <a:r>
              <a:rPr lang="tr-TR" dirty="0">
                <a:solidFill>
                  <a:srgbClr val="00B0F0"/>
                </a:solidFill>
              </a:rPr>
              <a:t>(Tablo 3)</a:t>
            </a:r>
            <a:r>
              <a:rPr lang="tr-TR" dirty="0"/>
              <a:t> gösterilmiştir.</a:t>
            </a:r>
            <a:endParaRPr lang="tr-TR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Hapşırma, burun akıntısı, burun ve gözlerde kaşıntı</a:t>
            </a:r>
            <a:r>
              <a:rPr lang="tr-TR" dirty="0"/>
              <a:t>, 4 haftalık tedaviden sonra belirgin şekilde </a:t>
            </a:r>
            <a:r>
              <a:rPr lang="tr-TR" dirty="0">
                <a:solidFill>
                  <a:srgbClr val="FF0000"/>
                </a:solidFill>
              </a:rPr>
              <a:t>azalan ana semptomlardı</a:t>
            </a:r>
            <a:r>
              <a:rPr lang="tr-TR" dirty="0"/>
              <a:t>. </a:t>
            </a:r>
          </a:p>
          <a:p>
            <a:r>
              <a:rPr lang="tr-TR" dirty="0">
                <a:solidFill>
                  <a:srgbClr val="FF0000"/>
                </a:solidFill>
              </a:rPr>
              <a:t>Burun ve göz kaşıntısı </a:t>
            </a:r>
            <a:r>
              <a:rPr lang="tr-TR" dirty="0"/>
              <a:t> yalnızca </a:t>
            </a:r>
            <a:r>
              <a:rPr lang="tr-TR" dirty="0">
                <a:solidFill>
                  <a:srgbClr val="FF0000"/>
                </a:solidFill>
              </a:rPr>
              <a:t>arpacık soğanı</a:t>
            </a:r>
            <a:r>
              <a:rPr lang="tr-TR" dirty="0"/>
              <a:t> grubunda önemli ölçüde </a:t>
            </a:r>
            <a:r>
              <a:rPr lang="tr-TR" dirty="0">
                <a:solidFill>
                  <a:srgbClr val="FF0000"/>
                </a:solidFill>
              </a:rPr>
              <a:t>azaldı</a:t>
            </a:r>
            <a:r>
              <a:rPr lang="tr-TR" dirty="0"/>
              <a:t> </a:t>
            </a:r>
            <a:r>
              <a:rPr lang="tr-TR" dirty="0">
                <a:solidFill>
                  <a:srgbClr val="00B0F0"/>
                </a:solidFill>
              </a:rPr>
              <a:t>(P= 0,007 ve P= 0,003). </a:t>
            </a:r>
          </a:p>
          <a:p>
            <a:r>
              <a:rPr lang="tr-TR" dirty="0">
                <a:solidFill>
                  <a:srgbClr val="FF0000"/>
                </a:solidFill>
              </a:rPr>
              <a:t>Hapşırma ve burun akıntısı </a:t>
            </a:r>
            <a:r>
              <a:rPr lang="tr-TR" dirty="0"/>
              <a:t>tedavi sonrası  her iki grupta da </a:t>
            </a:r>
            <a:r>
              <a:rPr lang="tr-TR" dirty="0">
                <a:solidFill>
                  <a:srgbClr val="FF0000"/>
                </a:solidFill>
              </a:rPr>
              <a:t>iyileşti</a:t>
            </a:r>
            <a:r>
              <a:rPr lang="tr-TR" dirty="0"/>
              <a:t> ancak </a:t>
            </a:r>
            <a:r>
              <a:rPr lang="tr-TR" dirty="0">
                <a:solidFill>
                  <a:srgbClr val="FF0000"/>
                </a:solidFill>
              </a:rPr>
              <a:t>gruplar arasında </a:t>
            </a:r>
            <a:r>
              <a:rPr lang="tr-TR" dirty="0"/>
              <a:t>istatistiksel olarak anlamlı bir </a:t>
            </a:r>
            <a:r>
              <a:rPr lang="tr-TR" dirty="0">
                <a:solidFill>
                  <a:srgbClr val="FF0000"/>
                </a:solidFill>
              </a:rPr>
              <a:t>fark olmadı</a:t>
            </a:r>
            <a:r>
              <a:rPr lang="tr-TR" dirty="0"/>
              <a:t>.</a:t>
            </a:r>
          </a:p>
          <a:p>
            <a:r>
              <a:rPr lang="tr-TR" dirty="0"/>
              <a:t>Tedavi sonrasında; </a:t>
            </a:r>
            <a:r>
              <a:rPr lang="tr-TR" dirty="0">
                <a:solidFill>
                  <a:srgbClr val="FF0000"/>
                </a:solidFill>
              </a:rPr>
              <a:t>burun tıkanıklığı, gözlerde sulanma, gözde kızarıklık </a:t>
            </a:r>
            <a:r>
              <a:rPr lang="tr-TR" dirty="0">
                <a:solidFill>
                  <a:schemeClr val="tx1"/>
                </a:solidFill>
              </a:rPr>
              <a:t>semptomlarında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değişiklik olmadı</a:t>
            </a:r>
            <a:r>
              <a:rPr lang="tr-TR" dirty="0"/>
              <a:t>. </a:t>
            </a:r>
          </a:p>
          <a:p>
            <a:r>
              <a:rPr lang="tr-TR" dirty="0"/>
              <a:t>Her </a:t>
            </a:r>
            <a:r>
              <a:rPr lang="tr-TR" dirty="0">
                <a:solidFill>
                  <a:srgbClr val="FF0000"/>
                </a:solidFill>
              </a:rPr>
              <a:t>iki grupta da </a:t>
            </a:r>
            <a:r>
              <a:rPr lang="tr-TR" dirty="0"/>
              <a:t>tedavi sonrasında </a:t>
            </a:r>
            <a:r>
              <a:rPr lang="tr-TR" dirty="0" err="1">
                <a:solidFill>
                  <a:srgbClr val="FF0000"/>
                </a:solidFill>
              </a:rPr>
              <a:t>NAR'da</a:t>
            </a:r>
            <a:r>
              <a:rPr lang="tr-TR" dirty="0">
                <a:solidFill>
                  <a:srgbClr val="FF0000"/>
                </a:solidFill>
              </a:rPr>
              <a:t> değişiklik olmadı</a:t>
            </a:r>
            <a:r>
              <a:rPr lang="tr-TR" dirty="0"/>
              <a:t>. </a:t>
            </a:r>
          </a:p>
          <a:p>
            <a:r>
              <a:rPr lang="tr-TR" dirty="0"/>
              <a:t>Tedavi sonrası ortalama NAR, arpacık soğanı grubunda 0,27 ± 0,16 ve </a:t>
            </a:r>
            <a:r>
              <a:rPr lang="tr-TR" dirty="0" err="1"/>
              <a:t>plasebo</a:t>
            </a:r>
            <a:r>
              <a:rPr lang="tr-TR" dirty="0"/>
              <a:t> grubunda 0,32 ± 0,30 idi</a:t>
            </a:r>
          </a:p>
        </p:txBody>
      </p:sp>
    </p:spTree>
    <p:extLst>
      <p:ext uri="{BB962C8B-B14F-4D97-AF65-F5344CB8AC3E}">
        <p14:creationId xmlns:p14="http://schemas.microsoft.com/office/powerpoint/2010/main" val="169171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658B8C-E8C8-40DD-A6DC-AEA7C0F8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77" y="-215562"/>
            <a:ext cx="7718611" cy="70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6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033"/>
            <a:ext cx="8596668" cy="5785330"/>
          </a:xfrm>
        </p:spPr>
        <p:txBody>
          <a:bodyPr/>
          <a:lstStyle/>
          <a:p>
            <a:r>
              <a:rPr lang="tr-TR" dirty="0"/>
              <a:t>Tedavi sırasında meydana gelen  </a:t>
            </a:r>
            <a:r>
              <a:rPr lang="tr-TR" dirty="0">
                <a:solidFill>
                  <a:srgbClr val="FF0000"/>
                </a:solidFill>
              </a:rPr>
              <a:t>olumsuz olaylar (AE), baş dönmesi, yorgunluk, baş ağrısı, uyku hali, döküntüler, kıl köklerinin zayıflaması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bulantı ve hazımsızlıktan </a:t>
            </a:r>
            <a:r>
              <a:rPr lang="tr-TR" dirty="0"/>
              <a:t>oluşuyordu. </a:t>
            </a:r>
          </a:p>
          <a:p>
            <a:r>
              <a:rPr lang="tr-TR" dirty="0">
                <a:solidFill>
                  <a:srgbClr val="FF0000"/>
                </a:solidFill>
              </a:rPr>
              <a:t>Ciddi bir AE bildirilmedi</a:t>
            </a:r>
            <a:r>
              <a:rPr lang="tr-TR" dirty="0"/>
              <a:t>. </a:t>
            </a:r>
          </a:p>
          <a:p>
            <a:r>
              <a:rPr lang="tr-TR" dirty="0"/>
              <a:t>Arpacık soğanı ve </a:t>
            </a:r>
            <a:r>
              <a:rPr lang="tr-TR" dirty="0" err="1"/>
              <a:t>plasebo</a:t>
            </a:r>
            <a:r>
              <a:rPr lang="tr-TR" dirty="0"/>
              <a:t> </a:t>
            </a:r>
            <a:r>
              <a:rPr lang="tr-TR" dirty="0">
                <a:solidFill>
                  <a:srgbClr val="00B0F0"/>
                </a:solidFill>
              </a:rPr>
              <a:t>grupları arasında </a:t>
            </a:r>
            <a:r>
              <a:rPr lang="tr-TR" dirty="0" err="1">
                <a:solidFill>
                  <a:srgbClr val="FF0000"/>
                </a:solidFill>
              </a:rPr>
              <a:t>AE'ler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açısından</a:t>
            </a:r>
            <a:r>
              <a:rPr lang="tr-TR" dirty="0">
                <a:solidFill>
                  <a:srgbClr val="FF0000"/>
                </a:solidFill>
              </a:rPr>
              <a:t> fark yoktu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chemeClr val="tx1"/>
                </a:solidFill>
              </a:rPr>
              <a:t>Tüm hastalarda ilaç kullanımını bıraktıktan </a:t>
            </a:r>
            <a:r>
              <a:rPr lang="tr-TR" dirty="0">
                <a:solidFill>
                  <a:srgbClr val="FF0000"/>
                </a:solidFill>
              </a:rPr>
              <a:t>1 ila 3 hafta da yan etkiler</a:t>
            </a:r>
            <a:r>
              <a:rPr lang="tr-TR" dirty="0"/>
              <a:t> düzeldi.</a:t>
            </a:r>
          </a:p>
        </p:txBody>
      </p:sp>
    </p:spTree>
    <p:extLst>
      <p:ext uri="{BB962C8B-B14F-4D97-AF65-F5344CB8AC3E}">
        <p14:creationId xmlns:p14="http://schemas.microsoft.com/office/powerpoint/2010/main" val="144656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4C197-8198-46E5-BAD3-42CEFA44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109728"/>
            <a:ext cx="8478474" cy="1042416"/>
          </a:xfrm>
        </p:spPr>
        <p:txBody>
          <a:bodyPr>
            <a:normAutofit/>
          </a:bodyPr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5544"/>
            <a:ext cx="8596668" cy="5275819"/>
          </a:xfrm>
        </p:spPr>
        <p:txBody>
          <a:bodyPr>
            <a:normAutofit/>
          </a:bodyPr>
          <a:lstStyle/>
          <a:p>
            <a:r>
              <a:rPr lang="tr-TR" dirty="0"/>
              <a:t>Alerjik hastalar için </a:t>
            </a:r>
            <a:r>
              <a:rPr lang="tr-TR" dirty="0">
                <a:solidFill>
                  <a:srgbClr val="FF0000"/>
                </a:solidFill>
              </a:rPr>
              <a:t>uzun süreli antialerjik </a:t>
            </a:r>
            <a:r>
              <a:rPr lang="tr-TR" dirty="0"/>
              <a:t>ilaç kullanımı gereklidir. </a:t>
            </a:r>
          </a:p>
          <a:p>
            <a:r>
              <a:rPr lang="tr-TR" dirty="0">
                <a:solidFill>
                  <a:srgbClr val="FF0000"/>
                </a:solidFill>
              </a:rPr>
              <a:t>Alerjenden kaçınma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farmakoterapi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immünoterapi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cerrahi ve TAT </a:t>
            </a:r>
            <a:r>
              <a:rPr lang="tr-TR" dirty="0"/>
              <a:t>dahil  birçok tedavi seçeneği mevcuttur. </a:t>
            </a:r>
          </a:p>
          <a:p>
            <a:r>
              <a:rPr lang="tr-TR" dirty="0"/>
              <a:t>İlaç güvenliği ve finansal maliyetler nedeniyle </a:t>
            </a:r>
            <a:r>
              <a:rPr lang="tr-TR" dirty="0">
                <a:solidFill>
                  <a:srgbClr val="FF0000"/>
                </a:solidFill>
              </a:rPr>
              <a:t>, TAT </a:t>
            </a:r>
            <a:r>
              <a:rPr lang="tr-TR" dirty="0"/>
              <a:t>gibi farmakolojik olmayan tedavileri daha </a:t>
            </a:r>
            <a:r>
              <a:rPr lang="tr-TR" dirty="0">
                <a:solidFill>
                  <a:schemeClr val="tx1"/>
                </a:solidFill>
              </a:rPr>
              <a:t>popüler hale getirdi</a:t>
            </a:r>
            <a:r>
              <a:rPr lang="tr-TR" dirty="0"/>
              <a:t>. </a:t>
            </a:r>
          </a:p>
          <a:p>
            <a:r>
              <a:rPr lang="tr-TR" dirty="0"/>
              <a:t>Bu çalışmanın </a:t>
            </a:r>
            <a:r>
              <a:rPr lang="tr-TR" dirty="0">
                <a:solidFill>
                  <a:srgbClr val="FF0000"/>
                </a:solidFill>
              </a:rPr>
              <a:t>in </a:t>
            </a:r>
            <a:r>
              <a:rPr lang="tr-TR" dirty="0" err="1">
                <a:solidFill>
                  <a:srgbClr val="FF0000"/>
                </a:solidFill>
              </a:rPr>
              <a:t>vitro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kısmındaki sonucu, </a:t>
            </a:r>
            <a:r>
              <a:rPr lang="tr-TR" dirty="0">
                <a:solidFill>
                  <a:srgbClr val="FF0000"/>
                </a:solidFill>
              </a:rPr>
              <a:t>benzer bileşime rağmen </a:t>
            </a:r>
            <a:r>
              <a:rPr lang="tr-TR" dirty="0"/>
              <a:t>arpacık soğanının, soğandan </a:t>
            </a:r>
            <a:r>
              <a:rPr lang="tr-TR" dirty="0">
                <a:solidFill>
                  <a:srgbClr val="FF0000"/>
                </a:solidFill>
              </a:rPr>
              <a:t>daha üstün antialerjik </a:t>
            </a:r>
            <a:r>
              <a:rPr lang="tr-TR" dirty="0"/>
              <a:t> olduğunu doğrulamıştır.</a:t>
            </a:r>
          </a:p>
          <a:p>
            <a:r>
              <a:rPr lang="tr-TR" dirty="0"/>
              <a:t>Ancak farklı arpacık soğan/soğan çeşitlerinin biyolojik farklılıkları olabilir. 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Quercetin</a:t>
            </a:r>
            <a:r>
              <a:rPr lang="tr-TR" dirty="0"/>
              <a:t> </a:t>
            </a:r>
            <a:r>
              <a:rPr lang="tr-TR" dirty="0">
                <a:solidFill>
                  <a:schemeClr val="tx1"/>
                </a:solidFill>
              </a:rPr>
              <a:t>hem arpacık soğanı </a:t>
            </a:r>
            <a:r>
              <a:rPr lang="tr-TR" dirty="0"/>
              <a:t>hem de soğan bileşiklerinde anahtar faktörlerden biridir. </a:t>
            </a:r>
          </a:p>
          <a:p>
            <a:r>
              <a:rPr lang="tr-TR" dirty="0" err="1"/>
              <a:t>Quercetin</a:t>
            </a:r>
            <a:r>
              <a:rPr lang="tr-TR" dirty="0"/>
              <a:t>, </a:t>
            </a:r>
            <a:r>
              <a:rPr lang="tr-TR" dirty="0">
                <a:solidFill>
                  <a:schemeClr val="tx1"/>
                </a:solidFill>
              </a:rPr>
              <a:t>'</a:t>
            </a:r>
            <a:r>
              <a:rPr lang="tr-TR" dirty="0" err="1">
                <a:solidFill>
                  <a:schemeClr val="tx1"/>
                </a:solidFill>
              </a:rPr>
              <a:t>flavonoidlere</a:t>
            </a:r>
            <a:r>
              <a:rPr lang="tr-TR" dirty="0">
                <a:solidFill>
                  <a:schemeClr val="tx1"/>
                </a:solidFill>
              </a:rPr>
              <a:t>' ait </a:t>
            </a:r>
            <a:r>
              <a:rPr lang="tr-TR" dirty="0"/>
              <a:t>bir </a:t>
            </a:r>
            <a:r>
              <a:rPr lang="tr-TR" dirty="0" err="1">
                <a:solidFill>
                  <a:srgbClr val="FF0000"/>
                </a:solidFill>
              </a:rPr>
              <a:t>polifenoldür</a:t>
            </a:r>
            <a:r>
              <a:rPr lang="tr-TR" dirty="0">
                <a:solidFill>
                  <a:srgbClr val="FF0000"/>
                </a:solidFill>
              </a:rPr>
              <a:t>,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soğan, arpacık soğanı, elma, üzüm, çilek, brokoli, kiraz, turunçgiller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çay</a:t>
            </a:r>
            <a:r>
              <a:rPr lang="tr-TR" dirty="0"/>
              <a:t> da bulunur.</a:t>
            </a:r>
          </a:p>
          <a:p>
            <a:r>
              <a:rPr lang="tr-TR" dirty="0"/>
              <a:t>Ancak </a:t>
            </a:r>
            <a:r>
              <a:rPr lang="tr-TR" dirty="0" err="1"/>
              <a:t>kuersetinin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en iyi </a:t>
            </a:r>
            <a:r>
              <a:rPr lang="tr-TR" dirty="0"/>
              <a:t>besin kaynakları, </a:t>
            </a:r>
            <a:r>
              <a:rPr lang="tr-TR" dirty="0">
                <a:solidFill>
                  <a:srgbClr val="FF0000"/>
                </a:solidFill>
              </a:rPr>
              <a:t>soğan ve arpacık soğanıdır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977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F6354-A026-4B24-9190-F83C27E2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C81725-722E-4BB9-9544-C86C01DC3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5881"/>
            <a:ext cx="8596668" cy="446548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Quercetin'in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antialerjik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antiinflamatuar</a:t>
            </a:r>
            <a:r>
              <a:rPr lang="tr-TR" dirty="0"/>
              <a:t> </a:t>
            </a:r>
            <a:r>
              <a:rPr lang="tr-TR" dirty="0" err="1"/>
              <a:t>özellikleri,alerjik</a:t>
            </a:r>
            <a:r>
              <a:rPr lang="tr-TR" dirty="0"/>
              <a:t> hastalardaki </a:t>
            </a:r>
            <a:r>
              <a:rPr lang="tr-TR" dirty="0">
                <a:solidFill>
                  <a:srgbClr val="FF0000"/>
                </a:solidFill>
              </a:rPr>
              <a:t>Astım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AR semptomlarını </a:t>
            </a:r>
            <a:r>
              <a:rPr lang="tr-TR" dirty="0"/>
              <a:t>önlenmesine yardımcı olur. </a:t>
            </a:r>
          </a:p>
          <a:p>
            <a:r>
              <a:rPr lang="tr-TR" dirty="0" err="1"/>
              <a:t>Quercetin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bağışıklık sistemini uyararak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proinflamatuar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sitokinleri</a:t>
            </a:r>
            <a:r>
              <a:rPr lang="tr-TR" dirty="0">
                <a:solidFill>
                  <a:srgbClr val="FF0000"/>
                </a:solidFill>
              </a:rPr>
              <a:t> azaltarak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interlökini</a:t>
            </a:r>
            <a:r>
              <a:rPr lang="tr-TR" dirty="0">
                <a:solidFill>
                  <a:srgbClr val="FF0000"/>
                </a:solidFill>
              </a:rPr>
              <a:t> (IL-4) baskılayarak </a:t>
            </a:r>
            <a:r>
              <a:rPr lang="tr-TR" dirty="0"/>
              <a:t>ve </a:t>
            </a:r>
            <a:r>
              <a:rPr lang="tr-TR" dirty="0" err="1">
                <a:solidFill>
                  <a:srgbClr val="FF0000"/>
                </a:solidFill>
              </a:rPr>
              <a:t>lipoksijenaz</a:t>
            </a:r>
            <a:r>
              <a:rPr lang="tr-TR" dirty="0"/>
              <a:t> enzimi ve diğer </a:t>
            </a:r>
            <a:r>
              <a:rPr lang="tr-TR" dirty="0" err="1"/>
              <a:t>inflamatuar</a:t>
            </a:r>
            <a:r>
              <a:rPr lang="tr-TR" dirty="0"/>
              <a:t> </a:t>
            </a:r>
            <a:r>
              <a:rPr lang="tr-TR" dirty="0" err="1"/>
              <a:t>mediatörlerin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inhibisyonu</a:t>
            </a:r>
            <a:r>
              <a:rPr lang="tr-TR" dirty="0"/>
              <a:t> da dahil olmak üzere </a:t>
            </a:r>
            <a:r>
              <a:rPr lang="tr-TR" dirty="0">
                <a:solidFill>
                  <a:srgbClr val="FF0000"/>
                </a:solidFill>
              </a:rPr>
              <a:t>Th1/Th2 dengesini iyileştirerek </a:t>
            </a:r>
            <a:r>
              <a:rPr lang="tr-TR" dirty="0"/>
              <a:t>antialerjik aktivite de sağlayabilir. </a:t>
            </a:r>
          </a:p>
          <a:p>
            <a:r>
              <a:rPr lang="tr-TR" dirty="0"/>
              <a:t>Arpacık soğanı ile birlikte veya arpacık soğanı olmadan </a:t>
            </a:r>
            <a:r>
              <a:rPr lang="tr-TR" dirty="0" err="1"/>
              <a:t>setirizin</a:t>
            </a:r>
            <a:r>
              <a:rPr lang="tr-TR" dirty="0"/>
              <a:t> ile </a:t>
            </a:r>
            <a:r>
              <a:rPr lang="tr-TR" dirty="0">
                <a:solidFill>
                  <a:srgbClr val="FF0000"/>
                </a:solidFill>
              </a:rPr>
              <a:t>anlamlı</a:t>
            </a:r>
            <a:r>
              <a:rPr lang="tr-TR" dirty="0"/>
              <a:t> düzeyde </a:t>
            </a:r>
            <a:r>
              <a:rPr lang="tr-TR" dirty="0">
                <a:solidFill>
                  <a:srgbClr val="FF0000"/>
                </a:solidFill>
              </a:rPr>
              <a:t>iyileştirilemeyen </a:t>
            </a:r>
            <a:r>
              <a:rPr lang="tr-TR" dirty="0"/>
              <a:t>tek semptom ve bulgu </a:t>
            </a:r>
            <a:r>
              <a:rPr lang="tr-TR" dirty="0">
                <a:solidFill>
                  <a:srgbClr val="FF0000"/>
                </a:solidFill>
              </a:rPr>
              <a:t>burun tıkanıklığı ve NAR idi. </a:t>
            </a:r>
          </a:p>
          <a:p>
            <a:r>
              <a:rPr lang="tr-TR" dirty="0"/>
              <a:t>Bu bulgular </a:t>
            </a:r>
            <a:r>
              <a:rPr lang="tr-TR" dirty="0" err="1"/>
              <a:t>AR'deki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burun tıkanıklığının </a:t>
            </a:r>
            <a:r>
              <a:rPr lang="tr-TR" dirty="0" err="1">
                <a:solidFill>
                  <a:srgbClr val="FF0000"/>
                </a:solidFill>
              </a:rPr>
              <a:t>patofizyolojisi</a:t>
            </a:r>
            <a:r>
              <a:rPr lang="tr-TR" dirty="0">
                <a:solidFill>
                  <a:srgbClr val="FF0000"/>
                </a:solidFill>
              </a:rPr>
              <a:t> ile ilişkili olabilir</a:t>
            </a:r>
            <a:r>
              <a:rPr lang="tr-TR" dirty="0"/>
              <a:t>. </a:t>
            </a:r>
            <a:r>
              <a:rPr lang="tr-TR" dirty="0" err="1"/>
              <a:t>Histaminerjik</a:t>
            </a:r>
            <a:r>
              <a:rPr lang="tr-TR" dirty="0"/>
              <a:t> yol, nazal </a:t>
            </a:r>
            <a:r>
              <a:rPr lang="tr-TR" dirty="0" err="1"/>
              <a:t>mukozal</a:t>
            </a:r>
            <a:r>
              <a:rPr lang="tr-TR" dirty="0"/>
              <a:t> şişlik ve </a:t>
            </a:r>
            <a:r>
              <a:rPr lang="tr-TR" dirty="0" err="1"/>
              <a:t>venöz</a:t>
            </a:r>
            <a:r>
              <a:rPr lang="tr-TR" dirty="0"/>
              <a:t> kanlanmada </a:t>
            </a:r>
            <a:r>
              <a:rPr lang="tr-TR" dirty="0" err="1">
                <a:solidFill>
                  <a:srgbClr val="FF0000"/>
                </a:solidFill>
              </a:rPr>
              <a:t>lökotrienler</a:t>
            </a:r>
            <a:r>
              <a:rPr lang="tr-TR" dirty="0">
                <a:solidFill>
                  <a:srgbClr val="FF0000"/>
                </a:solidFill>
              </a:rPr>
              <a:t>,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tromboksanlar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prostaglandin</a:t>
            </a:r>
            <a:r>
              <a:rPr lang="tr-TR" dirty="0">
                <a:solidFill>
                  <a:srgbClr val="FF0000"/>
                </a:solidFill>
              </a:rPr>
              <a:t> D2 (PGD2</a:t>
            </a:r>
            <a:r>
              <a:rPr lang="tr-TR" dirty="0"/>
              <a:t>) gibi aracı maddelerden daha az önemli bir rol oynar.  </a:t>
            </a:r>
          </a:p>
          <a:p>
            <a:r>
              <a:rPr lang="tr-TR" sz="1800" dirty="0">
                <a:solidFill>
                  <a:srgbClr val="FF0000"/>
                </a:solidFill>
              </a:rPr>
              <a:t>Şiddetli burun tıkanıklığı </a:t>
            </a:r>
            <a:r>
              <a:rPr lang="tr-TR" sz="1800" dirty="0">
                <a:solidFill>
                  <a:schemeClr val="tx1"/>
                </a:solidFill>
              </a:rPr>
              <a:t>olan hastalar </a:t>
            </a:r>
            <a:r>
              <a:rPr lang="tr-TR" sz="1800" dirty="0"/>
              <a:t>etik sorun nedeniyle </a:t>
            </a:r>
            <a:r>
              <a:rPr lang="tr-TR" sz="1800" dirty="0">
                <a:solidFill>
                  <a:srgbClr val="00B0F0"/>
                </a:solidFill>
              </a:rPr>
              <a:t>çalışma dışı bırakıldığından</a:t>
            </a:r>
            <a:r>
              <a:rPr lang="tr-TR" sz="1800" dirty="0"/>
              <a:t>, </a:t>
            </a:r>
            <a:r>
              <a:rPr lang="tr-TR" sz="1800" dirty="0">
                <a:solidFill>
                  <a:srgbClr val="FF0000"/>
                </a:solidFill>
              </a:rPr>
              <a:t>arpacık soğanlı veya arpacık soğansız </a:t>
            </a:r>
            <a:r>
              <a:rPr lang="tr-TR" sz="1800" dirty="0" err="1">
                <a:solidFill>
                  <a:srgbClr val="FF0000"/>
                </a:solidFill>
              </a:rPr>
              <a:t>setirizinin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AR'deki</a:t>
            </a:r>
            <a:r>
              <a:rPr lang="tr-TR" sz="1800" dirty="0">
                <a:solidFill>
                  <a:srgbClr val="FF0000"/>
                </a:solidFill>
              </a:rPr>
              <a:t> etkinliği sonuçsuz kaldı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90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6FB709-F6F0-46CE-B303-70F93936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4749"/>
            <a:ext cx="8596668" cy="5496613"/>
          </a:xfrm>
        </p:spPr>
        <p:txBody>
          <a:bodyPr>
            <a:normAutofit/>
          </a:bodyPr>
          <a:lstStyle/>
          <a:p>
            <a:r>
              <a:rPr lang="tr-TR" sz="1800" dirty="0" err="1"/>
              <a:t>Quercetin'in</a:t>
            </a:r>
            <a:r>
              <a:rPr lang="tr-TR" sz="1800" dirty="0"/>
              <a:t> </a:t>
            </a:r>
            <a:r>
              <a:rPr lang="tr-TR" sz="1800" dirty="0" err="1">
                <a:solidFill>
                  <a:srgbClr val="FF0000"/>
                </a:solidFill>
              </a:rPr>
              <a:t>mast</a:t>
            </a:r>
            <a:r>
              <a:rPr lang="tr-TR" sz="1800" dirty="0">
                <a:solidFill>
                  <a:srgbClr val="FF0000"/>
                </a:solidFill>
              </a:rPr>
              <a:t> hücre stabilize </a:t>
            </a:r>
            <a:r>
              <a:rPr lang="tr-TR" sz="1800" dirty="0">
                <a:solidFill>
                  <a:schemeClr val="tx1"/>
                </a:solidFill>
              </a:rPr>
              <a:t>ederek</a:t>
            </a:r>
            <a:r>
              <a:rPr lang="tr-TR" sz="1800" dirty="0"/>
              <a:t>, </a:t>
            </a:r>
            <a:r>
              <a:rPr lang="tr-TR" sz="1800" dirty="0" err="1"/>
              <a:t>mast</a:t>
            </a:r>
            <a:r>
              <a:rPr lang="tr-TR" sz="1800" dirty="0"/>
              <a:t> hücrelerinin </a:t>
            </a:r>
            <a:r>
              <a:rPr lang="tr-TR" sz="1800" dirty="0" err="1">
                <a:solidFill>
                  <a:srgbClr val="FF0000"/>
                </a:solidFill>
              </a:rPr>
              <a:t>histamin</a:t>
            </a:r>
            <a:r>
              <a:rPr lang="tr-TR" sz="1800" dirty="0">
                <a:solidFill>
                  <a:srgbClr val="FF0000"/>
                </a:solidFill>
              </a:rPr>
              <a:t> salmasını </a:t>
            </a:r>
            <a:r>
              <a:rPr lang="tr-TR" sz="1800" dirty="0"/>
              <a:t>önler. </a:t>
            </a:r>
            <a:r>
              <a:rPr lang="tr-TR" sz="1800" dirty="0" err="1">
                <a:solidFill>
                  <a:srgbClr val="FF0000"/>
                </a:solidFill>
              </a:rPr>
              <a:t>Histamin</a:t>
            </a:r>
            <a:r>
              <a:rPr lang="tr-TR" sz="1800" dirty="0">
                <a:solidFill>
                  <a:srgbClr val="FF0000"/>
                </a:solidFill>
              </a:rPr>
              <a:t> düzeyi azaltıldıktan </a:t>
            </a:r>
            <a:r>
              <a:rPr lang="tr-TR" sz="1800" dirty="0"/>
              <a:t>sonra nazal </a:t>
            </a:r>
            <a:r>
              <a:rPr lang="tr-TR" sz="1800" dirty="0" err="1"/>
              <a:t>mukozal</a:t>
            </a:r>
            <a:r>
              <a:rPr lang="tr-TR" sz="1800" dirty="0"/>
              <a:t> </a:t>
            </a:r>
            <a:r>
              <a:rPr lang="tr-TR" sz="1800" dirty="0" err="1"/>
              <a:t>inflamasyonun</a:t>
            </a:r>
            <a:r>
              <a:rPr lang="tr-TR" sz="1800" dirty="0"/>
              <a:t> azaldığı ve dolayısıyla AR semptomlarının iyileştiği görüldü</a:t>
            </a:r>
            <a:endParaRPr lang="tr-TR" sz="1800" dirty="0">
              <a:solidFill>
                <a:srgbClr val="FF0000"/>
              </a:solidFill>
            </a:endParaRPr>
          </a:p>
          <a:p>
            <a:r>
              <a:rPr lang="tr-TR" sz="1800" dirty="0"/>
              <a:t>Son çalışmalar, </a:t>
            </a:r>
            <a:r>
              <a:rPr lang="tr-TR" sz="1800" dirty="0" err="1">
                <a:solidFill>
                  <a:srgbClr val="FF0000"/>
                </a:solidFill>
              </a:rPr>
              <a:t>quercetin'in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insan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mast</a:t>
            </a:r>
            <a:r>
              <a:rPr lang="tr-TR" sz="1800" dirty="0">
                <a:solidFill>
                  <a:srgbClr val="FF0000"/>
                </a:solidFill>
              </a:rPr>
              <a:t> hücre </a:t>
            </a:r>
            <a:r>
              <a:rPr lang="tr-TR" sz="1800" dirty="0" err="1">
                <a:solidFill>
                  <a:srgbClr val="FF0000"/>
                </a:solidFill>
              </a:rPr>
              <a:t>sitokinlerini</a:t>
            </a:r>
            <a:r>
              <a:rPr lang="tr-TR" sz="1800" dirty="0">
                <a:solidFill>
                  <a:srgbClr val="FF0000"/>
                </a:solidFill>
              </a:rPr>
              <a:t> bloke </a:t>
            </a:r>
            <a:r>
              <a:rPr lang="tr-TR" sz="1800" dirty="0">
                <a:solidFill>
                  <a:schemeClr val="tx1"/>
                </a:solidFill>
              </a:rPr>
              <a:t>etmede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kromolinden</a:t>
            </a:r>
            <a:r>
              <a:rPr lang="tr-TR" sz="1800" dirty="0">
                <a:solidFill>
                  <a:srgbClr val="FF0000"/>
                </a:solidFill>
              </a:rPr>
              <a:t> daha etkili </a:t>
            </a:r>
            <a:r>
              <a:rPr lang="tr-TR" sz="1800" dirty="0">
                <a:solidFill>
                  <a:schemeClr val="tx1"/>
                </a:solidFill>
              </a:rPr>
              <a:t>olduğunu göstermektedir</a:t>
            </a:r>
          </a:p>
          <a:p>
            <a:r>
              <a:rPr lang="tr-TR" sz="1800" dirty="0"/>
              <a:t>Tedavi sonrası değerlendirme sırasında katılımcıların AR semptomlarını etkileyebilecek çeşitli </a:t>
            </a:r>
            <a:r>
              <a:rPr lang="tr-TR" sz="1800" dirty="0">
                <a:solidFill>
                  <a:srgbClr val="FF0000"/>
                </a:solidFill>
              </a:rPr>
              <a:t>kafa karıştırıcı faktörlerden </a:t>
            </a:r>
            <a:r>
              <a:rPr lang="tr-TR" sz="1800" dirty="0"/>
              <a:t>biri, </a:t>
            </a:r>
            <a:r>
              <a:rPr lang="tr-TR" sz="1800" dirty="0">
                <a:solidFill>
                  <a:srgbClr val="FF0000"/>
                </a:solidFill>
              </a:rPr>
              <a:t>kaçınılmaz alerjen </a:t>
            </a:r>
            <a:r>
              <a:rPr lang="tr-TR" sz="1800" dirty="0" err="1"/>
              <a:t>maruziyetiydi</a:t>
            </a:r>
            <a:endParaRPr lang="tr-TR" sz="1800" dirty="0"/>
          </a:p>
          <a:p>
            <a:r>
              <a:rPr lang="tr-TR" sz="1800" dirty="0"/>
              <a:t>Çalışmaya Şubat-Nisan ayları arasında katılan hastalar, Tayland'ın kuzey kesiminde </a:t>
            </a:r>
            <a:r>
              <a:rPr lang="tr-TR" sz="1800" dirty="0">
                <a:solidFill>
                  <a:srgbClr val="FF0000"/>
                </a:solidFill>
              </a:rPr>
              <a:t>yanma mevsimi ( ANIZ YAKILDIĞINDAN)</a:t>
            </a:r>
            <a:r>
              <a:rPr lang="tr-TR" sz="1800" dirty="0"/>
              <a:t>olarak bilinen </a:t>
            </a:r>
            <a:r>
              <a:rPr lang="tr-TR" sz="1800" dirty="0">
                <a:solidFill>
                  <a:srgbClr val="FF0000"/>
                </a:solidFill>
              </a:rPr>
              <a:t>dumanlı hava kirliliğinden </a:t>
            </a:r>
            <a:r>
              <a:rPr lang="tr-TR" sz="1800" dirty="0"/>
              <a:t>oldukça etkilendi</a:t>
            </a:r>
          </a:p>
          <a:p>
            <a:r>
              <a:rPr lang="tr-TR" sz="1800" dirty="0"/>
              <a:t>Aynı şekilde </a:t>
            </a:r>
            <a:r>
              <a:rPr lang="tr-TR" sz="1800" dirty="0">
                <a:solidFill>
                  <a:srgbClr val="FF0000"/>
                </a:solidFill>
              </a:rPr>
              <a:t>ev toz akarlarına </a:t>
            </a:r>
            <a:r>
              <a:rPr lang="tr-TR" sz="1800" dirty="0"/>
              <a:t>alerjisi olan bazı hastalar da evlerinde veya işyerlerinde alerjene </a:t>
            </a:r>
            <a:r>
              <a:rPr lang="tr-TR" sz="1800" dirty="0">
                <a:solidFill>
                  <a:srgbClr val="FF0000"/>
                </a:solidFill>
              </a:rPr>
              <a:t>maruz kalmaktan </a:t>
            </a:r>
            <a:r>
              <a:rPr lang="tr-TR" sz="1800" dirty="0"/>
              <a:t>kurtulamadı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694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6567"/>
            <a:ext cx="8596668" cy="5594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r>
              <a:rPr lang="tr-TR" dirty="0"/>
              <a:t>AR için arpacık soğanı </a:t>
            </a:r>
            <a:r>
              <a:rPr lang="tr-TR" dirty="0">
                <a:solidFill>
                  <a:srgbClr val="FF0000"/>
                </a:solidFill>
              </a:rPr>
              <a:t>tüketimine ilişkin bilimsel rapor hiçbir zaman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yapılmadığından,</a:t>
            </a:r>
            <a:r>
              <a:rPr lang="tr-TR" dirty="0"/>
              <a:t> eylemin zamanlaması ve tepki süresi bilinmemektedir.</a:t>
            </a:r>
          </a:p>
          <a:p>
            <a:r>
              <a:rPr lang="tr-TR" dirty="0"/>
              <a:t>Günlük arpacık soğanı alımının </a:t>
            </a:r>
            <a:r>
              <a:rPr lang="tr-TR" dirty="0">
                <a:solidFill>
                  <a:srgbClr val="FF0000"/>
                </a:solidFill>
              </a:rPr>
              <a:t>dozajı</a:t>
            </a:r>
            <a:r>
              <a:rPr lang="tr-TR" dirty="0"/>
              <a:t>, günde </a:t>
            </a:r>
            <a:r>
              <a:rPr lang="tr-TR" dirty="0">
                <a:solidFill>
                  <a:srgbClr val="FF0000"/>
                </a:solidFill>
              </a:rPr>
              <a:t>en az 1 arpacık soğanı </a:t>
            </a:r>
            <a:r>
              <a:rPr lang="tr-TR" dirty="0"/>
              <a:t>yemenin AR için etkili olduğunu öne süren </a:t>
            </a:r>
            <a:r>
              <a:rPr lang="tr-TR" dirty="0">
                <a:solidFill>
                  <a:srgbClr val="FF0000"/>
                </a:solidFill>
              </a:rPr>
              <a:t>Tayland halk tıbbının bilgelik bilgisinden </a:t>
            </a:r>
            <a:r>
              <a:rPr lang="tr-TR" dirty="0"/>
              <a:t>türetilmiştir. </a:t>
            </a:r>
          </a:p>
          <a:p>
            <a:r>
              <a:rPr lang="tr-TR" dirty="0"/>
              <a:t>Hafıza kaybı veya saç köklerinin gücünün azalması gibi olası olumsuz etkilerden dolayı tüketimi </a:t>
            </a:r>
            <a:r>
              <a:rPr lang="tr-TR" dirty="0">
                <a:solidFill>
                  <a:srgbClr val="FF0000"/>
                </a:solidFill>
              </a:rPr>
              <a:t>günde 3 ampulü geçmemelidir</a:t>
            </a:r>
            <a:r>
              <a:rPr lang="tr-TR" dirty="0"/>
              <a:t>. </a:t>
            </a:r>
          </a:p>
          <a:p>
            <a:r>
              <a:rPr lang="tr-TR" dirty="0"/>
              <a:t>Bu çalışmada </a:t>
            </a:r>
            <a:r>
              <a:rPr lang="tr-TR" dirty="0">
                <a:solidFill>
                  <a:srgbClr val="FF0000"/>
                </a:solidFill>
              </a:rPr>
              <a:t>üç gram </a:t>
            </a:r>
            <a:r>
              <a:rPr lang="tr-TR" dirty="0"/>
              <a:t>arpacık soğanı kapsülü </a:t>
            </a:r>
            <a:r>
              <a:rPr lang="tr-TR" dirty="0">
                <a:solidFill>
                  <a:srgbClr val="FF0000"/>
                </a:solidFill>
              </a:rPr>
              <a:t>bir buçuk ampul </a:t>
            </a:r>
            <a:r>
              <a:rPr lang="tr-TR" dirty="0"/>
              <a:t>taze arpacık soğanına eşdeğerdi. 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CNS yan etkilerinin</a:t>
            </a:r>
            <a:r>
              <a:rPr lang="tr-TR" dirty="0"/>
              <a:t>, oral arpacık soğanı takviyesi yerine </a:t>
            </a:r>
            <a:r>
              <a:rPr lang="tr-TR" dirty="0" err="1">
                <a:solidFill>
                  <a:srgbClr val="FF0000"/>
                </a:solidFill>
              </a:rPr>
              <a:t>setirizinden</a:t>
            </a:r>
            <a:r>
              <a:rPr lang="tr-TR" dirty="0">
                <a:solidFill>
                  <a:srgbClr val="FF0000"/>
                </a:solidFill>
              </a:rPr>
              <a:t> kaynaklanma </a:t>
            </a:r>
            <a:r>
              <a:rPr lang="tr-TR" dirty="0"/>
              <a:t>eğiliminde olduğu görüldü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57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0625"/>
            <a:ext cx="8596668" cy="56207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Sonuç olarak, </a:t>
            </a:r>
            <a:r>
              <a:rPr lang="tr-TR" dirty="0">
                <a:solidFill>
                  <a:srgbClr val="FF0000"/>
                </a:solidFill>
              </a:rPr>
              <a:t>Tayland arpacık soğanının </a:t>
            </a:r>
            <a:r>
              <a:rPr lang="tr-TR" dirty="0"/>
              <a:t>(A. </a:t>
            </a:r>
            <a:r>
              <a:rPr lang="tr-TR" dirty="0" err="1"/>
              <a:t>ascalonicum</a:t>
            </a:r>
            <a:r>
              <a:rPr lang="tr-TR" dirty="0"/>
              <a:t> L.) Japon soğanına (A. </a:t>
            </a:r>
            <a:r>
              <a:rPr lang="tr-TR" dirty="0" err="1"/>
              <a:t>cepa</a:t>
            </a:r>
            <a:r>
              <a:rPr lang="tr-TR" dirty="0"/>
              <a:t>). </a:t>
            </a:r>
            <a:r>
              <a:rPr lang="tr-TR" dirty="0">
                <a:solidFill>
                  <a:srgbClr val="FF0000"/>
                </a:solidFill>
              </a:rPr>
              <a:t>benzer antialerjik aktiviteye  ve </a:t>
            </a:r>
            <a:r>
              <a:rPr lang="tr-TR" dirty="0" err="1">
                <a:solidFill>
                  <a:srgbClr val="FF0000"/>
                </a:solidFill>
              </a:rPr>
              <a:t>quersetin</a:t>
            </a:r>
            <a:r>
              <a:rPr lang="tr-TR" dirty="0">
                <a:solidFill>
                  <a:srgbClr val="FF0000"/>
                </a:solidFill>
              </a:rPr>
              <a:t> bileşiklerine sahip olduğu görüldü.</a:t>
            </a:r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Setirizin</a:t>
            </a:r>
            <a:r>
              <a:rPr lang="tr-TR" dirty="0">
                <a:solidFill>
                  <a:srgbClr val="FF0000"/>
                </a:solidFill>
              </a:rPr>
              <a:t> ile birlikte günde 1 buçuk soğandan oluşan oral arpacık soğanı </a:t>
            </a:r>
            <a:r>
              <a:rPr lang="tr-TR" dirty="0"/>
              <a:t>takviyesinin güvenli olduğu ve özellikle </a:t>
            </a:r>
            <a:r>
              <a:rPr lang="tr-TR" dirty="0">
                <a:solidFill>
                  <a:srgbClr val="FF0000"/>
                </a:solidFill>
              </a:rPr>
              <a:t>burun ve göz kaşıntısı </a:t>
            </a:r>
            <a:r>
              <a:rPr lang="tr-TR" dirty="0"/>
              <a:t>olmak üzere hastaların </a:t>
            </a:r>
            <a:r>
              <a:rPr lang="tr-TR" dirty="0">
                <a:solidFill>
                  <a:srgbClr val="FF0000"/>
                </a:solidFill>
              </a:rPr>
              <a:t>genel semptomlarını </a:t>
            </a:r>
            <a:r>
              <a:rPr lang="tr-TR" dirty="0" err="1"/>
              <a:t>plaseboya</a:t>
            </a:r>
            <a:r>
              <a:rPr lang="tr-TR" dirty="0"/>
              <a:t> göre daha fazla </a:t>
            </a:r>
            <a:r>
              <a:rPr lang="tr-TR" dirty="0">
                <a:solidFill>
                  <a:srgbClr val="FF0000"/>
                </a:solidFill>
              </a:rPr>
              <a:t>iyileştirdiği gösterilmiştir</a:t>
            </a:r>
            <a:r>
              <a:rPr lang="tr-TR" dirty="0"/>
              <a:t>. </a:t>
            </a:r>
          </a:p>
          <a:p>
            <a:r>
              <a:rPr lang="tr-TR" dirty="0"/>
              <a:t>Ancak  </a:t>
            </a:r>
            <a:r>
              <a:rPr lang="tr-TR" dirty="0">
                <a:solidFill>
                  <a:srgbClr val="FF0000"/>
                </a:solidFill>
              </a:rPr>
              <a:t>denek sayısının az olması nedeniyle</a:t>
            </a:r>
            <a:r>
              <a:rPr lang="tr-TR" dirty="0"/>
              <a:t>, etkinliği ve güvenliği doğrulamak için </a:t>
            </a:r>
            <a:r>
              <a:rPr lang="tr-TR" dirty="0">
                <a:solidFill>
                  <a:srgbClr val="FF0000"/>
                </a:solidFill>
              </a:rPr>
              <a:t>daha büyük denek sayılarıyla </a:t>
            </a:r>
            <a:r>
              <a:rPr lang="tr-TR" dirty="0"/>
              <a:t>ileri klinik </a:t>
            </a:r>
            <a:r>
              <a:rPr lang="tr-TR" dirty="0">
                <a:solidFill>
                  <a:srgbClr val="FF0000"/>
                </a:solidFill>
              </a:rPr>
              <a:t>araştırmalar gerektirmektedir.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803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4C197-8198-46E5-BAD3-42CEFA44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129"/>
            <a:ext cx="8596668" cy="480423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1. </a:t>
            </a:r>
            <a:r>
              <a:rPr lang="tr-TR" dirty="0" err="1"/>
              <a:t>Pawankar</a:t>
            </a:r>
            <a:r>
              <a:rPr lang="tr-TR" dirty="0"/>
              <a:t> R, </a:t>
            </a:r>
            <a:r>
              <a:rPr lang="tr-TR" dirty="0" err="1"/>
              <a:t>Bunnag</a:t>
            </a:r>
            <a:r>
              <a:rPr lang="tr-TR" dirty="0"/>
              <a:t> C, </a:t>
            </a:r>
            <a:r>
              <a:rPr lang="tr-TR" dirty="0" err="1"/>
              <a:t>Chen</a:t>
            </a:r>
            <a:r>
              <a:rPr lang="tr-TR" dirty="0"/>
              <a:t> Y, Fukuda T, Kim YY, Le LT, ve diğerleri. Alerjik </a:t>
            </a:r>
            <a:r>
              <a:rPr lang="tr-TR" dirty="0" err="1"/>
              <a:t>rinit</a:t>
            </a:r>
            <a:r>
              <a:rPr lang="tr-TR" dirty="0"/>
              <a:t> ve astım güncellemesine etkisi (ARIA 2008)--Batı ve Asya-Pasifik perspektifi. Asya </a:t>
            </a:r>
            <a:r>
              <a:rPr lang="tr-TR" dirty="0" err="1"/>
              <a:t>Pac</a:t>
            </a:r>
            <a:r>
              <a:rPr lang="tr-TR" dirty="0"/>
              <a:t> J Alerji </a:t>
            </a:r>
            <a:r>
              <a:rPr lang="tr-TR" dirty="0" err="1"/>
              <a:t>İmmunol</a:t>
            </a:r>
            <a:r>
              <a:rPr lang="tr-TR" dirty="0"/>
              <a:t>. 2009; 27(4):237-43. </a:t>
            </a:r>
          </a:p>
          <a:p>
            <a:r>
              <a:rPr lang="tr-TR" dirty="0"/>
              <a:t>2. </a:t>
            </a:r>
            <a:r>
              <a:rPr lang="tr-TR" dirty="0" err="1"/>
              <a:t>Greiner</a:t>
            </a:r>
            <a:r>
              <a:rPr lang="tr-TR" dirty="0"/>
              <a:t> AN, </a:t>
            </a:r>
            <a:r>
              <a:rPr lang="tr-TR" dirty="0" err="1"/>
              <a:t>Hellings</a:t>
            </a:r>
            <a:r>
              <a:rPr lang="tr-TR" dirty="0"/>
              <a:t> PW, </a:t>
            </a:r>
            <a:r>
              <a:rPr lang="tr-TR" dirty="0" err="1"/>
              <a:t>Rotiroti</a:t>
            </a:r>
            <a:r>
              <a:rPr lang="tr-TR" dirty="0"/>
              <a:t> G, </a:t>
            </a:r>
            <a:r>
              <a:rPr lang="tr-TR" dirty="0" err="1"/>
              <a:t>Scadding</a:t>
            </a:r>
            <a:r>
              <a:rPr lang="tr-TR" dirty="0"/>
              <a:t> GK. Alerjik </a:t>
            </a:r>
            <a:r>
              <a:rPr lang="tr-TR" dirty="0" err="1"/>
              <a:t>rinit</a:t>
            </a:r>
            <a:r>
              <a:rPr lang="tr-TR" dirty="0"/>
              <a:t>. </a:t>
            </a:r>
            <a:r>
              <a:rPr lang="tr-TR" dirty="0" err="1"/>
              <a:t>Lancet</a:t>
            </a:r>
            <a:r>
              <a:rPr lang="tr-TR" dirty="0"/>
              <a:t>. 2011;378(9809):2112-22. </a:t>
            </a:r>
          </a:p>
          <a:p>
            <a:r>
              <a:rPr lang="tr-TR" dirty="0"/>
              <a:t>3. </a:t>
            </a:r>
            <a:r>
              <a:rPr lang="tr-TR" dirty="0" err="1"/>
              <a:t>Naclerio</a:t>
            </a:r>
            <a:r>
              <a:rPr lang="tr-TR" dirty="0"/>
              <a:t> RM, </a:t>
            </a:r>
            <a:r>
              <a:rPr lang="tr-TR" dirty="0" err="1"/>
              <a:t>Bachert</a:t>
            </a:r>
            <a:r>
              <a:rPr lang="tr-TR" dirty="0"/>
              <a:t> C, </a:t>
            </a:r>
            <a:r>
              <a:rPr lang="tr-TR" dirty="0" err="1"/>
              <a:t>Baraniuk</a:t>
            </a:r>
            <a:r>
              <a:rPr lang="tr-TR" dirty="0"/>
              <a:t> J. Burun tıkanıklığının </a:t>
            </a:r>
            <a:r>
              <a:rPr lang="tr-TR" dirty="0" err="1"/>
              <a:t>patofizyolojisi</a:t>
            </a:r>
            <a:r>
              <a:rPr lang="tr-TR" dirty="0"/>
              <a:t>. Uluslararası J Gen </a:t>
            </a:r>
            <a:r>
              <a:rPr lang="tr-TR" dirty="0" err="1"/>
              <a:t>Med</a:t>
            </a:r>
            <a:r>
              <a:rPr lang="tr-TR" dirty="0"/>
              <a:t>. 2010;3:47-57. </a:t>
            </a:r>
          </a:p>
          <a:p>
            <a:r>
              <a:rPr lang="tr-TR" dirty="0"/>
              <a:t>4. </a:t>
            </a:r>
            <a:r>
              <a:rPr lang="tr-TR" dirty="0" err="1"/>
              <a:t>Hon</a:t>
            </a:r>
            <a:r>
              <a:rPr lang="tr-TR" dirty="0"/>
              <a:t> KL, </a:t>
            </a:r>
            <a:r>
              <a:rPr lang="tr-TR" dirty="0" err="1"/>
              <a:t>Fung</a:t>
            </a:r>
            <a:r>
              <a:rPr lang="tr-TR" dirty="0"/>
              <a:t> CK, </a:t>
            </a:r>
            <a:r>
              <a:rPr lang="tr-TR" dirty="0" err="1"/>
              <a:t>Leung</a:t>
            </a:r>
            <a:r>
              <a:rPr lang="tr-TR" dirty="0"/>
              <a:t> AK, Lam HS, Lee SL. Alerjik </a:t>
            </a:r>
            <a:r>
              <a:rPr lang="tr-TR" dirty="0" err="1"/>
              <a:t>Rinit</a:t>
            </a:r>
            <a:r>
              <a:rPr lang="tr-TR" dirty="0"/>
              <a:t> için Tamamlayıcı ve Alternatif Tıpta Güncel Patentler. Son Pat </a:t>
            </a:r>
            <a:r>
              <a:rPr lang="tr-TR" dirty="0" err="1"/>
              <a:t>Inflamm</a:t>
            </a:r>
            <a:r>
              <a:rPr lang="tr-TR" dirty="0"/>
              <a:t> Alerji İlacı </a:t>
            </a:r>
            <a:r>
              <a:rPr lang="tr-TR" dirty="0" err="1"/>
              <a:t>Discov</a:t>
            </a:r>
            <a:r>
              <a:rPr lang="tr-TR" dirty="0"/>
              <a:t>. 2015;9(2):107-19. </a:t>
            </a:r>
          </a:p>
          <a:p>
            <a:r>
              <a:rPr lang="tr-TR" dirty="0"/>
              <a:t>5. Sayın İ, </a:t>
            </a:r>
            <a:r>
              <a:rPr lang="tr-TR" dirty="0" err="1"/>
              <a:t>Cingi</a:t>
            </a:r>
            <a:r>
              <a:rPr lang="tr-TR" dirty="0"/>
              <a:t> C, </a:t>
            </a:r>
            <a:r>
              <a:rPr lang="tr-TR" dirty="0" err="1"/>
              <a:t>Oghan</a:t>
            </a:r>
            <a:r>
              <a:rPr lang="tr-TR" dirty="0"/>
              <a:t> F, Baykal B, Ulusoy S. Alerjik </a:t>
            </a:r>
            <a:r>
              <a:rPr lang="tr-TR" dirty="0" err="1"/>
              <a:t>rinitte</a:t>
            </a:r>
            <a:r>
              <a:rPr lang="tr-TR" dirty="0"/>
              <a:t> tamamlayıcı tedaviler. ISRN Alerjisi. 2013;2013:938751. </a:t>
            </a:r>
          </a:p>
          <a:p>
            <a:r>
              <a:rPr lang="tr-TR" dirty="0"/>
              <a:t>6. </a:t>
            </a:r>
            <a:r>
              <a:rPr lang="tr-TR" dirty="0" err="1"/>
              <a:t>Ulbricht</a:t>
            </a:r>
            <a:r>
              <a:rPr lang="tr-TR" dirty="0"/>
              <a:t> C. Alerjik </a:t>
            </a:r>
            <a:r>
              <a:rPr lang="tr-TR" dirty="0" err="1"/>
              <a:t>Rinit</a:t>
            </a:r>
            <a:r>
              <a:rPr lang="tr-TR" dirty="0"/>
              <a:t>: Bütünleştirici Bir Yaklaşım. Alternatif ve tamamlayıcı tedaviler. 2010;16:107-11. 7. </a:t>
            </a:r>
            <a:r>
              <a:rPr lang="tr-TR" dirty="0" err="1"/>
              <a:t>Guo</a:t>
            </a:r>
            <a:r>
              <a:rPr lang="tr-TR" dirty="0"/>
              <a:t> R, </a:t>
            </a:r>
            <a:r>
              <a:rPr lang="tr-TR" dirty="0" err="1"/>
              <a:t>Pittler</a:t>
            </a:r>
            <a:r>
              <a:rPr lang="tr-TR" dirty="0"/>
              <a:t> MH, </a:t>
            </a:r>
            <a:r>
              <a:rPr lang="tr-TR" dirty="0" err="1"/>
              <a:t>Ernst</a:t>
            </a:r>
            <a:r>
              <a:rPr lang="tr-TR" dirty="0"/>
              <a:t> E. Alerjik </a:t>
            </a:r>
            <a:r>
              <a:rPr lang="tr-TR" dirty="0" err="1"/>
              <a:t>rinit</a:t>
            </a:r>
            <a:r>
              <a:rPr lang="tr-TR" dirty="0"/>
              <a:t> tedavisi için bitkisel ilaçlar: sistematik bir inceleme. </a:t>
            </a:r>
            <a:r>
              <a:rPr lang="tr-TR" dirty="0" err="1"/>
              <a:t>Ann</a:t>
            </a:r>
            <a:r>
              <a:rPr lang="tr-TR" dirty="0"/>
              <a:t> Alerji </a:t>
            </a:r>
            <a:r>
              <a:rPr lang="tr-TR" dirty="0" err="1"/>
              <a:t>Astma</a:t>
            </a:r>
            <a:r>
              <a:rPr lang="tr-TR" dirty="0"/>
              <a:t> </a:t>
            </a:r>
            <a:r>
              <a:rPr lang="tr-TR" dirty="0" err="1"/>
              <a:t>İmmunol</a:t>
            </a:r>
            <a:r>
              <a:rPr lang="tr-TR" dirty="0"/>
              <a:t>. 2007;99: 483-95.</a:t>
            </a:r>
          </a:p>
        </p:txBody>
      </p:sp>
    </p:spTree>
    <p:extLst>
      <p:ext uri="{BB962C8B-B14F-4D97-AF65-F5344CB8AC3E}">
        <p14:creationId xmlns:p14="http://schemas.microsoft.com/office/powerpoint/2010/main" val="252327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93" y="161365"/>
            <a:ext cx="8596668" cy="6472517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8. </a:t>
            </a:r>
            <a:r>
              <a:rPr lang="tr-TR" dirty="0" err="1"/>
              <a:t>Pitiporn</a:t>
            </a:r>
            <a:r>
              <a:rPr lang="tr-TR" dirty="0"/>
              <a:t> S. [Hastalıksız yaşamak için şifalı bitkiler “</a:t>
            </a:r>
            <a:r>
              <a:rPr lang="tr-TR" dirty="0" err="1"/>
              <a:t>Aphaibhubet</a:t>
            </a:r>
            <a:r>
              <a:rPr lang="tr-TR" dirty="0"/>
              <a:t> ile Tayland'ın sağlıklı yaşam tarzı”… kendine güven için]. 16. baskı. Bangkok: </a:t>
            </a:r>
            <a:r>
              <a:rPr lang="tr-TR" dirty="0" err="1"/>
              <a:t>Poramudh</a:t>
            </a:r>
            <a:r>
              <a:rPr lang="tr-TR" dirty="0"/>
              <a:t> yayını; 2012. Tay. </a:t>
            </a:r>
          </a:p>
          <a:p>
            <a:r>
              <a:rPr lang="tr-TR" dirty="0"/>
              <a:t>9. </a:t>
            </a:r>
            <a:r>
              <a:rPr lang="tr-TR" dirty="0" err="1"/>
              <a:t>Upadhyay</a:t>
            </a:r>
            <a:r>
              <a:rPr lang="tr-TR" dirty="0"/>
              <a:t> RK. </a:t>
            </a:r>
            <a:r>
              <a:rPr lang="tr-TR" dirty="0" err="1"/>
              <a:t>Allium</a:t>
            </a:r>
            <a:r>
              <a:rPr lang="tr-TR" dirty="0"/>
              <a:t> sebzelerinin besin ve tedavi potansiyeli. J </a:t>
            </a:r>
            <a:r>
              <a:rPr lang="tr-TR" dirty="0" err="1"/>
              <a:t>Nutr</a:t>
            </a:r>
            <a:r>
              <a:rPr lang="tr-TR" dirty="0"/>
              <a:t> </a:t>
            </a:r>
            <a:r>
              <a:rPr lang="tr-TR" dirty="0" err="1"/>
              <a:t>Ther</a:t>
            </a:r>
            <a:r>
              <a:rPr lang="tr-TR" dirty="0"/>
              <a:t>. 2017;6:18-37. 10. </a:t>
            </a:r>
            <a:r>
              <a:rPr lang="tr-TR" dirty="0" err="1"/>
              <a:t>Mikaili</a:t>
            </a:r>
            <a:r>
              <a:rPr lang="tr-TR" dirty="0"/>
              <a:t> P, </a:t>
            </a:r>
            <a:r>
              <a:rPr lang="tr-TR" dirty="0" err="1"/>
              <a:t>Maadirad</a:t>
            </a:r>
            <a:r>
              <a:rPr lang="tr-TR" dirty="0"/>
              <a:t> S, </a:t>
            </a:r>
            <a:r>
              <a:rPr lang="tr-TR" dirty="0" err="1"/>
              <a:t>Moloudizargari</a:t>
            </a:r>
            <a:r>
              <a:rPr lang="tr-TR" dirty="0"/>
              <a:t> M, </a:t>
            </a:r>
            <a:r>
              <a:rPr lang="tr-TR" dirty="0" err="1"/>
              <a:t>Aghajanshakeri</a:t>
            </a:r>
            <a:r>
              <a:rPr lang="tr-TR" dirty="0"/>
              <a:t> S, </a:t>
            </a:r>
            <a:r>
              <a:rPr lang="tr-TR" dirty="0" err="1"/>
              <a:t>Sarahroodi</a:t>
            </a:r>
            <a:r>
              <a:rPr lang="tr-TR" dirty="0"/>
              <a:t> S. Sarımsak, arpacık soğanı ve bunların biyolojik olarak aktif bileşiklerinin </a:t>
            </a:r>
            <a:r>
              <a:rPr lang="tr-TR" dirty="0" err="1"/>
              <a:t>terapötik</a:t>
            </a:r>
            <a:r>
              <a:rPr lang="tr-TR" dirty="0"/>
              <a:t> kullanımları ve farmakolojik özellikleri”. İran J Temel Tıp </a:t>
            </a:r>
            <a:r>
              <a:rPr lang="tr-TR" dirty="0" err="1"/>
              <a:t>Sci</a:t>
            </a:r>
            <a:r>
              <a:rPr lang="tr-TR" dirty="0"/>
              <a:t>. 2013;16(10):1031-48. </a:t>
            </a:r>
          </a:p>
          <a:p>
            <a:r>
              <a:rPr lang="tr-TR" dirty="0"/>
              <a:t>11. </a:t>
            </a:r>
            <a:r>
              <a:rPr lang="tr-TR" dirty="0" err="1"/>
              <a:t>Dhulappa</a:t>
            </a:r>
            <a:r>
              <a:rPr lang="tr-TR" dirty="0"/>
              <a:t> M. 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</a:t>
            </a:r>
            <a:r>
              <a:rPr lang="tr-TR" dirty="0"/>
              <a:t> </a:t>
            </a:r>
            <a:r>
              <a:rPr lang="tr-TR" dirty="0" err="1"/>
              <a:t>Linn</a:t>
            </a:r>
            <a:r>
              <a:rPr lang="tr-TR" dirty="0"/>
              <a:t>.-</a:t>
            </a:r>
            <a:r>
              <a:rPr lang="tr-TR" dirty="0" err="1"/>
              <a:t>Ayuraveda</a:t>
            </a:r>
            <a:r>
              <a:rPr lang="tr-TR" dirty="0"/>
              <a:t> perspektifi. Uluslararası </a:t>
            </a:r>
            <a:r>
              <a:rPr lang="tr-TR" dirty="0" err="1"/>
              <a:t>Ayurveda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. 2014;2:478-82. </a:t>
            </a:r>
          </a:p>
          <a:p>
            <a:r>
              <a:rPr lang="tr-TR" dirty="0"/>
              <a:t>12. </a:t>
            </a:r>
            <a:r>
              <a:rPr lang="tr-TR" dirty="0" err="1"/>
              <a:t>Werawattanachai</a:t>
            </a:r>
            <a:r>
              <a:rPr lang="tr-TR" dirty="0"/>
              <a:t> N, </a:t>
            </a:r>
            <a:r>
              <a:rPr lang="tr-TR" dirty="0" err="1"/>
              <a:t>Kaewamatawong</a:t>
            </a:r>
            <a:r>
              <a:rPr lang="tr-TR" dirty="0"/>
              <a:t> R, </a:t>
            </a:r>
            <a:r>
              <a:rPr lang="tr-TR" dirty="0" err="1"/>
              <a:t>Junlatat</a:t>
            </a:r>
            <a:r>
              <a:rPr lang="tr-TR" dirty="0"/>
              <a:t> J, </a:t>
            </a:r>
            <a:r>
              <a:rPr lang="tr-TR" dirty="0" err="1"/>
              <a:t>Sripanidkulchai</a:t>
            </a:r>
            <a:r>
              <a:rPr lang="tr-TR" dirty="0"/>
              <a:t> B. 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ascalonicum'un</a:t>
            </a:r>
            <a:r>
              <a:rPr lang="tr-TR" dirty="0"/>
              <a:t> </a:t>
            </a:r>
            <a:r>
              <a:rPr lang="tr-TR" dirty="0" err="1"/>
              <a:t>etanolik</a:t>
            </a:r>
            <a:r>
              <a:rPr lang="tr-TR" dirty="0"/>
              <a:t> ampul </a:t>
            </a:r>
            <a:r>
              <a:rPr lang="tr-TR" dirty="0" err="1"/>
              <a:t>ekstraktının</a:t>
            </a:r>
            <a:r>
              <a:rPr lang="tr-TR" dirty="0"/>
              <a:t> anti-</a:t>
            </a:r>
            <a:r>
              <a:rPr lang="tr-TR" dirty="0" err="1"/>
              <a:t>inflamatuar</a:t>
            </a:r>
            <a:r>
              <a:rPr lang="tr-TR" dirty="0"/>
              <a:t> potansiyeli. </a:t>
            </a:r>
            <a:r>
              <a:rPr lang="tr-TR" dirty="0" err="1"/>
              <a:t>Sci</a:t>
            </a:r>
            <a:r>
              <a:rPr lang="tr-TR" dirty="0"/>
              <a:t> </a:t>
            </a:r>
            <a:r>
              <a:rPr lang="tr-TR" dirty="0" err="1"/>
              <a:t>Technol</a:t>
            </a:r>
            <a:r>
              <a:rPr lang="tr-TR" dirty="0"/>
              <a:t> </a:t>
            </a:r>
            <a:r>
              <a:rPr lang="tr-TR" dirty="0" err="1"/>
              <a:t>Ubon</a:t>
            </a:r>
            <a:r>
              <a:rPr lang="tr-TR" dirty="0"/>
              <a:t> </a:t>
            </a:r>
            <a:r>
              <a:rPr lang="tr-TR" dirty="0" err="1"/>
              <a:t>Ratchathani</a:t>
            </a:r>
            <a:r>
              <a:rPr lang="tr-TR" dirty="0"/>
              <a:t> Üniversitesi. 2015;2:63-8. </a:t>
            </a:r>
          </a:p>
          <a:p>
            <a:r>
              <a:rPr lang="tr-TR" dirty="0"/>
              <a:t>13. </a:t>
            </a:r>
            <a:r>
              <a:rPr lang="tr-TR" dirty="0" err="1"/>
              <a:t>Mohammadi-Motlagh</a:t>
            </a:r>
            <a:r>
              <a:rPr lang="tr-TR" dirty="0"/>
              <a:t> HR, </a:t>
            </a:r>
            <a:r>
              <a:rPr lang="tr-TR" dirty="0" err="1"/>
              <a:t>Mostafaie</a:t>
            </a:r>
            <a:r>
              <a:rPr lang="tr-TR" dirty="0"/>
              <a:t> A, </a:t>
            </a:r>
            <a:r>
              <a:rPr lang="tr-TR" dirty="0" err="1"/>
              <a:t>Mansouri</a:t>
            </a:r>
            <a:r>
              <a:rPr lang="tr-TR" dirty="0"/>
              <a:t> K. Arpacık soğanı (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</a:t>
            </a:r>
            <a:r>
              <a:rPr lang="tr-TR" dirty="0"/>
              <a:t>) </a:t>
            </a:r>
            <a:r>
              <a:rPr lang="tr-TR" dirty="0" err="1"/>
              <a:t>ekstraktının</a:t>
            </a:r>
            <a:r>
              <a:rPr lang="tr-TR" dirty="0"/>
              <a:t> </a:t>
            </a:r>
            <a:r>
              <a:rPr lang="tr-TR" dirty="0" err="1"/>
              <a:t>antikanser</a:t>
            </a:r>
            <a:r>
              <a:rPr lang="tr-TR" dirty="0"/>
              <a:t> ve </a:t>
            </a:r>
            <a:r>
              <a:rPr lang="tr-TR" dirty="0" err="1"/>
              <a:t>antiinflamatuar</a:t>
            </a:r>
            <a:r>
              <a:rPr lang="tr-TR" dirty="0"/>
              <a:t> aktiviteleri. </a:t>
            </a:r>
            <a:r>
              <a:rPr lang="tr-TR" dirty="0" err="1"/>
              <a:t>Arch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 </a:t>
            </a:r>
            <a:r>
              <a:rPr lang="tr-TR" dirty="0" err="1"/>
              <a:t>Sci</a:t>
            </a:r>
            <a:r>
              <a:rPr lang="tr-TR" dirty="0"/>
              <a:t>. 2011;7:38-44.</a:t>
            </a:r>
          </a:p>
          <a:p>
            <a:r>
              <a:rPr lang="tr-TR" dirty="0"/>
              <a:t> 14. </a:t>
            </a:r>
            <a:r>
              <a:rPr lang="tr-TR" dirty="0" err="1"/>
              <a:t>Mahmoudabadi</a:t>
            </a:r>
            <a:r>
              <a:rPr lang="tr-TR" dirty="0"/>
              <a:t> AZ, Gharib </a:t>
            </a:r>
            <a:r>
              <a:rPr lang="tr-TR" dirty="0" err="1"/>
              <a:t>Naseri</a:t>
            </a:r>
            <a:r>
              <a:rPr lang="tr-TR" dirty="0"/>
              <a:t> MK. Arpacık soğanının </a:t>
            </a:r>
            <a:r>
              <a:rPr lang="tr-TR" dirty="0" err="1"/>
              <a:t>antifungal</a:t>
            </a:r>
            <a:r>
              <a:rPr lang="tr-TR" dirty="0"/>
              <a:t> aktivitesi, 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</a:t>
            </a:r>
            <a:r>
              <a:rPr lang="tr-TR" dirty="0"/>
              <a:t> </a:t>
            </a:r>
            <a:r>
              <a:rPr lang="tr-TR" dirty="0" err="1"/>
              <a:t>Linn</a:t>
            </a:r>
            <a:r>
              <a:rPr lang="tr-TR" dirty="0"/>
              <a:t>. (</a:t>
            </a:r>
            <a:r>
              <a:rPr lang="tr-TR" dirty="0" err="1"/>
              <a:t>Liliaceae</a:t>
            </a:r>
            <a:r>
              <a:rPr lang="tr-TR" dirty="0"/>
              <a:t>), in </a:t>
            </a:r>
            <a:r>
              <a:rPr lang="tr-TR" dirty="0" err="1"/>
              <a:t>vitro</a:t>
            </a:r>
            <a:r>
              <a:rPr lang="tr-TR" dirty="0"/>
              <a:t>. </a:t>
            </a:r>
            <a:r>
              <a:rPr lang="tr-TR" dirty="0" err="1"/>
              <a:t>Med</a:t>
            </a:r>
            <a:r>
              <a:rPr lang="tr-TR" dirty="0"/>
              <a:t> Bitkiler Arş. 2009;3:450-3. </a:t>
            </a:r>
          </a:p>
          <a:p>
            <a:r>
              <a:rPr lang="tr-TR" dirty="0"/>
              <a:t>15. </a:t>
            </a:r>
            <a:r>
              <a:rPr lang="tr-TR" dirty="0" err="1"/>
              <a:t>Wongmekiat</a:t>
            </a:r>
            <a:r>
              <a:rPr lang="tr-TR" dirty="0"/>
              <a:t> O, </a:t>
            </a:r>
            <a:r>
              <a:rPr lang="tr-TR" dirty="0" err="1"/>
              <a:t>Leelarugrayub</a:t>
            </a:r>
            <a:r>
              <a:rPr lang="tr-TR" dirty="0"/>
              <a:t> N, </a:t>
            </a:r>
            <a:r>
              <a:rPr lang="tr-TR" dirty="0" err="1"/>
              <a:t>Thamprasert</a:t>
            </a:r>
            <a:r>
              <a:rPr lang="tr-TR" dirty="0"/>
              <a:t> K. Arpacık soğanı (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</a:t>
            </a:r>
            <a:r>
              <a:rPr lang="tr-TR" dirty="0"/>
              <a:t> L.) </a:t>
            </a:r>
            <a:r>
              <a:rPr lang="tr-TR" dirty="0" err="1"/>
              <a:t>ekstraktının</a:t>
            </a:r>
            <a:r>
              <a:rPr lang="tr-TR" dirty="0"/>
              <a:t> sıçanlarda </a:t>
            </a:r>
            <a:r>
              <a:rPr lang="tr-TR" dirty="0" err="1"/>
              <a:t>siklosporin</a:t>
            </a:r>
            <a:r>
              <a:rPr lang="tr-TR" dirty="0"/>
              <a:t> </a:t>
            </a:r>
            <a:r>
              <a:rPr lang="tr-TR" dirty="0" err="1"/>
              <a:t>nefrotoksisitesi</a:t>
            </a:r>
            <a:r>
              <a:rPr lang="tr-TR" dirty="0"/>
              <a:t> üzerindeki yararlı etkisi. Gıda Kimyası </a:t>
            </a:r>
            <a:r>
              <a:rPr lang="tr-TR" dirty="0" err="1"/>
              <a:t>Toksikol</a:t>
            </a:r>
            <a:r>
              <a:rPr lang="tr-TR" dirty="0"/>
              <a:t>. 2008;46:1844-50. </a:t>
            </a:r>
          </a:p>
          <a:p>
            <a:r>
              <a:rPr lang="tr-TR" dirty="0"/>
              <a:t>16. </a:t>
            </a:r>
            <a:r>
              <a:rPr lang="tr-TR" dirty="0" err="1"/>
              <a:t>Swamy</a:t>
            </a:r>
            <a:r>
              <a:rPr lang="tr-TR" dirty="0"/>
              <a:t> KRM, </a:t>
            </a:r>
            <a:r>
              <a:rPr lang="tr-TR" dirty="0" err="1"/>
              <a:t>Gowda</a:t>
            </a:r>
            <a:r>
              <a:rPr lang="tr-TR" dirty="0"/>
              <a:t> RV. Pırasa ve Arpacık soğanı. İçinde: </a:t>
            </a:r>
            <a:r>
              <a:rPr lang="tr-TR" dirty="0" err="1"/>
              <a:t>Dalam</a:t>
            </a:r>
            <a:r>
              <a:rPr lang="tr-TR" dirty="0"/>
              <a:t> Peter KV, editör. Otlar ve Baharatlar El Kitabı Cilt 3. </a:t>
            </a:r>
            <a:r>
              <a:rPr lang="tr-TR" dirty="0" err="1"/>
              <a:t>Woodhead</a:t>
            </a:r>
            <a:r>
              <a:rPr lang="tr-TR" dirty="0"/>
              <a:t> Publishing Limited ve CRC </a:t>
            </a:r>
            <a:r>
              <a:rPr lang="tr-TR" dirty="0" err="1"/>
              <a:t>Press</a:t>
            </a:r>
            <a:r>
              <a:rPr lang="tr-TR" dirty="0"/>
              <a:t>. Cambridge-New York; 2006. S. 381-3822006. </a:t>
            </a:r>
          </a:p>
          <a:p>
            <a:r>
              <a:rPr lang="tr-TR" dirty="0"/>
              <a:t>17. </a:t>
            </a:r>
            <a:r>
              <a:rPr lang="tr-TR" dirty="0" err="1"/>
              <a:t>Fattorusso</a:t>
            </a:r>
            <a:r>
              <a:rPr lang="tr-TR" dirty="0"/>
              <a:t> E, </a:t>
            </a:r>
            <a:r>
              <a:rPr lang="tr-TR" dirty="0" err="1"/>
              <a:t>Iorizzi</a:t>
            </a:r>
            <a:r>
              <a:rPr lang="tr-TR" dirty="0"/>
              <a:t> M, </a:t>
            </a:r>
            <a:r>
              <a:rPr lang="tr-TR" dirty="0" err="1"/>
              <a:t>Lanzotti</a:t>
            </a:r>
            <a:r>
              <a:rPr lang="tr-TR" dirty="0"/>
              <a:t> V, </a:t>
            </a:r>
            <a:r>
              <a:rPr lang="tr-TR" dirty="0" err="1"/>
              <a:t>Taglialatela-Scafati</a:t>
            </a:r>
            <a:r>
              <a:rPr lang="tr-TR" dirty="0"/>
              <a:t> O. Arpacık soğanının (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ascalonicum</a:t>
            </a:r>
            <a:r>
              <a:rPr lang="tr-TR" dirty="0"/>
              <a:t> </a:t>
            </a:r>
            <a:r>
              <a:rPr lang="tr-TR" dirty="0" err="1"/>
              <a:t>Hort</a:t>
            </a:r>
            <a:r>
              <a:rPr lang="tr-TR" dirty="0"/>
              <a:t>.) kimyasal bileşimi. J Tarımsal Gıda Kimyası 2002;50:5686–90. 18. </a:t>
            </a:r>
            <a:r>
              <a:rPr lang="tr-TR" dirty="0" err="1"/>
              <a:t>Ismail</a:t>
            </a:r>
            <a:r>
              <a:rPr lang="tr-TR" dirty="0"/>
              <a:t> A, </a:t>
            </a:r>
            <a:r>
              <a:rPr lang="tr-TR" dirty="0" err="1"/>
              <a:t>Marjan</a:t>
            </a:r>
            <a:r>
              <a:rPr lang="tr-TR" dirty="0"/>
              <a:t> Z, </a:t>
            </a:r>
            <a:r>
              <a:rPr lang="tr-TR" dirty="0" err="1"/>
              <a:t>Foong</a:t>
            </a:r>
            <a:r>
              <a:rPr lang="tr-TR" dirty="0"/>
              <a:t> C. Seçilen sebzelerde toplam antioksidan aktivite ve </a:t>
            </a:r>
            <a:r>
              <a:rPr lang="tr-TR" dirty="0" err="1"/>
              <a:t>fenolik</a:t>
            </a:r>
            <a:r>
              <a:rPr lang="tr-TR" dirty="0"/>
              <a:t> içerik. Gıda Kimyası. 2004;87(4):581-6. 19. </a:t>
            </a:r>
            <a:r>
              <a:rPr lang="tr-TR" dirty="0" err="1"/>
              <a:t>Kiviranta</a:t>
            </a:r>
            <a:r>
              <a:rPr lang="tr-TR" dirty="0"/>
              <a:t> J, </a:t>
            </a:r>
            <a:r>
              <a:rPr lang="tr-TR" dirty="0" err="1"/>
              <a:t>Huovinen</a:t>
            </a:r>
            <a:r>
              <a:rPr lang="tr-TR" dirty="0"/>
              <a:t> K, </a:t>
            </a:r>
            <a:r>
              <a:rPr lang="tr-TR" dirty="0" err="1"/>
              <a:t>Hiltunen</a:t>
            </a:r>
            <a:r>
              <a:rPr lang="tr-TR" dirty="0"/>
              <a:t> R. Soğandaki </a:t>
            </a:r>
            <a:r>
              <a:rPr lang="tr-TR" dirty="0" err="1"/>
              <a:t>fenolik</a:t>
            </a:r>
            <a:r>
              <a:rPr lang="tr-TR" dirty="0"/>
              <a:t> maddelerin değişimi. </a:t>
            </a:r>
            <a:r>
              <a:rPr lang="tr-TR" dirty="0" err="1"/>
              <a:t>Acta</a:t>
            </a:r>
            <a:r>
              <a:rPr lang="tr-TR" dirty="0"/>
              <a:t> </a:t>
            </a:r>
            <a:r>
              <a:rPr lang="tr-TR" dirty="0" err="1"/>
              <a:t>Pharmaceut</a:t>
            </a:r>
            <a:r>
              <a:rPr lang="tr-TR" dirty="0"/>
              <a:t> </a:t>
            </a:r>
            <a:r>
              <a:rPr lang="tr-TR" dirty="0" err="1"/>
              <a:t>Fennica</a:t>
            </a:r>
            <a:r>
              <a:rPr lang="tr-TR" dirty="0"/>
              <a:t>. 1988;97:67–72</a:t>
            </a:r>
          </a:p>
        </p:txBody>
      </p:sp>
    </p:spTree>
    <p:extLst>
      <p:ext uri="{BB962C8B-B14F-4D97-AF65-F5344CB8AC3E}">
        <p14:creationId xmlns:p14="http://schemas.microsoft.com/office/powerpoint/2010/main" val="351144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5EBD2A-61A3-4CC5-8727-4A6F9A76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5915"/>
            <a:ext cx="8596668" cy="933855"/>
          </a:xfrm>
        </p:spPr>
        <p:txBody>
          <a:bodyPr>
            <a:normAutofit/>
          </a:bodyPr>
          <a:lstStyle/>
          <a:p>
            <a:r>
              <a:rPr lang="tr-TR" dirty="0"/>
              <a:t>  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34C05D-4E1B-4590-BF1E-AEFAF555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6231"/>
            <a:ext cx="8596668" cy="483513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Arpacık soğanı </a:t>
            </a:r>
            <a:r>
              <a:rPr lang="tr-TR" dirty="0">
                <a:solidFill>
                  <a:srgbClr val="FF0000"/>
                </a:solidFill>
              </a:rPr>
              <a:t>daha yüksek miktardaki kükürt </a:t>
            </a:r>
            <a:r>
              <a:rPr lang="tr-TR" dirty="0"/>
              <a:t>nedeniyle soğandan daha güçlü bir </a:t>
            </a:r>
            <a:r>
              <a:rPr lang="tr-TR" dirty="0">
                <a:solidFill>
                  <a:srgbClr val="FF0000"/>
                </a:solidFill>
              </a:rPr>
              <a:t>koku</a:t>
            </a:r>
            <a:r>
              <a:rPr lang="tr-TR" dirty="0"/>
              <a:t> verir, ancak daha </a:t>
            </a:r>
            <a:r>
              <a:rPr lang="tr-TR" dirty="0">
                <a:solidFill>
                  <a:srgbClr val="FF0000"/>
                </a:solidFill>
              </a:rPr>
              <a:t>tatlıdır,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antik tarihten bu yana TAT da kullanılır.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İnvitro</a:t>
            </a:r>
            <a:r>
              <a:rPr lang="tr-TR" dirty="0"/>
              <a:t> ve </a:t>
            </a:r>
            <a:r>
              <a:rPr lang="tr-TR" dirty="0" err="1"/>
              <a:t>invivo</a:t>
            </a:r>
            <a:r>
              <a:rPr lang="tr-TR" dirty="0"/>
              <a:t> çalışmalarda arpacık soğanının </a:t>
            </a:r>
            <a:r>
              <a:rPr lang="tr-TR" dirty="0">
                <a:solidFill>
                  <a:srgbClr val="FF0000"/>
                </a:solidFill>
              </a:rPr>
              <a:t>antioksidan, </a:t>
            </a:r>
            <a:r>
              <a:rPr lang="tr-TR" dirty="0" err="1">
                <a:solidFill>
                  <a:srgbClr val="FF0000"/>
                </a:solidFill>
              </a:rPr>
              <a:t>antiinflamatuar</a:t>
            </a:r>
            <a:r>
              <a:rPr lang="tr-TR" dirty="0">
                <a:solidFill>
                  <a:srgbClr val="FF0000"/>
                </a:solidFill>
              </a:rPr>
              <a:t>,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antifungal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>
                <a:solidFill>
                  <a:schemeClr val="tx1"/>
                </a:solidFill>
              </a:rPr>
              <a:t>etkileri gösterilmiş.</a:t>
            </a:r>
            <a:endParaRPr lang="tr-TR" dirty="0"/>
          </a:p>
          <a:p>
            <a:r>
              <a:rPr lang="tr-TR" dirty="0"/>
              <a:t>Son zamanlarda </a:t>
            </a:r>
            <a:r>
              <a:rPr lang="tr-TR" dirty="0">
                <a:solidFill>
                  <a:srgbClr val="FF0000"/>
                </a:solidFill>
              </a:rPr>
              <a:t>soğandaki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quersetinin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antiallerjik</a:t>
            </a:r>
            <a:r>
              <a:rPr lang="tr-TR" dirty="0"/>
              <a:t> aktiviteleri </a:t>
            </a:r>
            <a:r>
              <a:rPr lang="en-US" dirty="0" err="1">
                <a:solidFill>
                  <a:srgbClr val="FF0000"/>
                </a:solidFill>
              </a:rPr>
              <a:t>QuEChERS</a:t>
            </a:r>
            <a:r>
              <a:rPr lang="en-US" dirty="0"/>
              <a:t> (Quick, Easy, Cheap, Effective, Rugged, and Safe) </a:t>
            </a:r>
            <a:r>
              <a:rPr lang="en-US" dirty="0" err="1"/>
              <a:t>metod</a:t>
            </a:r>
            <a:r>
              <a:rPr lang="tr-TR" dirty="0"/>
              <a:t>u ile </a:t>
            </a:r>
            <a:r>
              <a:rPr lang="tr-TR" dirty="0">
                <a:solidFill>
                  <a:srgbClr val="FF0000"/>
                </a:solidFill>
              </a:rPr>
              <a:t>doğrulanmıştır,</a:t>
            </a:r>
          </a:p>
          <a:p>
            <a:r>
              <a:rPr lang="tr-TR" dirty="0"/>
              <a:t>Ancak </a:t>
            </a:r>
            <a:r>
              <a:rPr lang="tr-TR" dirty="0">
                <a:solidFill>
                  <a:srgbClr val="FF0000"/>
                </a:solidFill>
              </a:rPr>
              <a:t>arpacık soğanı için </a:t>
            </a:r>
            <a:r>
              <a:rPr lang="tr-TR" dirty="0"/>
              <a:t>mevcut </a:t>
            </a:r>
            <a:r>
              <a:rPr lang="tr-TR" dirty="0">
                <a:solidFill>
                  <a:srgbClr val="FF0000"/>
                </a:solidFill>
              </a:rPr>
              <a:t>veri yoktur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</a:p>
          <a:p>
            <a:r>
              <a:rPr lang="tr-TR" dirty="0"/>
              <a:t>İşte bu çalışmanın</a:t>
            </a:r>
            <a:r>
              <a:rPr lang="tr-TR" dirty="0">
                <a:solidFill>
                  <a:srgbClr val="FF0000"/>
                </a:solidFill>
              </a:rPr>
              <a:t> amacı</a:t>
            </a:r>
            <a:r>
              <a:rPr lang="tr-TR" dirty="0"/>
              <a:t>; arpacık soğanının </a:t>
            </a:r>
            <a:r>
              <a:rPr lang="tr-TR" dirty="0">
                <a:solidFill>
                  <a:srgbClr val="FF0000"/>
                </a:solidFill>
              </a:rPr>
              <a:t>antialerjik </a:t>
            </a:r>
            <a:r>
              <a:rPr lang="tr-TR" dirty="0"/>
              <a:t>özelliğe sahip olup olmadığını , </a:t>
            </a:r>
            <a:r>
              <a:rPr lang="tr-TR" dirty="0" err="1">
                <a:solidFill>
                  <a:srgbClr val="FF0000"/>
                </a:solidFill>
              </a:rPr>
              <a:t>setirizin</a:t>
            </a:r>
            <a:r>
              <a:rPr lang="tr-TR" dirty="0">
                <a:solidFill>
                  <a:srgbClr val="FF0000"/>
                </a:solidFill>
              </a:rPr>
              <a:t> ile kombine </a:t>
            </a:r>
            <a:r>
              <a:rPr lang="tr-TR" dirty="0"/>
              <a:t>verildiğinde AR de </a:t>
            </a:r>
            <a:r>
              <a:rPr lang="tr-TR" dirty="0">
                <a:solidFill>
                  <a:srgbClr val="FF0000"/>
                </a:solidFill>
              </a:rPr>
              <a:t>fayda sağlayıp sağlamadığını belirtmekti,</a:t>
            </a:r>
            <a:endParaRPr lang="tr-TR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tr-TR" dirty="0"/>
              <a:t>Ve </a:t>
            </a:r>
            <a:r>
              <a:rPr lang="tr-TR" dirty="0">
                <a:solidFill>
                  <a:srgbClr val="00B0F0"/>
                </a:solidFill>
              </a:rPr>
              <a:t>arpacık soğanı ve soğan arasında </a:t>
            </a:r>
            <a:r>
              <a:rPr lang="tr-TR" dirty="0">
                <a:solidFill>
                  <a:srgbClr val="FF0000"/>
                </a:solidFill>
              </a:rPr>
              <a:t>sıçan </a:t>
            </a:r>
            <a:r>
              <a:rPr lang="tr-TR" dirty="0" err="1">
                <a:solidFill>
                  <a:srgbClr val="FF0000"/>
                </a:solidFill>
              </a:rPr>
              <a:t>bazofilik</a:t>
            </a:r>
            <a:r>
              <a:rPr lang="tr-TR" dirty="0">
                <a:solidFill>
                  <a:srgbClr val="FF0000"/>
                </a:solidFill>
              </a:rPr>
              <a:t> lösemi hücre </a:t>
            </a:r>
            <a:r>
              <a:rPr lang="tr-TR" dirty="0"/>
              <a:t>hattında (</a:t>
            </a:r>
            <a:r>
              <a:rPr lang="tr-TR" dirty="0">
                <a:solidFill>
                  <a:srgbClr val="FF0000"/>
                </a:solidFill>
              </a:rPr>
              <a:t>RBL-2H3 hücreleri</a:t>
            </a:r>
            <a:r>
              <a:rPr lang="tr-TR" dirty="0"/>
              <a:t>)  tip 1 alerjinin </a:t>
            </a:r>
            <a:r>
              <a:rPr lang="tr-TR" dirty="0">
                <a:solidFill>
                  <a:srgbClr val="FF0000"/>
                </a:solidFill>
              </a:rPr>
              <a:t>beta- </a:t>
            </a:r>
            <a:r>
              <a:rPr lang="tr-TR" dirty="0" err="1">
                <a:solidFill>
                  <a:srgbClr val="FF0000"/>
                </a:solidFill>
              </a:rPr>
              <a:t>heksosaminidaz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inhibisyon</a:t>
            </a:r>
            <a:r>
              <a:rPr lang="tr-TR" dirty="0"/>
              <a:t> oranlarını karşılaştırmaktı.</a:t>
            </a:r>
          </a:p>
          <a:p>
            <a:r>
              <a:rPr lang="tr-TR" dirty="0">
                <a:solidFill>
                  <a:srgbClr val="FF0000"/>
                </a:solidFill>
              </a:rPr>
              <a:t>Arpacık soğanının </a:t>
            </a:r>
            <a:r>
              <a:rPr lang="tr-TR" dirty="0"/>
              <a:t>antialerjik etkisi </a:t>
            </a:r>
            <a:r>
              <a:rPr lang="tr-TR" dirty="0">
                <a:solidFill>
                  <a:srgbClr val="FF0000"/>
                </a:solidFill>
              </a:rPr>
              <a:t>in </a:t>
            </a:r>
            <a:r>
              <a:rPr lang="tr-TR" dirty="0" err="1">
                <a:solidFill>
                  <a:srgbClr val="FF0000"/>
                </a:solidFill>
              </a:rPr>
              <a:t>vitro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olarak doğrulandıktan sonra </a:t>
            </a:r>
            <a:r>
              <a:rPr lang="tr-TR" dirty="0">
                <a:solidFill>
                  <a:srgbClr val="FF0000"/>
                </a:solidFill>
              </a:rPr>
              <a:t>AR </a:t>
            </a:r>
            <a:r>
              <a:rPr lang="tr-TR" dirty="0"/>
              <a:t>hastalarında </a:t>
            </a:r>
            <a:r>
              <a:rPr lang="tr-TR" dirty="0">
                <a:solidFill>
                  <a:srgbClr val="FF0000"/>
                </a:solidFill>
              </a:rPr>
              <a:t>ön klinik deneme gerçekleştirildi</a:t>
            </a:r>
            <a:endParaRPr lang="tr-TR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704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358588"/>
            <a:ext cx="9395011" cy="6311153"/>
          </a:xfrm>
        </p:spPr>
        <p:txBody>
          <a:bodyPr/>
          <a:lstStyle/>
          <a:p>
            <a:r>
              <a:rPr lang="tr-TR" dirty="0"/>
              <a:t>20. </a:t>
            </a:r>
            <a:r>
              <a:rPr lang="tr-TR" dirty="0" err="1"/>
              <a:t>Terrance</a:t>
            </a:r>
            <a:r>
              <a:rPr lang="tr-TR" dirty="0"/>
              <a:t> L, Charles G, </a:t>
            </a:r>
            <a:r>
              <a:rPr lang="tr-TR" dirty="0" err="1"/>
              <a:t>Larry</a:t>
            </a:r>
            <a:r>
              <a:rPr lang="tr-TR" dirty="0"/>
              <a:t> F, William KH, </a:t>
            </a:r>
            <a:r>
              <a:rPr lang="tr-TR" dirty="0" err="1"/>
              <a:t>Jose</a:t>
            </a:r>
            <a:r>
              <a:rPr lang="tr-TR" dirty="0"/>
              <a:t> C, </a:t>
            </a:r>
            <a:r>
              <a:rPr lang="tr-TR" dirty="0" err="1"/>
              <a:t>Vicente</a:t>
            </a:r>
            <a:r>
              <a:rPr lang="tr-TR" dirty="0"/>
              <a:t> N. </a:t>
            </a:r>
            <a:r>
              <a:rPr lang="tr-TR" dirty="0" err="1"/>
              <a:t>Allium</a:t>
            </a:r>
            <a:r>
              <a:rPr lang="tr-TR" dirty="0"/>
              <a:t> sebzelerinde </a:t>
            </a:r>
            <a:r>
              <a:rPr lang="tr-TR" dirty="0" err="1"/>
              <a:t>kersetin</a:t>
            </a:r>
            <a:r>
              <a:rPr lang="tr-TR" dirty="0"/>
              <a:t> ve </a:t>
            </a:r>
            <a:r>
              <a:rPr lang="tr-TR" dirty="0" err="1"/>
              <a:t>kersetin</a:t>
            </a:r>
            <a:r>
              <a:rPr lang="tr-TR" dirty="0"/>
              <a:t> glikozitlerinin moleküler </a:t>
            </a:r>
            <a:r>
              <a:rPr lang="tr-TR" dirty="0" err="1"/>
              <a:t>karakterizasyonu</a:t>
            </a:r>
            <a:r>
              <a:rPr lang="tr-TR" dirty="0"/>
              <a:t>. </a:t>
            </a:r>
            <a:r>
              <a:rPr lang="tr-TR" dirty="0" err="1"/>
              <a:t>Malign</a:t>
            </a:r>
            <a:r>
              <a:rPr lang="tr-TR" dirty="0"/>
              <a:t> hücre transformasyonu üzerine etkileri. ACS </a:t>
            </a:r>
            <a:r>
              <a:rPr lang="tr-TR" dirty="0" err="1"/>
              <a:t>Symp</a:t>
            </a:r>
            <a:r>
              <a:rPr lang="tr-TR" dirty="0"/>
              <a:t> Ser. 1992;50:220–38. </a:t>
            </a:r>
          </a:p>
          <a:p>
            <a:r>
              <a:rPr lang="tr-TR" dirty="0"/>
              <a:t>21. </a:t>
            </a:r>
            <a:r>
              <a:rPr lang="tr-TR" dirty="0" err="1"/>
              <a:t>Wiczkowski</a:t>
            </a:r>
            <a:r>
              <a:rPr lang="tr-TR" dirty="0"/>
              <a:t> W, </a:t>
            </a:r>
            <a:r>
              <a:rPr lang="tr-TR" dirty="0" err="1"/>
              <a:t>Romaszko</a:t>
            </a:r>
            <a:r>
              <a:rPr lang="tr-TR" dirty="0"/>
              <a:t> J, </a:t>
            </a:r>
            <a:r>
              <a:rPr lang="tr-TR" dirty="0" err="1"/>
              <a:t>Bucinski</a:t>
            </a:r>
            <a:r>
              <a:rPr lang="tr-TR" dirty="0"/>
              <a:t> A, </a:t>
            </a:r>
            <a:r>
              <a:rPr lang="tr-TR" dirty="0" err="1"/>
              <a:t>Szawara-Nowak</a:t>
            </a:r>
            <a:r>
              <a:rPr lang="tr-TR" dirty="0"/>
              <a:t> D, </a:t>
            </a:r>
            <a:r>
              <a:rPr lang="tr-TR" dirty="0" err="1"/>
              <a:t>Honke</a:t>
            </a:r>
            <a:r>
              <a:rPr lang="tr-TR" dirty="0"/>
              <a:t> J, </a:t>
            </a:r>
            <a:r>
              <a:rPr lang="tr-TR" dirty="0" err="1"/>
              <a:t>Zielinski</a:t>
            </a:r>
            <a:r>
              <a:rPr lang="tr-TR" dirty="0"/>
              <a:t> H, ve diğerleri. Arpacık soğanından elde edilen </a:t>
            </a:r>
            <a:r>
              <a:rPr lang="tr-TR" dirty="0" err="1"/>
              <a:t>kersetin</a:t>
            </a:r>
            <a:r>
              <a:rPr lang="tr-TR" dirty="0"/>
              <a:t> (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cepa</a:t>
            </a:r>
            <a:r>
              <a:rPr lang="tr-TR" dirty="0"/>
              <a:t> L. var. </a:t>
            </a:r>
            <a:r>
              <a:rPr lang="tr-TR" dirty="0" err="1"/>
              <a:t>aggregatum</a:t>
            </a:r>
            <a:r>
              <a:rPr lang="tr-TR" dirty="0"/>
              <a:t>), glikozitlerinden daha fazla </a:t>
            </a:r>
            <a:r>
              <a:rPr lang="tr-TR" dirty="0" err="1"/>
              <a:t>biyoyararlılığa</a:t>
            </a:r>
            <a:r>
              <a:rPr lang="tr-TR" dirty="0"/>
              <a:t> sahiptir. J </a:t>
            </a:r>
            <a:r>
              <a:rPr lang="tr-TR" dirty="0" err="1"/>
              <a:t>Nutr</a:t>
            </a:r>
            <a:r>
              <a:rPr lang="tr-TR" dirty="0"/>
              <a:t>. 2008;138(5): 885-8. </a:t>
            </a:r>
          </a:p>
          <a:p>
            <a:r>
              <a:rPr lang="tr-TR" dirty="0"/>
              <a:t>22. </a:t>
            </a:r>
            <a:r>
              <a:rPr lang="tr-TR" dirty="0" err="1"/>
              <a:t>Bonaccorsi</a:t>
            </a:r>
            <a:r>
              <a:rPr lang="tr-TR" dirty="0"/>
              <a:t> P, </a:t>
            </a:r>
            <a:r>
              <a:rPr lang="tr-TR" dirty="0" err="1"/>
              <a:t>Caristi</a:t>
            </a:r>
            <a:r>
              <a:rPr lang="tr-TR" dirty="0"/>
              <a:t> C, </a:t>
            </a:r>
            <a:r>
              <a:rPr lang="tr-TR" dirty="0" err="1"/>
              <a:t>Gargiulli</a:t>
            </a:r>
            <a:r>
              <a:rPr lang="tr-TR" dirty="0"/>
              <a:t> C, </a:t>
            </a:r>
            <a:r>
              <a:rPr lang="tr-TR" dirty="0" err="1"/>
              <a:t>Leuzzi</a:t>
            </a:r>
            <a:r>
              <a:rPr lang="tr-TR" dirty="0"/>
              <a:t> U. </a:t>
            </a:r>
            <a:r>
              <a:rPr lang="tr-TR" dirty="0" err="1"/>
              <a:t>Allium</a:t>
            </a:r>
            <a:r>
              <a:rPr lang="tr-TR" dirty="0"/>
              <a:t> türlerinde </a:t>
            </a:r>
            <a:r>
              <a:rPr lang="tr-TR" dirty="0" err="1"/>
              <a:t>flavonol</a:t>
            </a:r>
            <a:r>
              <a:rPr lang="tr-TR" dirty="0"/>
              <a:t> glikozitler: HPLC–DAD–ESI-MS–MS aracılığıyla karşılaştırmalı bir çalışma. Gıda Kimyası. 2008;107(4):1668-73. </a:t>
            </a:r>
          </a:p>
          <a:p>
            <a:r>
              <a:rPr lang="tr-TR" dirty="0"/>
              <a:t>23. </a:t>
            </a:r>
            <a:r>
              <a:rPr lang="tr-TR" dirty="0" err="1"/>
              <a:t>Sato</a:t>
            </a:r>
            <a:r>
              <a:rPr lang="tr-TR" dirty="0"/>
              <a:t> A, </a:t>
            </a:r>
            <a:r>
              <a:rPr lang="tr-TR" dirty="0" err="1"/>
              <a:t>Zhang</a:t>
            </a:r>
            <a:r>
              <a:rPr lang="tr-TR" dirty="0"/>
              <a:t> T, </a:t>
            </a:r>
            <a:r>
              <a:rPr lang="tr-TR" dirty="0" err="1"/>
              <a:t>Yonekura</a:t>
            </a:r>
            <a:r>
              <a:rPr lang="tr-TR" dirty="0"/>
              <a:t> L, </a:t>
            </a:r>
            <a:r>
              <a:rPr lang="tr-TR" dirty="0" err="1"/>
              <a:t>Tamura</a:t>
            </a:r>
            <a:r>
              <a:rPr lang="tr-TR" dirty="0"/>
              <a:t> H. On bir soğanın (</a:t>
            </a:r>
            <a:r>
              <a:rPr lang="tr-TR" dirty="0" err="1"/>
              <a:t>Allium</a:t>
            </a:r>
            <a:r>
              <a:rPr lang="tr-TR" dirty="0"/>
              <a:t> </a:t>
            </a:r>
            <a:r>
              <a:rPr lang="tr-TR" dirty="0" err="1"/>
              <a:t>cepa</a:t>
            </a:r>
            <a:r>
              <a:rPr lang="tr-TR" dirty="0"/>
              <a:t>) antialerjik aktiviteleri, </a:t>
            </a:r>
            <a:r>
              <a:rPr lang="tr-TR" dirty="0" err="1"/>
              <a:t>QuEChERS</a:t>
            </a:r>
            <a:r>
              <a:rPr lang="tr-TR" dirty="0"/>
              <a:t> yöntemi ve </a:t>
            </a:r>
            <a:r>
              <a:rPr lang="tr-TR" dirty="0" err="1"/>
              <a:t>Pearson</a:t>
            </a:r>
            <a:r>
              <a:rPr lang="tr-TR" dirty="0"/>
              <a:t> korelasyon katsayısı kullanılarak </a:t>
            </a:r>
            <a:r>
              <a:rPr lang="tr-TR" dirty="0" err="1"/>
              <a:t>quercetin</a:t>
            </a:r>
            <a:r>
              <a:rPr lang="tr-TR" dirty="0"/>
              <a:t> 4'-glukozite atfedildi. J Fonksiyonlu Yiyecekler. 2015;14:581-9. </a:t>
            </a:r>
          </a:p>
          <a:p>
            <a:r>
              <a:rPr lang="tr-TR" dirty="0"/>
              <a:t>24. </a:t>
            </a:r>
            <a:r>
              <a:rPr lang="tr-TR" dirty="0" err="1"/>
              <a:t>Mlcek</a:t>
            </a:r>
            <a:r>
              <a:rPr lang="tr-TR" dirty="0"/>
              <a:t> J, </a:t>
            </a:r>
            <a:r>
              <a:rPr lang="tr-TR" dirty="0" err="1"/>
              <a:t>Jurikova</a:t>
            </a:r>
            <a:r>
              <a:rPr lang="tr-TR" dirty="0"/>
              <a:t> T, </a:t>
            </a:r>
            <a:r>
              <a:rPr lang="tr-TR" dirty="0" err="1"/>
              <a:t>Skrovankova</a:t>
            </a:r>
            <a:r>
              <a:rPr lang="tr-TR" dirty="0"/>
              <a:t> S, </a:t>
            </a:r>
            <a:r>
              <a:rPr lang="tr-TR" dirty="0" err="1"/>
              <a:t>Sochor</a:t>
            </a:r>
            <a:r>
              <a:rPr lang="tr-TR" dirty="0"/>
              <a:t> J. </a:t>
            </a:r>
            <a:r>
              <a:rPr lang="tr-TR" dirty="0" err="1"/>
              <a:t>Quercetin</a:t>
            </a:r>
            <a:r>
              <a:rPr lang="tr-TR" dirty="0"/>
              <a:t> ve Anti-Alerjik Bağışıklık Tepkisi. Moleküller. J </a:t>
            </a:r>
            <a:r>
              <a:rPr lang="tr-TR" dirty="0" err="1"/>
              <a:t>Nutr</a:t>
            </a:r>
            <a:r>
              <a:rPr lang="tr-TR" dirty="0"/>
              <a:t> </a:t>
            </a:r>
            <a:r>
              <a:rPr lang="tr-TR" dirty="0" err="1"/>
              <a:t>Ther</a:t>
            </a:r>
            <a:r>
              <a:rPr lang="tr-TR" dirty="0"/>
              <a:t>. 2016;21(5):623. </a:t>
            </a:r>
          </a:p>
          <a:p>
            <a:r>
              <a:rPr lang="tr-TR" dirty="0"/>
              <a:t>25. Asada T, </a:t>
            </a:r>
            <a:r>
              <a:rPr lang="tr-TR" dirty="0" err="1"/>
              <a:t>Tamura</a:t>
            </a:r>
            <a:r>
              <a:rPr lang="tr-TR" dirty="0"/>
              <a:t> H. Bir alüminyum kompleksi oluşturarak B halkasında </a:t>
            </a:r>
            <a:r>
              <a:rPr lang="tr-TR" dirty="0" err="1"/>
              <a:t>orto-dihidroksil</a:t>
            </a:r>
            <a:r>
              <a:rPr lang="tr-TR" dirty="0"/>
              <a:t> grupları taşıyan yaban mersini </a:t>
            </a:r>
            <a:r>
              <a:rPr lang="tr-TR" dirty="0" err="1"/>
              <a:t>antosiyanidin</a:t>
            </a:r>
            <a:r>
              <a:rPr lang="tr-TR" dirty="0"/>
              <a:t> 3-glikozitlerinin izolasyonu ve antioksidan aktiviteleri. J Tarımsal Gıda Kimyası 2012;60(42):10634-40</a:t>
            </a:r>
          </a:p>
        </p:txBody>
      </p:sp>
    </p:spTree>
    <p:extLst>
      <p:ext uri="{BB962C8B-B14F-4D97-AF65-F5344CB8AC3E}">
        <p14:creationId xmlns:p14="http://schemas.microsoft.com/office/powerpoint/2010/main" val="859230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6871"/>
            <a:ext cx="8596668" cy="6391835"/>
          </a:xfrm>
        </p:spPr>
        <p:txBody>
          <a:bodyPr/>
          <a:lstStyle/>
          <a:p>
            <a:r>
              <a:rPr lang="tr-TR" dirty="0"/>
              <a:t>26. </a:t>
            </a:r>
            <a:r>
              <a:rPr lang="tr-TR" dirty="0" err="1"/>
              <a:t>Greiner</a:t>
            </a:r>
            <a:r>
              <a:rPr lang="tr-TR" dirty="0"/>
              <a:t> AN, </a:t>
            </a:r>
            <a:r>
              <a:rPr lang="tr-TR" dirty="0" err="1"/>
              <a:t>Hellings</a:t>
            </a:r>
            <a:r>
              <a:rPr lang="tr-TR" dirty="0"/>
              <a:t> PW, </a:t>
            </a:r>
            <a:r>
              <a:rPr lang="tr-TR" dirty="0" err="1"/>
              <a:t>Rotiroti</a:t>
            </a:r>
            <a:r>
              <a:rPr lang="tr-TR" dirty="0"/>
              <a:t> G, </a:t>
            </a:r>
            <a:r>
              <a:rPr lang="tr-TR" dirty="0" err="1"/>
              <a:t>Scadding</a:t>
            </a:r>
            <a:r>
              <a:rPr lang="tr-TR" dirty="0"/>
              <a:t> GK. Alerjik </a:t>
            </a:r>
            <a:r>
              <a:rPr lang="tr-TR" dirty="0" err="1"/>
              <a:t>rinit</a:t>
            </a:r>
            <a:r>
              <a:rPr lang="tr-TR" dirty="0"/>
              <a:t>. </a:t>
            </a:r>
            <a:r>
              <a:rPr lang="tr-TR" dirty="0" err="1"/>
              <a:t>Lancet</a:t>
            </a:r>
            <a:r>
              <a:rPr lang="tr-TR" dirty="0"/>
              <a:t>. 2011;378:2112-22. 27. </a:t>
            </a:r>
            <a:r>
              <a:rPr lang="tr-TR" dirty="0" err="1"/>
              <a:t>Guo</a:t>
            </a:r>
            <a:r>
              <a:rPr lang="tr-TR" dirty="0"/>
              <a:t> R, </a:t>
            </a:r>
            <a:r>
              <a:rPr lang="tr-TR" dirty="0" err="1"/>
              <a:t>Pittler</a:t>
            </a:r>
            <a:r>
              <a:rPr lang="tr-TR" dirty="0"/>
              <a:t> MH, </a:t>
            </a:r>
            <a:r>
              <a:rPr lang="tr-TR" dirty="0" err="1"/>
              <a:t>Ernst</a:t>
            </a:r>
            <a:r>
              <a:rPr lang="tr-TR" dirty="0"/>
              <a:t> E. Alerjik </a:t>
            </a:r>
            <a:r>
              <a:rPr lang="tr-TR" dirty="0" err="1"/>
              <a:t>rinit</a:t>
            </a:r>
            <a:r>
              <a:rPr lang="tr-TR" dirty="0"/>
              <a:t> tedavisi için bitkisel ilaçlar: sistematik bir inceleme. </a:t>
            </a:r>
            <a:r>
              <a:rPr lang="tr-TR" dirty="0" err="1"/>
              <a:t>Ann</a:t>
            </a:r>
            <a:r>
              <a:rPr lang="tr-TR" dirty="0"/>
              <a:t> Alerji Astım </a:t>
            </a:r>
            <a:r>
              <a:rPr lang="tr-TR" dirty="0" err="1"/>
              <a:t>İmmunol</a:t>
            </a:r>
            <a:r>
              <a:rPr lang="tr-TR" dirty="0"/>
              <a:t>. 2007;99:483–95. </a:t>
            </a:r>
          </a:p>
          <a:p>
            <a:r>
              <a:rPr lang="tr-TR" dirty="0"/>
              <a:t>28. </a:t>
            </a:r>
            <a:r>
              <a:rPr lang="tr-TR" dirty="0" err="1"/>
              <a:t>Upadhyay</a:t>
            </a:r>
            <a:r>
              <a:rPr lang="tr-TR" dirty="0"/>
              <a:t> RK. </a:t>
            </a:r>
            <a:r>
              <a:rPr lang="tr-TR" dirty="0" err="1"/>
              <a:t>Allium</a:t>
            </a:r>
            <a:r>
              <a:rPr lang="tr-TR" dirty="0"/>
              <a:t> sebzelerinin besin ve tedavi potansiyeli. J </a:t>
            </a:r>
            <a:r>
              <a:rPr lang="tr-TR" dirty="0" err="1"/>
              <a:t>Nutr</a:t>
            </a:r>
            <a:r>
              <a:rPr lang="tr-TR" dirty="0"/>
              <a:t> </a:t>
            </a:r>
            <a:r>
              <a:rPr lang="tr-TR" dirty="0" err="1"/>
              <a:t>Ther</a:t>
            </a:r>
            <a:r>
              <a:rPr lang="tr-TR" dirty="0"/>
              <a:t>. 2017;6:18-37. </a:t>
            </a:r>
          </a:p>
          <a:p>
            <a:r>
              <a:rPr lang="tr-TR" dirty="0"/>
              <a:t>29. </a:t>
            </a:r>
            <a:r>
              <a:rPr lang="tr-TR" dirty="0" err="1"/>
              <a:t>Bischoff</a:t>
            </a:r>
            <a:r>
              <a:rPr lang="tr-TR" dirty="0"/>
              <a:t> SC. </a:t>
            </a:r>
            <a:r>
              <a:rPr lang="tr-TR" dirty="0" err="1"/>
              <a:t>Quercetin</a:t>
            </a:r>
            <a:r>
              <a:rPr lang="tr-TR" dirty="0"/>
              <a:t>: hastalığın önlenmesi ve tedavisinde potansiyeller. </a:t>
            </a:r>
            <a:r>
              <a:rPr lang="tr-TR" dirty="0" err="1"/>
              <a:t>Curr</a:t>
            </a:r>
            <a:r>
              <a:rPr lang="tr-TR" dirty="0"/>
              <a:t> </a:t>
            </a:r>
            <a:r>
              <a:rPr lang="tr-TR" dirty="0" err="1"/>
              <a:t>Opin</a:t>
            </a:r>
            <a:r>
              <a:rPr lang="tr-TR" dirty="0"/>
              <a:t>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Nutr</a:t>
            </a:r>
            <a:r>
              <a:rPr lang="tr-TR" dirty="0"/>
              <a:t> </a:t>
            </a:r>
            <a:r>
              <a:rPr lang="tr-TR" dirty="0" err="1"/>
              <a:t>Metab</a:t>
            </a:r>
            <a:r>
              <a:rPr lang="tr-TR" dirty="0"/>
              <a:t> Bakımı. 2008;11(6):733-40. </a:t>
            </a:r>
          </a:p>
          <a:p>
            <a:r>
              <a:rPr lang="tr-TR" dirty="0"/>
              <a:t>30. </a:t>
            </a:r>
            <a:r>
              <a:rPr lang="tr-TR" dirty="0" err="1"/>
              <a:t>Kelly</a:t>
            </a:r>
            <a:r>
              <a:rPr lang="tr-TR" dirty="0"/>
              <a:t> GS. </a:t>
            </a:r>
            <a:r>
              <a:rPr lang="tr-TR" dirty="0" err="1"/>
              <a:t>Quercetin</a:t>
            </a:r>
            <a:r>
              <a:rPr lang="tr-TR" dirty="0"/>
              <a:t>. Monografi. </a:t>
            </a:r>
            <a:r>
              <a:rPr lang="tr-TR" dirty="0" err="1"/>
              <a:t>Altern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 </a:t>
            </a:r>
            <a:r>
              <a:rPr lang="tr-TR" dirty="0" err="1"/>
              <a:t>Rev</a:t>
            </a:r>
            <a:r>
              <a:rPr lang="tr-TR" dirty="0"/>
              <a:t>. 2011;16(2):172-94. </a:t>
            </a:r>
          </a:p>
          <a:p>
            <a:r>
              <a:rPr lang="tr-TR" dirty="0"/>
              <a:t>31. </a:t>
            </a:r>
            <a:r>
              <a:rPr lang="tr-TR" dirty="0" err="1"/>
              <a:t>Kimata</a:t>
            </a:r>
            <a:r>
              <a:rPr lang="tr-TR" dirty="0"/>
              <a:t> M, </a:t>
            </a:r>
            <a:r>
              <a:rPr lang="tr-TR" dirty="0" err="1"/>
              <a:t>Shichijo</a:t>
            </a:r>
            <a:r>
              <a:rPr lang="tr-TR" dirty="0"/>
              <a:t> M, </a:t>
            </a:r>
            <a:r>
              <a:rPr lang="tr-TR" dirty="0" err="1"/>
              <a:t>Miura</a:t>
            </a:r>
            <a:r>
              <a:rPr lang="tr-TR" dirty="0"/>
              <a:t> T, </a:t>
            </a:r>
            <a:r>
              <a:rPr lang="tr-TR" dirty="0" err="1"/>
              <a:t>Serizawa</a:t>
            </a:r>
            <a:r>
              <a:rPr lang="tr-TR" dirty="0"/>
              <a:t> I, </a:t>
            </a:r>
            <a:r>
              <a:rPr lang="tr-TR" dirty="0" err="1"/>
              <a:t>Inagaki</a:t>
            </a:r>
            <a:r>
              <a:rPr lang="tr-TR" dirty="0"/>
              <a:t> N, </a:t>
            </a:r>
            <a:r>
              <a:rPr lang="tr-TR" dirty="0" err="1"/>
              <a:t>Nagai</a:t>
            </a:r>
            <a:r>
              <a:rPr lang="tr-TR" dirty="0"/>
              <a:t> H. </a:t>
            </a:r>
            <a:r>
              <a:rPr lang="tr-TR" dirty="0" err="1"/>
              <a:t>Luteolin</a:t>
            </a:r>
            <a:r>
              <a:rPr lang="tr-TR" dirty="0"/>
              <a:t>, </a:t>
            </a:r>
            <a:r>
              <a:rPr lang="tr-TR" dirty="0" err="1"/>
              <a:t>kersetin</a:t>
            </a:r>
            <a:r>
              <a:rPr lang="tr-TR" dirty="0"/>
              <a:t> ve </a:t>
            </a:r>
            <a:r>
              <a:rPr lang="tr-TR" dirty="0" err="1"/>
              <a:t>baicaleinin</a:t>
            </a:r>
            <a:r>
              <a:rPr lang="tr-TR" dirty="0"/>
              <a:t> insan kültürlü </a:t>
            </a:r>
            <a:r>
              <a:rPr lang="tr-TR" dirty="0" err="1"/>
              <a:t>mast</a:t>
            </a:r>
            <a:r>
              <a:rPr lang="tr-TR" dirty="0"/>
              <a:t> hücrelerinden </a:t>
            </a:r>
            <a:r>
              <a:rPr lang="tr-TR" dirty="0" err="1"/>
              <a:t>immünoglobulin</a:t>
            </a:r>
            <a:r>
              <a:rPr lang="tr-TR" dirty="0"/>
              <a:t> E aracılı aracı salınımı üzerindeki etkileri.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Exp</a:t>
            </a:r>
            <a:r>
              <a:rPr lang="tr-TR" dirty="0"/>
              <a:t> Alerjisi. 2000;30(4):501-8 etkileri.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Exp</a:t>
            </a:r>
            <a:r>
              <a:rPr lang="tr-TR" dirty="0"/>
              <a:t> Alerjisi. 2000;30(4):501-8. </a:t>
            </a:r>
          </a:p>
          <a:p>
            <a:r>
              <a:rPr lang="tr-TR" dirty="0"/>
              <a:t>32. </a:t>
            </a:r>
            <a:r>
              <a:rPr lang="tr-TR" dirty="0" err="1"/>
              <a:t>Weng</a:t>
            </a:r>
            <a:r>
              <a:rPr lang="tr-TR" dirty="0"/>
              <a:t> Z, </a:t>
            </a:r>
            <a:r>
              <a:rPr lang="tr-TR" dirty="0" err="1"/>
              <a:t>Zhang</a:t>
            </a:r>
            <a:r>
              <a:rPr lang="tr-TR" dirty="0"/>
              <a:t> B, </a:t>
            </a:r>
            <a:r>
              <a:rPr lang="tr-TR" dirty="0" err="1"/>
              <a:t>Asadi</a:t>
            </a:r>
            <a:r>
              <a:rPr lang="tr-TR" dirty="0"/>
              <a:t> S, </a:t>
            </a:r>
            <a:r>
              <a:rPr lang="tr-TR" dirty="0" err="1"/>
              <a:t>Sismanopoulos</a:t>
            </a:r>
            <a:r>
              <a:rPr lang="tr-TR" dirty="0"/>
              <a:t> N, Kasap A, Fu X, ve diğerleri. </a:t>
            </a:r>
            <a:r>
              <a:rPr lang="tr-TR" dirty="0" err="1"/>
              <a:t>Quercetin</a:t>
            </a:r>
            <a:r>
              <a:rPr lang="tr-TR" dirty="0"/>
              <a:t>, insan </a:t>
            </a:r>
            <a:r>
              <a:rPr lang="tr-TR" dirty="0" err="1"/>
              <a:t>mast</a:t>
            </a:r>
            <a:r>
              <a:rPr lang="tr-TR" dirty="0"/>
              <a:t> hücre </a:t>
            </a:r>
            <a:r>
              <a:rPr lang="tr-TR" dirty="0" err="1"/>
              <a:t>sitokin</a:t>
            </a:r>
            <a:r>
              <a:rPr lang="tr-TR" dirty="0"/>
              <a:t> salınımını bloke etmede </a:t>
            </a:r>
            <a:r>
              <a:rPr lang="tr-TR" dirty="0" err="1"/>
              <a:t>kromolinden</a:t>
            </a:r>
            <a:r>
              <a:rPr lang="tr-TR" dirty="0"/>
              <a:t> daha etkilidir ve insanlarda </a:t>
            </a:r>
            <a:r>
              <a:rPr lang="tr-TR" dirty="0" err="1"/>
              <a:t>kontakt</a:t>
            </a:r>
            <a:r>
              <a:rPr lang="tr-TR" dirty="0"/>
              <a:t> dermatiti ve ışığa duyarlılığı </a:t>
            </a:r>
            <a:r>
              <a:rPr lang="tr-TR" dirty="0" err="1"/>
              <a:t>inhibe</a:t>
            </a:r>
            <a:r>
              <a:rPr lang="tr-TR" dirty="0"/>
              <a:t> eder. </a:t>
            </a:r>
            <a:r>
              <a:rPr lang="tr-TR" dirty="0" err="1"/>
              <a:t>PLoS</a:t>
            </a:r>
            <a:r>
              <a:rPr lang="tr-TR" dirty="0"/>
              <a:t> Bir. 2012;7(3):e33805. 33. </a:t>
            </a:r>
            <a:r>
              <a:rPr lang="tr-TR" dirty="0" err="1"/>
              <a:t>Yoshimura</a:t>
            </a:r>
            <a:r>
              <a:rPr lang="tr-TR" dirty="0"/>
              <a:t> M, </a:t>
            </a:r>
            <a:r>
              <a:rPr lang="tr-TR" dirty="0" err="1"/>
              <a:t>Enomoto</a:t>
            </a:r>
            <a:r>
              <a:rPr lang="tr-TR" dirty="0"/>
              <a:t> T, </a:t>
            </a:r>
            <a:r>
              <a:rPr lang="tr-TR" dirty="0" err="1"/>
              <a:t>Dake</a:t>
            </a:r>
            <a:r>
              <a:rPr lang="tr-TR" dirty="0"/>
              <a:t> Y, </a:t>
            </a:r>
            <a:r>
              <a:rPr lang="tr-TR" dirty="0" err="1"/>
              <a:t>Okuno</a:t>
            </a:r>
            <a:r>
              <a:rPr lang="tr-TR" dirty="0"/>
              <a:t> Y, </a:t>
            </a:r>
            <a:r>
              <a:rPr lang="tr-TR" dirty="0" err="1"/>
              <a:t>Ikeda</a:t>
            </a:r>
            <a:r>
              <a:rPr lang="tr-TR" dirty="0"/>
              <a:t> H, </a:t>
            </a:r>
            <a:r>
              <a:rPr lang="tr-TR" dirty="0" err="1"/>
              <a:t>Cheng</a:t>
            </a:r>
            <a:r>
              <a:rPr lang="tr-TR" dirty="0"/>
              <a:t> L, ve diğerleri. Çok yıllık alerjik </a:t>
            </a:r>
            <a:r>
              <a:rPr lang="tr-TR" dirty="0" err="1"/>
              <a:t>rinit</a:t>
            </a:r>
            <a:r>
              <a:rPr lang="tr-TR" dirty="0"/>
              <a:t> için domates </a:t>
            </a:r>
            <a:r>
              <a:rPr lang="tr-TR" dirty="0" err="1"/>
              <a:t>ekstraktının</a:t>
            </a:r>
            <a:r>
              <a:rPr lang="tr-TR" dirty="0"/>
              <a:t> klinik etkinliğinin değerlendirilmesi. </a:t>
            </a:r>
            <a:r>
              <a:rPr lang="tr-TR" dirty="0" err="1"/>
              <a:t>Allergol</a:t>
            </a:r>
            <a:r>
              <a:rPr lang="tr-TR" dirty="0"/>
              <a:t> Uluslararası 2007;56(3):225-30</a:t>
            </a:r>
          </a:p>
        </p:txBody>
      </p:sp>
    </p:spTree>
    <p:extLst>
      <p:ext uri="{BB962C8B-B14F-4D97-AF65-F5344CB8AC3E}">
        <p14:creationId xmlns:p14="http://schemas.microsoft.com/office/powerpoint/2010/main" val="3776141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0893C3-A21C-4040-ABEA-5A1E788C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977"/>
            <a:ext cx="8596668" cy="5781386"/>
          </a:xfrm>
        </p:spPr>
        <p:txBody>
          <a:bodyPr/>
          <a:lstStyle/>
          <a:p>
            <a:r>
              <a:rPr lang="tr-TR" dirty="0"/>
              <a:t>34. </a:t>
            </a:r>
            <a:r>
              <a:rPr lang="tr-TR" dirty="0" err="1"/>
              <a:t>Kawai</a:t>
            </a:r>
            <a:r>
              <a:rPr lang="tr-TR" dirty="0"/>
              <a:t> M, </a:t>
            </a:r>
            <a:r>
              <a:rPr lang="tr-TR" dirty="0" err="1"/>
              <a:t>Hirano</a:t>
            </a:r>
            <a:r>
              <a:rPr lang="tr-TR" dirty="0"/>
              <a:t> T, </a:t>
            </a:r>
            <a:r>
              <a:rPr lang="tr-TR" dirty="0" err="1"/>
              <a:t>Arimitsu</a:t>
            </a:r>
            <a:r>
              <a:rPr lang="tr-TR" dirty="0"/>
              <a:t> J, </a:t>
            </a:r>
            <a:r>
              <a:rPr lang="tr-TR" dirty="0" err="1"/>
              <a:t>Higa</a:t>
            </a:r>
            <a:r>
              <a:rPr lang="tr-TR" dirty="0"/>
              <a:t> S, </a:t>
            </a:r>
            <a:r>
              <a:rPr lang="tr-TR" dirty="0" err="1"/>
              <a:t>Kuwahara</a:t>
            </a:r>
            <a:r>
              <a:rPr lang="tr-TR" dirty="0"/>
              <a:t> Y, </a:t>
            </a:r>
            <a:r>
              <a:rPr lang="tr-TR" dirty="0" err="1"/>
              <a:t>Hagihara</a:t>
            </a:r>
            <a:r>
              <a:rPr lang="tr-TR" dirty="0"/>
              <a:t> K. Bir </a:t>
            </a:r>
            <a:r>
              <a:rPr lang="tr-TR" dirty="0" err="1"/>
              <a:t>flavonoid</a:t>
            </a:r>
            <a:r>
              <a:rPr lang="tr-TR" dirty="0"/>
              <a:t> olan </a:t>
            </a:r>
            <a:r>
              <a:rPr lang="tr-TR" dirty="0" err="1"/>
              <a:t>enzimatik</a:t>
            </a:r>
            <a:r>
              <a:rPr lang="tr-TR" dirty="0"/>
              <a:t> olarak değiştirilmiş </a:t>
            </a:r>
            <a:r>
              <a:rPr lang="tr-TR" dirty="0" err="1"/>
              <a:t>izokersitrin'in</a:t>
            </a:r>
            <a:r>
              <a:rPr lang="tr-TR" dirty="0"/>
              <a:t> Japon sedir </a:t>
            </a:r>
            <a:r>
              <a:rPr lang="tr-TR" dirty="0" err="1"/>
              <a:t>polenozunun</a:t>
            </a:r>
            <a:r>
              <a:rPr lang="tr-TR" dirty="0"/>
              <a:t> semptomları üzerindeki etkisi: </a:t>
            </a:r>
            <a:r>
              <a:rPr lang="tr-TR" dirty="0" err="1"/>
              <a:t>randomize</a:t>
            </a:r>
            <a:r>
              <a:rPr lang="tr-TR" dirty="0"/>
              <a:t>, çift kör, </a:t>
            </a:r>
            <a:r>
              <a:rPr lang="tr-TR" dirty="0" err="1"/>
              <a:t>plasebo</a:t>
            </a:r>
            <a:r>
              <a:rPr lang="tr-TR" dirty="0"/>
              <a:t> kontrollü bir çalışma. </a:t>
            </a:r>
            <a:r>
              <a:rPr lang="tr-TR" dirty="0" err="1"/>
              <a:t>Int</a:t>
            </a:r>
            <a:r>
              <a:rPr lang="tr-TR" dirty="0"/>
              <a:t> </a:t>
            </a:r>
            <a:r>
              <a:rPr lang="tr-TR" dirty="0" err="1"/>
              <a:t>Arch</a:t>
            </a:r>
            <a:r>
              <a:rPr lang="tr-TR" dirty="0"/>
              <a:t> Alerji </a:t>
            </a:r>
            <a:r>
              <a:rPr lang="tr-TR" dirty="0" err="1"/>
              <a:t>İmmunol</a:t>
            </a:r>
            <a:r>
              <a:rPr lang="tr-TR" dirty="0"/>
              <a:t>. 2009;149(4):359-68. [ PMC ücretsiz makale ] [ </a:t>
            </a:r>
            <a:r>
              <a:rPr lang="tr-TR" dirty="0" err="1"/>
              <a:t>PubMed</a:t>
            </a:r>
            <a:r>
              <a:rPr lang="tr-TR" dirty="0"/>
              <a:t> ] </a:t>
            </a:r>
          </a:p>
          <a:p>
            <a:r>
              <a:rPr lang="tr-TR" dirty="0"/>
              <a:t>35. </a:t>
            </a:r>
            <a:r>
              <a:rPr lang="tr-TR" dirty="0" err="1"/>
              <a:t>Naclerio</a:t>
            </a:r>
            <a:r>
              <a:rPr lang="tr-TR" dirty="0"/>
              <a:t> RM, </a:t>
            </a:r>
            <a:r>
              <a:rPr lang="tr-TR" dirty="0" err="1"/>
              <a:t>Bachert</a:t>
            </a:r>
            <a:r>
              <a:rPr lang="tr-TR" dirty="0"/>
              <a:t> C, </a:t>
            </a:r>
            <a:r>
              <a:rPr lang="tr-TR" dirty="0" err="1"/>
              <a:t>Baraniuk</a:t>
            </a:r>
            <a:r>
              <a:rPr lang="tr-TR" dirty="0"/>
              <a:t> J. Nazal </a:t>
            </a:r>
            <a:r>
              <a:rPr lang="tr-TR" dirty="0" err="1"/>
              <a:t>konjesyonun</a:t>
            </a:r>
            <a:r>
              <a:rPr lang="tr-TR" dirty="0"/>
              <a:t> </a:t>
            </a:r>
            <a:r>
              <a:rPr lang="tr-TR" dirty="0" err="1"/>
              <a:t>patofizyolojisi</a:t>
            </a:r>
            <a:r>
              <a:rPr lang="tr-TR" dirty="0"/>
              <a:t>. Uluslararası J Gen </a:t>
            </a:r>
            <a:r>
              <a:rPr lang="tr-TR" dirty="0" err="1"/>
              <a:t>Med</a:t>
            </a:r>
            <a:r>
              <a:rPr lang="tr-TR" dirty="0"/>
              <a:t>. 2010;3:47-57.</a:t>
            </a:r>
          </a:p>
        </p:txBody>
      </p:sp>
    </p:spTree>
    <p:extLst>
      <p:ext uri="{BB962C8B-B14F-4D97-AF65-F5344CB8AC3E}">
        <p14:creationId xmlns:p14="http://schemas.microsoft.com/office/powerpoint/2010/main" val="57015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0B347D-88B7-4562-8F7A-CABE6CF6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008"/>
            <a:ext cx="8596668" cy="1245141"/>
          </a:xfrm>
        </p:spPr>
        <p:txBody>
          <a:bodyPr>
            <a:normAutofit/>
          </a:bodyPr>
          <a:lstStyle/>
          <a:p>
            <a:r>
              <a:rPr lang="tr-TR" dirty="0" err="1"/>
              <a:t>Methods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In-vitro</a:t>
            </a:r>
            <a:r>
              <a:rPr lang="tr-TR" dirty="0"/>
              <a:t> </a:t>
            </a:r>
            <a:r>
              <a:rPr lang="tr-TR" dirty="0" err="1"/>
              <a:t>analysis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67BE2-244F-4933-B0F9-82247182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682885"/>
            <a:ext cx="8680615" cy="435847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laboratuvar ortamında Çalışmada </a:t>
            </a:r>
            <a:r>
              <a:rPr lang="tr-TR" dirty="0"/>
              <a:t>kimyasal ve biyolojik analizler </a:t>
            </a:r>
            <a:r>
              <a:rPr lang="tr-TR" dirty="0">
                <a:solidFill>
                  <a:srgbClr val="FF0000"/>
                </a:solidFill>
              </a:rPr>
              <a:t>Japonya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Kagawa</a:t>
            </a:r>
            <a:r>
              <a:rPr lang="tr-TR" dirty="0">
                <a:solidFill>
                  <a:srgbClr val="FF0000"/>
                </a:solidFill>
              </a:rPr>
              <a:t> Üniversitesi Ziraat Fakültesi </a:t>
            </a:r>
            <a:r>
              <a:rPr lang="tr-TR" dirty="0"/>
              <a:t>Uygulamalı Biyolojik Bilimler Bölümü'nde yapıldı.</a:t>
            </a:r>
          </a:p>
          <a:p>
            <a:r>
              <a:rPr lang="tr-TR" dirty="0"/>
              <a:t>Analitik analiz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Sato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diğerleri tarafından tarif edildiği gibi adım adım takip edildi.</a:t>
            </a:r>
          </a:p>
          <a:p>
            <a:r>
              <a:rPr lang="tr-TR" dirty="0"/>
              <a:t>Hem arpacık soğanları hem de soğanlar temizlenip soyulduktan sonra ,ikisi de  </a:t>
            </a:r>
            <a:r>
              <a:rPr lang="tr-TR" dirty="0">
                <a:solidFill>
                  <a:srgbClr val="FF0000"/>
                </a:solidFill>
              </a:rPr>
              <a:t>on gram tartıldı</a:t>
            </a:r>
            <a:r>
              <a:rPr lang="tr-TR" dirty="0"/>
              <a:t>, ardından </a:t>
            </a:r>
            <a:r>
              <a:rPr lang="tr-TR" dirty="0">
                <a:solidFill>
                  <a:srgbClr val="FF0000"/>
                </a:solidFill>
              </a:rPr>
              <a:t>mutfak robotunda </a:t>
            </a:r>
            <a:r>
              <a:rPr lang="tr-TR" dirty="0"/>
              <a:t>küçük parçalar halinde </a:t>
            </a:r>
            <a:r>
              <a:rPr lang="tr-TR" dirty="0">
                <a:solidFill>
                  <a:srgbClr val="FF0000"/>
                </a:solidFill>
              </a:rPr>
              <a:t>harmanlandı</a:t>
            </a:r>
            <a:r>
              <a:rPr lang="tr-TR" dirty="0"/>
              <a:t>. </a:t>
            </a:r>
          </a:p>
          <a:p>
            <a:r>
              <a:rPr lang="tr-TR" dirty="0"/>
              <a:t>Sonra </a:t>
            </a:r>
            <a:r>
              <a:rPr lang="tr-TR" dirty="0" err="1">
                <a:solidFill>
                  <a:srgbClr val="FF0000"/>
                </a:solidFill>
              </a:rPr>
              <a:t>QuEChERS</a:t>
            </a:r>
            <a:r>
              <a:rPr lang="tr-TR" dirty="0">
                <a:solidFill>
                  <a:srgbClr val="FF0000"/>
                </a:solidFill>
              </a:rPr>
              <a:t> yöntemi </a:t>
            </a:r>
            <a:r>
              <a:rPr lang="tr-TR" dirty="0"/>
              <a:t>kullanılarak </a:t>
            </a:r>
            <a:r>
              <a:rPr lang="tr-TR" dirty="0" err="1">
                <a:solidFill>
                  <a:srgbClr val="FF0000"/>
                </a:solidFill>
              </a:rPr>
              <a:t>ekstraksiyon</a:t>
            </a:r>
            <a:r>
              <a:rPr lang="tr-TR" dirty="0">
                <a:solidFill>
                  <a:srgbClr val="FF0000"/>
                </a:solidFill>
              </a:rPr>
              <a:t> işlemine </a:t>
            </a:r>
            <a:r>
              <a:rPr lang="tr-TR" dirty="0"/>
              <a:t>başlandı. 23 </a:t>
            </a:r>
          </a:p>
          <a:p>
            <a:r>
              <a:rPr lang="tr-TR" dirty="0"/>
              <a:t>Antialerjik aktivite testi için arpacık soğanı ve soğan </a:t>
            </a:r>
            <a:r>
              <a:rPr lang="tr-TR" dirty="0" err="1"/>
              <a:t>ekstraktının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200 µg/</a:t>
            </a:r>
            <a:r>
              <a:rPr lang="tr-TR" dirty="0" err="1">
                <a:solidFill>
                  <a:srgbClr val="FF0000"/>
                </a:solidFill>
              </a:rPr>
              <a:t>mL</a:t>
            </a:r>
            <a:r>
              <a:rPr lang="tr-TR" dirty="0">
                <a:solidFill>
                  <a:srgbClr val="FF0000"/>
                </a:solidFill>
              </a:rPr>
              <a:t> konsantrasyonu</a:t>
            </a:r>
            <a:r>
              <a:rPr lang="tr-TR" dirty="0"/>
              <a:t> hazırlandı.</a:t>
            </a:r>
          </a:p>
          <a:p>
            <a:r>
              <a:rPr lang="tr-TR" dirty="0"/>
              <a:t>Her şişeye </a:t>
            </a:r>
            <a:r>
              <a:rPr lang="tr-TR" dirty="0">
                <a:solidFill>
                  <a:srgbClr val="FF0000"/>
                </a:solidFill>
              </a:rPr>
              <a:t>dört µL %100 DMSO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3.966 µL MT tamponu </a:t>
            </a:r>
            <a:r>
              <a:rPr lang="tr-TR" dirty="0"/>
              <a:t>eklendi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29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3083"/>
            <a:ext cx="8846045" cy="3195917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Bu arada </a:t>
            </a:r>
            <a:r>
              <a:rPr lang="tr-TR" dirty="0">
                <a:solidFill>
                  <a:srgbClr val="FF0000"/>
                </a:solidFill>
              </a:rPr>
              <a:t>Sıçan </a:t>
            </a:r>
            <a:r>
              <a:rPr lang="tr-TR" dirty="0" err="1">
                <a:solidFill>
                  <a:srgbClr val="FF0000"/>
                </a:solidFill>
              </a:rPr>
              <a:t>Bazofilik</a:t>
            </a:r>
            <a:r>
              <a:rPr lang="tr-TR" dirty="0">
                <a:solidFill>
                  <a:srgbClr val="FF0000"/>
                </a:solidFill>
              </a:rPr>
              <a:t> Lösemi hücre </a:t>
            </a:r>
            <a:r>
              <a:rPr lang="tr-TR" dirty="0"/>
              <a:t>çizgileri (</a:t>
            </a:r>
            <a:r>
              <a:rPr lang="tr-TR" dirty="0">
                <a:solidFill>
                  <a:srgbClr val="FF0000"/>
                </a:solidFill>
              </a:rPr>
              <a:t>RBL-2H3 hücreleri</a:t>
            </a:r>
            <a:r>
              <a:rPr lang="tr-TR" dirty="0"/>
              <a:t>) hazırlandı.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Antialerjik aktivitenin </a:t>
            </a:r>
            <a:r>
              <a:rPr lang="tr-TR" dirty="0" err="1">
                <a:solidFill>
                  <a:srgbClr val="FF0000"/>
                </a:solidFill>
              </a:rPr>
              <a:t>belirlenmesi</a:t>
            </a:r>
            <a:r>
              <a:rPr lang="tr-TR" dirty="0" err="1"/>
              <a:t>,IgE</a:t>
            </a:r>
            <a:r>
              <a:rPr lang="tr-TR" dirty="0"/>
              <a:t> antikoru hazırlandıktan sonra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tr-TR" dirty="0">
                <a:solidFill>
                  <a:srgbClr val="FF0000"/>
                </a:solidFill>
              </a:rPr>
              <a:t>-</a:t>
            </a:r>
            <a:r>
              <a:rPr lang="tr-TR" dirty="0" err="1"/>
              <a:t>heksosaminidaz</a:t>
            </a:r>
            <a:r>
              <a:rPr lang="tr-TR" dirty="0"/>
              <a:t> salınımı oranı (%) kullanılarak </a:t>
            </a:r>
            <a:r>
              <a:rPr lang="tr-TR" dirty="0">
                <a:solidFill>
                  <a:srgbClr val="FF0000"/>
                </a:solidFill>
              </a:rPr>
              <a:t>RBL-2H3 hücreleri tarafından salınan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tr-TR" dirty="0">
                <a:solidFill>
                  <a:srgbClr val="FF0000"/>
                </a:solidFill>
              </a:rPr>
              <a:t>-</a:t>
            </a:r>
            <a:r>
              <a:rPr lang="tr-TR" dirty="0" err="1">
                <a:solidFill>
                  <a:srgbClr val="FF0000"/>
                </a:solidFill>
              </a:rPr>
              <a:t>heksosaminidaz</a:t>
            </a:r>
            <a:r>
              <a:rPr lang="tr-TR" dirty="0">
                <a:solidFill>
                  <a:srgbClr val="FF0000"/>
                </a:solidFill>
              </a:rPr>
              <a:t> miktarının ölçülmesiyle </a:t>
            </a:r>
            <a:r>
              <a:rPr lang="tr-TR" dirty="0"/>
              <a:t>yapıldı. </a:t>
            </a:r>
          </a:p>
          <a:p>
            <a:r>
              <a:rPr lang="tr-TR" dirty="0"/>
              <a:t>Kontrolün </a:t>
            </a:r>
            <a:r>
              <a:rPr lang="el-GR" dirty="0"/>
              <a:t>β-</a:t>
            </a:r>
            <a:r>
              <a:rPr lang="tr-TR" dirty="0" err="1"/>
              <a:t>heksosaminidaz</a:t>
            </a:r>
            <a:r>
              <a:rPr lang="tr-TR" dirty="0"/>
              <a:t> oranı </a:t>
            </a:r>
            <a:r>
              <a:rPr lang="tr-TR" dirty="0">
                <a:solidFill>
                  <a:srgbClr val="FF0000"/>
                </a:solidFill>
              </a:rPr>
              <a:t>%25'ten büyük </a:t>
            </a:r>
            <a:r>
              <a:rPr lang="tr-TR" dirty="0"/>
              <a:t>olmalıdır.</a:t>
            </a:r>
          </a:p>
          <a:p>
            <a:r>
              <a:rPr lang="tr-TR" dirty="0"/>
              <a:t> </a:t>
            </a:r>
            <a:r>
              <a:rPr lang="tr-TR" dirty="0" err="1"/>
              <a:t>İnhibisyon</a:t>
            </a:r>
            <a:r>
              <a:rPr lang="tr-TR" dirty="0"/>
              <a:t> oranı, aşağıdaki formüller kullanılarak </a:t>
            </a:r>
            <a:r>
              <a:rPr lang="el-GR" dirty="0"/>
              <a:t>β</a:t>
            </a:r>
            <a:r>
              <a:rPr lang="tr-TR" dirty="0"/>
              <a:t>-</a:t>
            </a:r>
            <a:r>
              <a:rPr lang="tr-TR" dirty="0" err="1"/>
              <a:t>heksosaminidaz</a:t>
            </a:r>
            <a:r>
              <a:rPr lang="tr-TR" dirty="0"/>
              <a:t> salınımının yüzdesinden hesaplandı.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510EBD-E24C-4FC5-936A-B447DC2C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79" y="3319969"/>
            <a:ext cx="6629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5459"/>
            <a:ext cx="8596668" cy="5395903"/>
          </a:xfrm>
        </p:spPr>
        <p:txBody>
          <a:bodyPr/>
          <a:lstStyle/>
          <a:p>
            <a:r>
              <a:rPr lang="tr-TR" dirty="0"/>
              <a:t>Daha sonra </a:t>
            </a:r>
            <a:r>
              <a:rPr lang="tr-TR" dirty="0" err="1">
                <a:solidFill>
                  <a:srgbClr val="FF0000"/>
                </a:solidFill>
              </a:rPr>
              <a:t>Tamura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ark. tarafından açıklanan benzer yöntemlerle </a:t>
            </a:r>
            <a:r>
              <a:rPr lang="tr-TR" dirty="0">
                <a:solidFill>
                  <a:srgbClr val="FF0000"/>
                </a:solidFill>
              </a:rPr>
              <a:t>HPLC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analizi</a:t>
            </a:r>
            <a:r>
              <a:rPr lang="tr-TR" dirty="0"/>
              <a:t> gerçekleştirildi. 23,25</a:t>
            </a:r>
          </a:p>
          <a:p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Kromatogramlar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290 </a:t>
            </a:r>
            <a:r>
              <a:rPr lang="tr-TR" dirty="0" err="1">
                <a:solidFill>
                  <a:srgbClr val="FF0000"/>
                </a:solidFill>
              </a:rPr>
              <a:t>nm'de</a:t>
            </a:r>
            <a:r>
              <a:rPr lang="tr-TR" dirty="0">
                <a:solidFill>
                  <a:srgbClr val="FF0000"/>
                </a:solidFill>
              </a:rPr>
              <a:t> UV </a:t>
            </a:r>
            <a:r>
              <a:rPr lang="tr-TR" dirty="0" err="1">
                <a:solidFill>
                  <a:srgbClr val="FF0000"/>
                </a:solidFill>
              </a:rPr>
              <a:t>absorbansından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elde edildi. </a:t>
            </a:r>
          </a:p>
        </p:txBody>
      </p:sp>
    </p:spTree>
    <p:extLst>
      <p:ext uri="{BB962C8B-B14F-4D97-AF65-F5344CB8AC3E}">
        <p14:creationId xmlns:p14="http://schemas.microsoft.com/office/powerpoint/2010/main" val="201890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1819-F773-4BE3-AB16-F9E635E0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830"/>
            <a:ext cx="8596668" cy="1099225"/>
          </a:xfrm>
        </p:spPr>
        <p:txBody>
          <a:bodyPr>
            <a:normAutofit fontScale="90000"/>
          </a:bodyPr>
          <a:lstStyle/>
          <a:p>
            <a:r>
              <a:rPr lang="tr-TR" dirty="0"/>
              <a:t> Klinik çalışma</a:t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Çalışma</a:t>
            </a:r>
            <a:r>
              <a:rPr lang="tr-TR" dirty="0"/>
              <a:t> </a:t>
            </a:r>
            <a:r>
              <a:rPr lang="tr-TR" dirty="0" err="1"/>
              <a:t>proseduru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519"/>
            <a:ext cx="8596668" cy="4416843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Prospektif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randomize</a:t>
            </a:r>
            <a:r>
              <a:rPr lang="tr-TR" dirty="0">
                <a:solidFill>
                  <a:srgbClr val="FF0000"/>
                </a:solidFill>
              </a:rPr>
              <a:t>, çift kör, paralel, kontrollü </a:t>
            </a:r>
            <a:r>
              <a:rPr lang="tr-TR" dirty="0" err="1"/>
              <a:t>çalışma,Tayland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Chiang</a:t>
            </a:r>
            <a:r>
              <a:rPr lang="tr-TR" dirty="0">
                <a:solidFill>
                  <a:srgbClr val="FF0000"/>
                </a:solidFill>
              </a:rPr>
              <a:t> Mai Üniversitesi Tıp Fakültesi Farmakoloji </a:t>
            </a:r>
            <a:r>
              <a:rPr lang="tr-TR" dirty="0"/>
              <a:t>Anabilim Dalı'nda gerçekleştirildi.</a:t>
            </a:r>
          </a:p>
          <a:p>
            <a:r>
              <a:rPr lang="tr-TR" dirty="0"/>
              <a:t> Dahil edilme kriterlerini karşılayan AR hastaları, bilgisayarlı blok </a:t>
            </a:r>
            <a:r>
              <a:rPr lang="tr-TR" dirty="0" err="1"/>
              <a:t>randomizasyon</a:t>
            </a:r>
            <a:r>
              <a:rPr lang="tr-TR" dirty="0"/>
              <a:t> kullanılarak </a:t>
            </a:r>
            <a:r>
              <a:rPr lang="tr-TR" dirty="0">
                <a:solidFill>
                  <a:srgbClr val="FF0000"/>
                </a:solidFill>
              </a:rPr>
              <a:t>2 gruba ayrıldı</a:t>
            </a:r>
            <a:r>
              <a:rPr lang="tr-TR" dirty="0"/>
              <a:t>. 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Her hastaya,4 hafta </a:t>
            </a:r>
            <a:r>
              <a:rPr lang="tr-TR" dirty="0"/>
              <a:t>boyunca </a:t>
            </a:r>
            <a:r>
              <a:rPr lang="tr-TR" dirty="0">
                <a:solidFill>
                  <a:srgbClr val="FF0000"/>
                </a:solidFill>
              </a:rPr>
              <a:t>10 mg/gün </a:t>
            </a:r>
            <a:r>
              <a:rPr lang="tr-TR" dirty="0" err="1">
                <a:solidFill>
                  <a:srgbClr val="FF0000"/>
                </a:solidFill>
              </a:rPr>
              <a:t>setirizin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dihidroklorür</a:t>
            </a:r>
            <a:r>
              <a:rPr lang="tr-TR" dirty="0"/>
              <a:t> </a:t>
            </a:r>
            <a:r>
              <a:rPr lang="tr-TR" dirty="0" err="1"/>
              <a:t>tb</a:t>
            </a:r>
            <a:r>
              <a:rPr lang="tr-TR" dirty="0"/>
              <a:t> verildi.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Arpacık soğanı grubundakilere</a:t>
            </a:r>
            <a:r>
              <a:rPr lang="tr-TR" dirty="0"/>
              <a:t>; </a:t>
            </a:r>
            <a:r>
              <a:rPr lang="tr-TR" dirty="0">
                <a:solidFill>
                  <a:srgbClr val="FF0000"/>
                </a:solidFill>
              </a:rPr>
              <a:t>4 hafta </a:t>
            </a:r>
            <a:r>
              <a:rPr lang="tr-TR" dirty="0"/>
              <a:t>boyunca ,</a:t>
            </a:r>
            <a:r>
              <a:rPr lang="tr-TR" dirty="0">
                <a:solidFill>
                  <a:srgbClr val="FF0000"/>
                </a:solidFill>
              </a:rPr>
              <a:t>3 gr/gün (1 ½ ampul </a:t>
            </a:r>
            <a:r>
              <a:rPr lang="tr-TR" dirty="0"/>
              <a:t>eşdeğeri) </a:t>
            </a:r>
            <a:r>
              <a:rPr lang="tr-TR" dirty="0">
                <a:solidFill>
                  <a:srgbClr val="FF0000"/>
                </a:solidFill>
              </a:rPr>
              <a:t>oral arpacık soğanı </a:t>
            </a:r>
            <a:r>
              <a:rPr lang="tr-TR" dirty="0"/>
              <a:t> kapsül şeklinde verildi.</a:t>
            </a:r>
          </a:p>
          <a:p>
            <a:r>
              <a:rPr lang="tr-TR" dirty="0" err="1">
                <a:solidFill>
                  <a:srgbClr val="FF0000"/>
                </a:solidFill>
              </a:rPr>
              <a:t>Plasebo</a:t>
            </a:r>
            <a:r>
              <a:rPr lang="tr-TR" dirty="0">
                <a:solidFill>
                  <a:srgbClr val="FF0000"/>
                </a:solidFill>
              </a:rPr>
              <a:t> grubundakilere; 3 gram/gün </a:t>
            </a:r>
            <a:r>
              <a:rPr lang="tr-TR" dirty="0">
                <a:solidFill>
                  <a:schemeClr val="tx1"/>
                </a:solidFill>
              </a:rPr>
              <a:t>arpacık soğanı kokulu </a:t>
            </a:r>
            <a:r>
              <a:rPr lang="tr-TR" dirty="0">
                <a:solidFill>
                  <a:srgbClr val="FF0000"/>
                </a:solidFill>
              </a:rPr>
              <a:t>nişasta </a:t>
            </a:r>
            <a:r>
              <a:rPr lang="tr-TR" dirty="0"/>
              <a:t>verildi.</a:t>
            </a:r>
          </a:p>
          <a:p>
            <a:r>
              <a:rPr lang="tr-TR" dirty="0">
                <a:solidFill>
                  <a:schemeClr val="tx1"/>
                </a:solidFill>
                <a:latin typeface="BlinkMacSystemFont"/>
              </a:rPr>
              <a:t>Tüm</a:t>
            </a:r>
            <a:r>
              <a:rPr lang="tr-TR" b="0" i="0" dirty="0">
                <a:solidFill>
                  <a:schemeClr val="tx1"/>
                </a:solidFill>
                <a:effectLst/>
                <a:latin typeface="BlinkMacSystemFont"/>
              </a:rPr>
              <a:t> semptomların görsel analog skorları </a:t>
            </a:r>
            <a:r>
              <a:rPr lang="tr-TR" b="0" i="0" dirty="0">
                <a:solidFill>
                  <a:srgbClr val="FF0000"/>
                </a:solidFill>
                <a:effectLst/>
                <a:latin typeface="BlinkMacSystemFont"/>
              </a:rPr>
              <a:t>(VAS), </a:t>
            </a:r>
            <a:r>
              <a:rPr lang="tr-TR" dirty="0">
                <a:solidFill>
                  <a:schemeClr val="tx1"/>
                </a:solidFill>
                <a:latin typeface="BlinkMacSystemFont"/>
              </a:rPr>
              <a:t>toplam nazal  semptom 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skorları (</a:t>
            </a:r>
            <a:r>
              <a:rPr lang="tr-TR" b="0" i="0" dirty="0">
                <a:solidFill>
                  <a:srgbClr val="FF0000"/>
                </a:solidFill>
                <a:effectLst/>
                <a:latin typeface="BlinkMacSystemFont"/>
              </a:rPr>
              <a:t>TNSS </a:t>
            </a:r>
            <a:r>
              <a:rPr lang="tr-TR" dirty="0">
                <a:solidFill>
                  <a:srgbClr val="FF0000"/>
                </a:solidFill>
                <a:latin typeface="BlinkMacSystemFont"/>
              </a:rPr>
              <a:t>)</a:t>
            </a:r>
            <a:r>
              <a:rPr lang="tr-TR" b="0" i="0" dirty="0">
                <a:solidFill>
                  <a:srgbClr val="FF0000"/>
                </a:solidFill>
                <a:effectLst/>
                <a:latin typeface="BlinkMacSystemFont"/>
              </a:rPr>
              <a:t> toplam oküler semptom skoru (TOSS), nazal hava yolu direnci (NAR) </a:t>
            </a:r>
            <a:r>
              <a:rPr lang="tr-TR" dirty="0">
                <a:solidFill>
                  <a:schemeClr val="tx1"/>
                </a:solidFill>
                <a:latin typeface="BlinkMacSystemFont"/>
              </a:rPr>
              <a:t> 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ve </a:t>
            </a:r>
            <a:r>
              <a:rPr lang="tr-TR" b="0" i="0" dirty="0" err="1">
                <a:solidFill>
                  <a:srgbClr val="FF0000"/>
                </a:solidFill>
                <a:effectLst/>
                <a:latin typeface="BlinkMacSystemFont"/>
              </a:rPr>
              <a:t>advers</a:t>
            </a:r>
            <a:r>
              <a:rPr lang="tr-TR" b="0" i="0" dirty="0">
                <a:solidFill>
                  <a:srgbClr val="FF0000"/>
                </a:solidFill>
                <a:effectLst/>
                <a:latin typeface="BlinkMacSystemFont"/>
              </a:rPr>
              <a:t> olaylar 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değerlendirildi</a:t>
            </a:r>
          </a:p>
          <a:p>
            <a:r>
              <a:rPr lang="tr-TR" dirty="0"/>
              <a:t>Çalışma sırasında </a:t>
            </a:r>
            <a:r>
              <a:rPr lang="tr-TR" dirty="0">
                <a:solidFill>
                  <a:srgbClr val="FF0000"/>
                </a:solidFill>
              </a:rPr>
              <a:t>her ziyarette </a:t>
            </a:r>
            <a:r>
              <a:rPr lang="tr-TR" dirty="0"/>
              <a:t>(= 2 hafta arayla) </a:t>
            </a:r>
            <a:r>
              <a:rPr lang="tr-TR" dirty="0">
                <a:solidFill>
                  <a:srgbClr val="FF0000"/>
                </a:solidFill>
              </a:rPr>
              <a:t>kalan ilaçlar sayılarak </a:t>
            </a:r>
            <a:r>
              <a:rPr lang="tr-TR" dirty="0"/>
              <a:t>uyum değerlendirmesi yapıldı.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24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E1819-F773-4BE3-AB16-F9E635E0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tr-TR" dirty="0"/>
              <a:t>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9177"/>
            <a:ext cx="8596668" cy="4562186"/>
          </a:xfrm>
        </p:spPr>
        <p:txBody>
          <a:bodyPr>
            <a:normAutofit/>
          </a:bodyPr>
          <a:lstStyle/>
          <a:p>
            <a:r>
              <a:rPr lang="tr-TR" dirty="0"/>
              <a:t>Tüm hastalardan </a:t>
            </a:r>
            <a:r>
              <a:rPr lang="tr-TR" dirty="0">
                <a:solidFill>
                  <a:srgbClr val="FF0000"/>
                </a:solidFill>
              </a:rPr>
              <a:t>yazılı bilgilendirilmiş onam alındı.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 Dahil etme kriterleri;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en az 1 </a:t>
            </a:r>
            <a:r>
              <a:rPr lang="tr-TR" dirty="0"/>
              <a:t>alerjenin </a:t>
            </a:r>
            <a:r>
              <a:rPr lang="tr-TR" dirty="0">
                <a:solidFill>
                  <a:srgbClr val="FF0000"/>
                </a:solidFill>
              </a:rPr>
              <a:t>deri </a:t>
            </a:r>
            <a:r>
              <a:rPr lang="tr-TR" dirty="0" err="1">
                <a:solidFill>
                  <a:srgbClr val="FF0000"/>
                </a:solidFill>
              </a:rPr>
              <a:t>prick</a:t>
            </a:r>
            <a:r>
              <a:rPr lang="tr-TR" dirty="0">
                <a:solidFill>
                  <a:srgbClr val="FF0000"/>
                </a:solidFill>
              </a:rPr>
              <a:t> testi pozitif olan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18 ila 65 yaş </a:t>
            </a:r>
            <a:r>
              <a:rPr lang="tr-TR" dirty="0"/>
              <a:t> erkek veya kadın gönüllülerdi. </a:t>
            </a:r>
          </a:p>
          <a:p>
            <a:r>
              <a:rPr lang="tr-TR" dirty="0"/>
              <a:t>Aşağıdaki </a:t>
            </a:r>
            <a:r>
              <a:rPr lang="tr-TR" dirty="0">
                <a:solidFill>
                  <a:srgbClr val="FF0000"/>
                </a:solidFill>
              </a:rPr>
              <a:t>10 solüsyon </a:t>
            </a:r>
            <a:r>
              <a:rPr lang="tr-TR" dirty="0"/>
              <a:t>her hastada test edildi: </a:t>
            </a:r>
            <a:r>
              <a:rPr lang="tr-TR" dirty="0" err="1">
                <a:solidFill>
                  <a:srgbClr val="FF0000"/>
                </a:solidFill>
              </a:rPr>
              <a:t>histamin</a:t>
            </a:r>
            <a:r>
              <a:rPr lang="tr-TR" dirty="0">
                <a:solidFill>
                  <a:srgbClr val="FF0000"/>
                </a:solidFill>
              </a:rPr>
              <a:t> solüsyonu </a:t>
            </a:r>
            <a:r>
              <a:rPr lang="tr-TR" dirty="0"/>
              <a:t>(pozitif kontrol), </a:t>
            </a:r>
            <a:r>
              <a:rPr lang="tr-TR" dirty="0">
                <a:solidFill>
                  <a:srgbClr val="FF0000"/>
                </a:solidFill>
              </a:rPr>
              <a:t>gliserin fenol-</a:t>
            </a:r>
            <a:r>
              <a:rPr lang="tr-TR" dirty="0" err="1">
                <a:solidFill>
                  <a:srgbClr val="FF0000"/>
                </a:solidFill>
              </a:rPr>
              <a:t>salin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(negatif kontrol), </a:t>
            </a:r>
            <a:r>
              <a:rPr lang="tr-TR" dirty="0">
                <a:solidFill>
                  <a:srgbClr val="FF0000"/>
                </a:solidFill>
              </a:rPr>
              <a:t>ev akarı D. </a:t>
            </a:r>
            <a:r>
              <a:rPr lang="tr-TR" dirty="0" err="1">
                <a:solidFill>
                  <a:srgbClr val="FF0000"/>
                </a:solidFill>
              </a:rPr>
              <a:t>Farina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, ev akarı  </a:t>
            </a:r>
            <a:r>
              <a:rPr lang="tr-TR" dirty="0" err="1">
                <a:solidFill>
                  <a:srgbClr val="FF0000"/>
                </a:solidFill>
              </a:rPr>
              <a:t>D.pteronyssinus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Amerikan hamamböceği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dikkatsiz ot</a:t>
            </a:r>
            <a:r>
              <a:rPr lang="tr-TR" dirty="0"/>
              <a:t>(üstteki), </a:t>
            </a:r>
            <a:r>
              <a:rPr lang="tr-TR" dirty="0">
                <a:solidFill>
                  <a:srgbClr val="FF0000"/>
                </a:solidFill>
              </a:rPr>
              <a:t>para otu(alt)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Cladosporium</a:t>
            </a:r>
            <a:r>
              <a:rPr lang="tr-TR" dirty="0">
                <a:solidFill>
                  <a:srgbClr val="FF0000"/>
                </a:solidFill>
              </a:rPr>
              <a:t> türleri,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köpek kılı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kedi kılı</a:t>
            </a:r>
            <a:r>
              <a:rPr lang="tr-TR" dirty="0"/>
              <a:t>.</a:t>
            </a:r>
          </a:p>
          <a:p>
            <a:r>
              <a:rPr lang="tr-TR" dirty="0"/>
              <a:t> Çalışmaya </a:t>
            </a:r>
            <a:r>
              <a:rPr lang="tr-TR" dirty="0">
                <a:solidFill>
                  <a:srgbClr val="00B0F0"/>
                </a:solidFill>
              </a:rPr>
              <a:t>son 2 hafta içinde </a:t>
            </a:r>
            <a:r>
              <a:rPr lang="tr-TR" dirty="0">
                <a:solidFill>
                  <a:schemeClr val="tx1"/>
                </a:solidFill>
              </a:rPr>
              <a:t>toplam nazal semptom skoru </a:t>
            </a:r>
            <a:r>
              <a:rPr lang="tr-TR" dirty="0">
                <a:solidFill>
                  <a:srgbClr val="FF0000"/>
                </a:solidFill>
              </a:rPr>
              <a:t>(TNSS) ≥ 6 </a:t>
            </a:r>
            <a:r>
              <a:rPr lang="tr-TR" dirty="0"/>
              <a:t>olan ve </a:t>
            </a:r>
            <a:r>
              <a:rPr lang="tr-TR" dirty="0">
                <a:solidFill>
                  <a:srgbClr val="FF0000"/>
                </a:solidFill>
              </a:rPr>
              <a:t>burun tıkanıklığı skoru ≤ 2 olan hastalar </a:t>
            </a:r>
            <a:r>
              <a:rPr lang="tr-TR" dirty="0">
                <a:solidFill>
                  <a:schemeClr val="tx1"/>
                </a:solidFill>
              </a:rPr>
              <a:t>dahil edildi</a:t>
            </a:r>
            <a:r>
              <a:rPr lang="tr-TR" dirty="0"/>
              <a:t>.</a:t>
            </a:r>
          </a:p>
          <a:p>
            <a:r>
              <a:rPr lang="tr-TR" dirty="0"/>
              <a:t> Hastalar, </a:t>
            </a:r>
            <a:r>
              <a:rPr lang="tr-TR" dirty="0">
                <a:solidFill>
                  <a:schemeClr val="tx1"/>
                </a:solidFill>
              </a:rPr>
              <a:t>ek </a:t>
            </a:r>
            <a:r>
              <a:rPr lang="tr-TR" dirty="0" err="1">
                <a:solidFill>
                  <a:srgbClr val="FF0000"/>
                </a:solidFill>
              </a:rPr>
              <a:t>toksisitelerden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kafa karıştırıcı </a:t>
            </a:r>
            <a:r>
              <a:rPr lang="tr-TR" dirty="0"/>
              <a:t>faktörlerden </a:t>
            </a:r>
            <a:r>
              <a:rPr lang="tr-TR" dirty="0">
                <a:solidFill>
                  <a:srgbClr val="FF0000"/>
                </a:solidFill>
              </a:rPr>
              <a:t>kaçınmak</a:t>
            </a:r>
            <a:r>
              <a:rPr lang="tr-TR" dirty="0"/>
              <a:t> için </a:t>
            </a:r>
            <a:r>
              <a:rPr lang="tr-TR" dirty="0">
                <a:solidFill>
                  <a:srgbClr val="FF0000"/>
                </a:solidFill>
              </a:rPr>
              <a:t> çalışma süresince </a:t>
            </a:r>
            <a:r>
              <a:rPr lang="tr-TR" dirty="0"/>
              <a:t>arpacık soğanı, </a:t>
            </a:r>
            <a:r>
              <a:rPr lang="tr-TR" dirty="0">
                <a:solidFill>
                  <a:srgbClr val="FF0000"/>
                </a:solidFill>
              </a:rPr>
              <a:t>soğan ve sarımsak </a:t>
            </a:r>
            <a:r>
              <a:rPr lang="tr-TR" dirty="0"/>
              <a:t>içeren gıdalardan/ </a:t>
            </a:r>
            <a:r>
              <a:rPr lang="tr-TR" dirty="0">
                <a:solidFill>
                  <a:schemeClr val="tx1"/>
                </a:solidFill>
              </a:rPr>
              <a:t>takviyeden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kaçınmaları </a:t>
            </a:r>
            <a:r>
              <a:rPr lang="tr-TR" dirty="0"/>
              <a:t>konusunda uyarıldılar.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7446CD-CB25-4F30-9794-0C8B49A4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66" y="81159"/>
            <a:ext cx="2917998" cy="304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9B3094-ED66-4D61-9360-B2C4F3BE9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28666" y="3129159"/>
            <a:ext cx="2963334" cy="31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0F262-6FD4-4321-9DE8-D323A23F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466165"/>
            <a:ext cx="8745084" cy="557519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İkinci ve üçüncü ziyarette güvence sağlamak amacıyla sözlü değerlendirme kullanıldı.</a:t>
            </a:r>
          </a:p>
          <a:p>
            <a:r>
              <a:rPr lang="tr-TR" dirty="0"/>
              <a:t>Rutin </a:t>
            </a:r>
            <a:r>
              <a:rPr lang="tr-TR" dirty="0" err="1"/>
              <a:t>salinle</a:t>
            </a:r>
            <a:r>
              <a:rPr lang="tr-TR" dirty="0"/>
              <a:t> nazal </a:t>
            </a:r>
            <a:r>
              <a:rPr lang="tr-TR" dirty="0" err="1"/>
              <a:t>irrigasyon</a:t>
            </a:r>
            <a:r>
              <a:rPr lang="tr-TR" dirty="0"/>
              <a:t> kesin olarak söylendi ancak </a:t>
            </a:r>
            <a:r>
              <a:rPr lang="tr-TR" dirty="0" err="1"/>
              <a:t>topikal</a:t>
            </a:r>
            <a:r>
              <a:rPr lang="tr-TR" dirty="0"/>
              <a:t>/oral </a:t>
            </a:r>
            <a:r>
              <a:rPr lang="tr-TR" dirty="0" err="1">
                <a:solidFill>
                  <a:srgbClr val="FF0000"/>
                </a:solidFill>
              </a:rPr>
              <a:t>dekonjestanlara</a:t>
            </a:r>
            <a:r>
              <a:rPr lang="tr-TR" dirty="0">
                <a:solidFill>
                  <a:srgbClr val="FF0000"/>
                </a:solidFill>
              </a:rPr>
              <a:t> izin verilmedi</a:t>
            </a:r>
            <a:r>
              <a:rPr lang="tr-TR" dirty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Hariç tutma kriterleri; </a:t>
            </a:r>
            <a:r>
              <a:rPr lang="tr-TR" dirty="0"/>
              <a:t> ciddi </a:t>
            </a:r>
            <a:r>
              <a:rPr lang="tr-TR" dirty="0">
                <a:solidFill>
                  <a:srgbClr val="00B0F0"/>
                </a:solidFill>
              </a:rPr>
              <a:t>nazal  patolojiler</a:t>
            </a:r>
            <a:r>
              <a:rPr lang="tr-TR" dirty="0"/>
              <a:t>(örneğin, nazal </a:t>
            </a:r>
            <a:r>
              <a:rPr lang="tr-TR" dirty="0" err="1">
                <a:solidFill>
                  <a:schemeClr val="tx1"/>
                </a:solidFill>
              </a:rPr>
              <a:t>septum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deviasyonu</a:t>
            </a:r>
            <a:r>
              <a:rPr lang="tr-TR" dirty="0">
                <a:solidFill>
                  <a:schemeClr val="tx1"/>
                </a:solidFill>
              </a:rPr>
              <a:t> &gt;%50, nazal </a:t>
            </a:r>
            <a:r>
              <a:rPr lang="tr-TR" dirty="0" err="1">
                <a:solidFill>
                  <a:schemeClr val="tx1"/>
                </a:solidFill>
              </a:rPr>
              <a:t>polipoz</a:t>
            </a:r>
            <a:r>
              <a:rPr lang="tr-TR" dirty="0">
                <a:solidFill>
                  <a:schemeClr val="tx1"/>
                </a:solidFill>
              </a:rPr>
              <a:t> ve tümör</a:t>
            </a:r>
            <a:r>
              <a:rPr lang="tr-TR" dirty="0"/>
              <a:t>),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Son 2 hafta </a:t>
            </a:r>
            <a:r>
              <a:rPr lang="tr-TR" dirty="0">
                <a:solidFill>
                  <a:schemeClr val="tx1"/>
                </a:solidFill>
              </a:rPr>
              <a:t>içinde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solunum yolu enfeksiyonu </a:t>
            </a:r>
            <a:r>
              <a:rPr lang="tr-TR" dirty="0"/>
              <a:t>olan, </a:t>
            </a:r>
            <a:r>
              <a:rPr lang="tr-TR" dirty="0">
                <a:solidFill>
                  <a:srgbClr val="FF0000"/>
                </a:solidFill>
              </a:rPr>
              <a:t>oral/</a:t>
            </a:r>
            <a:r>
              <a:rPr lang="tr-TR" dirty="0" err="1">
                <a:solidFill>
                  <a:srgbClr val="FF0000"/>
                </a:solidFill>
              </a:rPr>
              <a:t>intranazal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kortikosteroid</a:t>
            </a:r>
            <a:r>
              <a:rPr lang="tr-TR" dirty="0"/>
              <a:t> kullanan, </a:t>
            </a:r>
            <a:r>
              <a:rPr lang="tr-TR" dirty="0">
                <a:solidFill>
                  <a:srgbClr val="FF0000"/>
                </a:solidFill>
              </a:rPr>
              <a:t>önceki 4 hafta içinde nazal cerrahi </a:t>
            </a:r>
            <a:r>
              <a:rPr lang="tr-TR" dirty="0"/>
              <a:t>geçiren hastalardı.</a:t>
            </a:r>
          </a:p>
          <a:p>
            <a:r>
              <a:rPr lang="tr-TR" dirty="0" err="1">
                <a:solidFill>
                  <a:srgbClr val="FF0000"/>
                </a:solidFill>
              </a:rPr>
              <a:t>immünoterapi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immünosupresan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setirizin</a:t>
            </a:r>
            <a:r>
              <a:rPr lang="tr-TR" dirty="0">
                <a:solidFill>
                  <a:srgbClr val="FF0000"/>
                </a:solidFill>
              </a:rPr>
              <a:t> veya arpacık soğanına karşı aşırı duyarlılık </a:t>
            </a:r>
            <a:r>
              <a:rPr lang="tr-TR" dirty="0"/>
              <a:t>öyküsü, </a:t>
            </a:r>
            <a:r>
              <a:rPr lang="tr-TR" dirty="0">
                <a:solidFill>
                  <a:srgbClr val="FF0000"/>
                </a:solidFill>
              </a:rPr>
              <a:t>kalp</a:t>
            </a:r>
            <a:r>
              <a:rPr lang="tr-TR" dirty="0"/>
              <a:t> hastalıkları, </a:t>
            </a:r>
            <a:r>
              <a:rPr lang="tr-TR" dirty="0">
                <a:solidFill>
                  <a:srgbClr val="FF0000"/>
                </a:solidFill>
              </a:rPr>
              <a:t>hamilelik, emzirme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karaciğer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böbrek</a:t>
            </a:r>
            <a:r>
              <a:rPr lang="tr-TR" dirty="0"/>
              <a:t> hastalıkları,</a:t>
            </a:r>
          </a:p>
          <a:p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AST,ALT</a:t>
            </a:r>
            <a:r>
              <a:rPr lang="tr-TR" dirty="0"/>
              <a:t> </a:t>
            </a:r>
            <a:r>
              <a:rPr lang="tr-TR" dirty="0" err="1"/>
              <a:t>seviyes</a:t>
            </a:r>
            <a:r>
              <a:rPr lang="tr-TR" dirty="0"/>
              <a:t>,; </a:t>
            </a:r>
            <a:r>
              <a:rPr lang="tr-TR" dirty="0">
                <a:solidFill>
                  <a:srgbClr val="FF0000"/>
                </a:solidFill>
              </a:rPr>
              <a:t>üst sınırının &gt; 1,5 </a:t>
            </a:r>
            <a:r>
              <a:rPr lang="tr-TR" dirty="0"/>
              <a:t>katı olan, </a:t>
            </a:r>
            <a:r>
              <a:rPr lang="tr-TR" dirty="0" err="1"/>
              <a:t>glomerüler</a:t>
            </a:r>
            <a:r>
              <a:rPr lang="tr-TR" dirty="0"/>
              <a:t> </a:t>
            </a:r>
            <a:r>
              <a:rPr lang="tr-TR" dirty="0" err="1"/>
              <a:t>filtrasyon</a:t>
            </a:r>
            <a:r>
              <a:rPr lang="tr-TR" dirty="0"/>
              <a:t> hızı (</a:t>
            </a:r>
            <a:r>
              <a:rPr lang="tr-TR" dirty="0" err="1">
                <a:solidFill>
                  <a:srgbClr val="FF0000"/>
                </a:solidFill>
              </a:rPr>
              <a:t>eGFR</a:t>
            </a:r>
            <a:r>
              <a:rPr lang="tr-TR" dirty="0">
                <a:solidFill>
                  <a:srgbClr val="FF0000"/>
                </a:solidFill>
              </a:rPr>
              <a:t>) &lt; 50 </a:t>
            </a:r>
            <a:r>
              <a:rPr lang="tr-TR" dirty="0"/>
              <a:t>ml/</a:t>
            </a:r>
            <a:r>
              <a:rPr lang="tr-TR" dirty="0" err="1"/>
              <a:t>dak</a:t>
            </a:r>
            <a:r>
              <a:rPr lang="tr-TR" dirty="0"/>
              <a:t> olan hastalar da </a:t>
            </a:r>
            <a:r>
              <a:rPr lang="tr-TR" dirty="0">
                <a:solidFill>
                  <a:srgbClr val="FF0000"/>
                </a:solidFill>
              </a:rPr>
              <a:t>hariç</a:t>
            </a:r>
            <a:r>
              <a:rPr lang="tr-TR" dirty="0"/>
              <a:t> tutulmuştur</a:t>
            </a:r>
          </a:p>
        </p:txBody>
      </p:sp>
    </p:spTree>
    <p:extLst>
      <p:ext uri="{BB962C8B-B14F-4D97-AF65-F5344CB8AC3E}">
        <p14:creationId xmlns:p14="http://schemas.microsoft.com/office/powerpoint/2010/main" val="207777325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1552</TotalTime>
  <Words>3571</Words>
  <Application>Microsoft Office PowerPoint</Application>
  <PresentationFormat>Geniş ekran</PresentationFormat>
  <Paragraphs>185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BlinkMacSystemFont</vt:lpstr>
      <vt:lpstr>Calibri</vt:lpstr>
      <vt:lpstr>inherit</vt:lpstr>
      <vt:lpstr>Trebuchet MS</vt:lpstr>
      <vt:lpstr>Wingdings 3</vt:lpstr>
      <vt:lpstr>Yüzeyler</vt:lpstr>
      <vt:lpstr>PowerPoint Sunusu</vt:lpstr>
      <vt:lpstr>giriş</vt:lpstr>
      <vt:lpstr>  giriş</vt:lpstr>
      <vt:lpstr>Methods  In-vitro analysis</vt:lpstr>
      <vt:lpstr>PowerPoint Sunusu</vt:lpstr>
      <vt:lpstr>PowerPoint Sunusu</vt:lpstr>
      <vt:lpstr> Klinik çalışma  Çalışma proseduru</vt:lpstr>
      <vt:lpstr>Katılımcılar</vt:lpstr>
      <vt:lpstr>PowerPoint Sunusu</vt:lpstr>
      <vt:lpstr>Sonuç ölçümleri </vt:lpstr>
      <vt:lpstr>   Sonuç ölçümleri </vt:lpstr>
      <vt:lpstr>istatistiksel analiz </vt:lpstr>
      <vt:lpstr> Sonuçlar  Arpacık Soğanı ve Soğanın Antialerjik Aktiviteleri</vt:lpstr>
      <vt:lpstr>PowerPoint Sunusu</vt:lpstr>
      <vt:lpstr>AR de Soğanının Tedavi Edici Etkileri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Tartışma</vt:lpstr>
      <vt:lpstr>Tartışma</vt:lpstr>
      <vt:lpstr>PowerPoint Sunusu</vt:lpstr>
      <vt:lpstr>PowerPoint Sunusu</vt:lpstr>
      <vt:lpstr>PowerPoint Sunusu</vt:lpstr>
      <vt:lpstr>Referanslar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Arpacık soğanının (Allium ascalonicum L.) antialerjik aktiviteleri ve alerjik rinitte tedavi edici etkiler</dc:title>
  <dc:creator>TUBA</dc:creator>
  <cp:lastModifiedBy>TUBA</cp:lastModifiedBy>
  <cp:revision>150</cp:revision>
  <dcterms:created xsi:type="dcterms:W3CDTF">2023-09-15T06:56:13Z</dcterms:created>
  <dcterms:modified xsi:type="dcterms:W3CDTF">2023-09-19T19:36:48Z</dcterms:modified>
</cp:coreProperties>
</file>