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9"/>
  </p:notesMasterIdLst>
  <p:sldIdLst>
    <p:sldId id="256" r:id="rId2"/>
    <p:sldId id="354" r:id="rId3"/>
    <p:sldId id="351" r:id="rId4"/>
    <p:sldId id="257" r:id="rId5"/>
    <p:sldId id="278" r:id="rId6"/>
    <p:sldId id="346" r:id="rId7"/>
    <p:sldId id="284" r:id="rId8"/>
    <p:sldId id="349" r:id="rId9"/>
    <p:sldId id="350" r:id="rId10"/>
    <p:sldId id="353" r:id="rId11"/>
    <p:sldId id="279" r:id="rId12"/>
    <p:sldId id="285" r:id="rId13"/>
    <p:sldId id="287" r:id="rId14"/>
    <p:sldId id="357" r:id="rId15"/>
    <p:sldId id="288" r:id="rId16"/>
    <p:sldId id="334" r:id="rId17"/>
    <p:sldId id="335" r:id="rId18"/>
    <p:sldId id="312" r:id="rId19"/>
    <p:sldId id="336" r:id="rId20"/>
    <p:sldId id="341" r:id="rId21"/>
    <p:sldId id="342" r:id="rId22"/>
    <p:sldId id="320" r:id="rId23"/>
    <p:sldId id="340" r:id="rId24"/>
    <p:sldId id="344" r:id="rId25"/>
    <p:sldId id="322" r:id="rId26"/>
    <p:sldId id="329" r:id="rId27"/>
    <p:sldId id="330" r:id="rId28"/>
    <p:sldId id="331" r:id="rId29"/>
    <p:sldId id="356" r:id="rId30"/>
    <p:sldId id="324" r:id="rId31"/>
    <p:sldId id="327" r:id="rId32"/>
    <p:sldId id="332" r:id="rId33"/>
    <p:sldId id="333" r:id="rId34"/>
    <p:sldId id="345" r:id="rId35"/>
    <p:sldId id="272" r:id="rId36"/>
    <p:sldId id="277" r:id="rId37"/>
    <p:sldId id="358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8DCC9-E4A0-4D10-8712-86CD86C58691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BDB3-BC40-45A9-9AD2-574357DF68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016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E7A955-F467-4D35-B4DC-5EC00F6BF9DF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  <p:sp>
        <p:nvSpPr>
          <p:cNvPr id="4" name="Slide Number Placeholder 6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67F6DA-17AB-4C4F-B1F2-3904D02A9FCC}" type="slidenum">
              <a:rPr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latin typeface="+mn-lt"/>
            </a:endParaRPr>
          </a:p>
        </p:txBody>
      </p:sp>
      <p:sp>
        <p:nvSpPr>
          <p:cNvPr id="5325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r>
              <a:rPr lang="tr-TR" altLang="tr-TR" smtClean="0">
                <a:solidFill>
                  <a:schemeClr val="bg2"/>
                </a:solidFill>
              </a:rPr>
              <a:t>Hangi NSAID anti inflamatuar </a:t>
            </a:r>
          </a:p>
          <a:p>
            <a:pPr defTabSz="457200" eaLnBrk="1" hangingPunct="1"/>
            <a:r>
              <a:rPr lang="tr-TR" altLang="tr-TR" smtClean="0">
                <a:solidFill>
                  <a:schemeClr val="bg2"/>
                </a:solidFill>
              </a:rPr>
              <a:t>Opiod Ciddi ABA’da 2. veya 3. basamak tedavi</a:t>
            </a:r>
          </a:p>
          <a:p>
            <a:pPr defTabSz="457200" eaLnBrk="1" hangingPunct="1"/>
            <a:r>
              <a:rPr lang="tr-TR" altLang="tr-TR" smtClean="0">
                <a:solidFill>
                  <a:schemeClr val="bg2"/>
                </a:solidFill>
              </a:rPr>
              <a:t>Anti depresanlar KBA’da 2. basamak ted.de önerilmekte</a:t>
            </a:r>
          </a:p>
          <a:p>
            <a:pPr defTabSz="457200" eaLnBrk="1" hangingPunct="1"/>
            <a:r>
              <a:rPr lang="tr-TR" altLang="tr-TR" smtClean="0">
                <a:solidFill>
                  <a:schemeClr val="bg2"/>
                </a:solidFill>
              </a:rPr>
              <a:t>Anti konvulsanlar 2. Basmak ted.de kullanılır </a:t>
            </a:r>
            <a:r>
              <a:rPr lang="tr-TR" altLang="tr-TR" b="1" smtClean="0">
                <a:solidFill>
                  <a:schemeClr val="bg2"/>
                </a:solidFill>
              </a:rPr>
              <a:t>Akut bel ağrısında önerilmezler 6 hafta sonra (Hastaya son atak süresini sor)</a:t>
            </a:r>
          </a:p>
          <a:p>
            <a:pPr defTabSz="457200" eaLnBrk="1" hangingPunct="1"/>
            <a:r>
              <a:rPr lang="tr-TR" altLang="tr-TR" smtClean="0">
                <a:solidFill>
                  <a:schemeClr val="bg2"/>
                </a:solidFill>
              </a:rPr>
              <a:t>Yatak istirahi ne kadar 2 gün</a:t>
            </a:r>
          </a:p>
          <a:p>
            <a:pPr defTabSz="457200" eaLnBrk="1" hangingPunct="1"/>
            <a:r>
              <a:rPr lang="tr-TR" altLang="tr-TR" smtClean="0"/>
              <a:t>Egzersiz Erken evrede yürüme gibi düşük yüklenmeli egz, inaktivite veya Yİ’den üstün</a:t>
            </a:r>
          </a:p>
          <a:p>
            <a:pPr defTabSz="457200" eaLnBrk="1" hangingPunct="1"/>
            <a:r>
              <a:rPr lang="tr-TR" altLang="tr-TR" smtClean="0"/>
              <a:t>Manuplasyon traksiyon, somatik blokaji çözmek ici ideal. Ancak deneyim lazım siz yapmazsanız hasta  hastane dışında bunu yaptırıyor.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560945-11D6-4C47-8850-C5AD81692C0C}" type="slidenum">
              <a:rPr lang="tr-TR" altLang="tr-TR" smtClean="0"/>
              <a:pPr/>
              <a:t>27</a:t>
            </a:fld>
            <a:endParaRPr lang="tr-TR" altLang="tr-T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Belde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daima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rotasyonel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ve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translasyonel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hareketler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,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günlük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yaşam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aktivitelerinde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vardır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Disk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yaralanması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ve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herniasyonlarda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fleksiyonla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beraber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rotasyonel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hareketler</a:t>
            </a:r>
            <a:r>
              <a:rPr lang="en-US" altLang="tr-TR" b="1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b="1" dirty="0" err="1" smtClean="0">
                <a:latin typeface="New York" charset="0"/>
                <a:cs typeface="Times New Roman" pitchFamily="18" charset="0"/>
              </a:rPr>
              <a:t>önemlidir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Diske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binen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yük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,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intraabdominal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basınç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azalması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ile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de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artar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Bu son durum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karın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kaslarının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zayıflığından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meydana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gelir</a:t>
            </a:r>
            <a:r>
              <a:rPr lang="tr-TR" altLang="tr-TR" dirty="0" smtClean="0"/>
              <a:t> </a:t>
            </a:r>
          </a:p>
          <a:p>
            <a:pPr algn="just" eaLnBrk="1" hangingPunct="1"/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Yatağın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boyu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hastanın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boyundan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20 cm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fazla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olmalıdır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Eni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en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az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95 cm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olması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gerekir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Yerde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yatmak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uygun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değildir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Bele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gelen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bölüm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sert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olmalıdır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Sert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zemin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üzerine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10-20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cm’lik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yumuşak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yatak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konulması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sabit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yatış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pozisyonunu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sağlar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Ancak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yatak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vücudun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gömülmesini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önlemeli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ve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sırt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eğriliklerini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korumalıdır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Zemin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kalınlığı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ise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2 cm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yeterlidir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Yapılan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çalışmada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,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uykuda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insanların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15-20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dk.da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pozisyon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değiştirdikleri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bulunmuştur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Bu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değişiklik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kemik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çıkıntılar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üzerindeki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deri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reseptörlerinin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sert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zemine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bağlı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uyarılması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sonucu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olmaktadır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Eğer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yatak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uygun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değilse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sinirler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sıkışır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,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bağlar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gerilir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,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bir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bölgeye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aşırı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yük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altLang="tr-TR" dirty="0" err="1" smtClean="0">
                <a:latin typeface="New York" charset="0"/>
                <a:cs typeface="Times New Roman" pitchFamily="18" charset="0"/>
              </a:rPr>
              <a:t>biner</a:t>
            </a:r>
            <a:r>
              <a:rPr lang="en-US" altLang="tr-TR" dirty="0" smtClean="0">
                <a:latin typeface="New York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tr-TR" alt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427641-9047-4832-90A9-7188970E85B8}" type="slidenum">
              <a:rPr lang="tr-TR" altLang="tr-TR" smtClean="0"/>
              <a:pPr/>
              <a:t>32</a:t>
            </a:fld>
            <a:endParaRPr lang="tr-TR" altLang="tr-T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 smtClean="0"/>
              <a:t>Kr BA 43 çalışma 72 ted grubu, 31 karşılaştırma grubunun değerlendiren MA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5A86AB-FE62-464B-B6F8-CF23AE4A48ED}" type="datetimeFigureOut">
              <a:rPr lang="tr-TR" smtClean="0"/>
              <a:pPr/>
              <a:t>05.08.2016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2B695-70B2-436C-A9EB-5F4746AC8B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8458200" cy="1222375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Bel ağrısı ve yaklaşım</a:t>
            </a:r>
            <a:endParaRPr lang="tr-TR" dirty="0"/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>
          <a:xfrm>
            <a:off x="685800" y="4509120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tr-TR" sz="9600" b="1" dirty="0" err="1" smtClean="0">
                <a:latin typeface="+mj-lt"/>
              </a:rPr>
              <a:t>İnt</a:t>
            </a:r>
            <a:r>
              <a:rPr lang="tr-TR" sz="9600" b="1" dirty="0" smtClean="0">
                <a:latin typeface="+mj-lt"/>
              </a:rPr>
              <a:t>. Dr. Nagehan GENÇ</a:t>
            </a:r>
          </a:p>
          <a:p>
            <a:r>
              <a:rPr lang="tr-TR" sz="9600" dirty="0" smtClean="0">
                <a:latin typeface="+mj-lt"/>
              </a:rPr>
              <a:t>KTÜ Tıp Fakültesi </a:t>
            </a:r>
          </a:p>
          <a:p>
            <a:r>
              <a:rPr lang="tr-TR" sz="9600" dirty="0" smtClean="0">
                <a:latin typeface="+mj-lt"/>
              </a:rPr>
              <a:t>Aile Hekimliği Stajı</a:t>
            </a:r>
          </a:p>
          <a:p>
            <a:r>
              <a:rPr lang="tr-TR" sz="9600" dirty="0" smtClean="0">
                <a:latin typeface="+mj-lt"/>
              </a:rPr>
              <a:t>05.08.2016</a:t>
            </a:r>
          </a:p>
          <a:p>
            <a:endParaRPr lang="tr-TR" dirty="0"/>
          </a:p>
        </p:txBody>
      </p:sp>
      <p:pic>
        <p:nvPicPr>
          <p:cNvPr id="54274" name="Picture 2" descr="belfitigi.jpg (290×34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3746533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1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Nörolojik kusurlar;</a:t>
            </a:r>
            <a:br>
              <a:rPr lang="tr-TR" b="1" i="1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Parestesi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hissizlik, güçsüzlük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ve yürüme bozuklukları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Barsak ve mesane                    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bası sendromları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inkontinansı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               Omurilik basısı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Kauda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ekuina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sendromu 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Konusmedullarissendromu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3419872" y="2636912"/>
            <a:ext cx="1266440" cy="628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Mekanik bel ağrısında risk faktörleri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r>
              <a:rPr lang="tr-TR" sz="2400" dirty="0" smtClean="0"/>
              <a:t>Ağır fiziksel iş yükü</a:t>
            </a:r>
          </a:p>
          <a:p>
            <a:r>
              <a:rPr lang="tr-TR" sz="2400" dirty="0" smtClean="0"/>
              <a:t>Sık kaldırma, eğilme ve dönme</a:t>
            </a:r>
          </a:p>
          <a:p>
            <a:r>
              <a:rPr lang="tr-TR" sz="2400" dirty="0" err="1" smtClean="0"/>
              <a:t>Obesite</a:t>
            </a:r>
            <a:endParaRPr lang="tr-TR" sz="2400" dirty="0" smtClean="0"/>
          </a:p>
          <a:p>
            <a:r>
              <a:rPr lang="tr-TR" sz="2400" dirty="0" smtClean="0"/>
              <a:t>Kötü duruş </a:t>
            </a:r>
          </a:p>
          <a:p>
            <a:r>
              <a:rPr lang="tr-TR" sz="2400" dirty="0" smtClean="0"/>
              <a:t>Statik iş</a:t>
            </a:r>
          </a:p>
          <a:p>
            <a:r>
              <a:rPr lang="tr-TR" sz="2400" dirty="0" smtClean="0"/>
              <a:t>Titreşim</a:t>
            </a:r>
          </a:p>
          <a:p>
            <a:r>
              <a:rPr lang="tr-TR" sz="2400" dirty="0" smtClean="0"/>
              <a:t>Kas </a:t>
            </a:r>
            <a:r>
              <a:rPr lang="tr-TR" sz="2400" dirty="0" err="1" smtClean="0"/>
              <a:t>kondüsyonunda</a:t>
            </a:r>
            <a:r>
              <a:rPr lang="tr-TR" sz="2400" dirty="0" smtClean="0"/>
              <a:t> zayıflık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120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Kimlerde dikkatli olalım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5122912" cy="223224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1700" dirty="0" err="1" smtClean="0"/>
              <a:t>Kauda</a:t>
            </a:r>
            <a:r>
              <a:rPr lang="tr-TR" sz="1700" dirty="0" smtClean="0"/>
              <a:t> </a:t>
            </a:r>
            <a:r>
              <a:rPr lang="tr-TR" sz="1700" dirty="0" err="1" smtClean="0"/>
              <a:t>equnia</a:t>
            </a:r>
            <a:r>
              <a:rPr lang="tr-TR" sz="1700" dirty="0" smtClean="0"/>
              <a:t> </a:t>
            </a:r>
            <a:r>
              <a:rPr lang="tr-TR" sz="1700" dirty="0" err="1" smtClean="0"/>
              <a:t>send</a:t>
            </a:r>
            <a:endParaRPr lang="tr-TR" sz="1700" dirty="0" smtClean="0"/>
          </a:p>
          <a:p>
            <a:r>
              <a:rPr lang="tr-TR" sz="1700" dirty="0" err="1" smtClean="0"/>
              <a:t>Spinal</a:t>
            </a:r>
            <a:r>
              <a:rPr lang="tr-TR" sz="1700" dirty="0" smtClean="0"/>
              <a:t> </a:t>
            </a:r>
            <a:r>
              <a:rPr lang="tr-TR" sz="1700" dirty="0" err="1" smtClean="0"/>
              <a:t>fraktür</a:t>
            </a:r>
            <a:endParaRPr lang="tr-TR" sz="1700" dirty="0" smtClean="0"/>
          </a:p>
          <a:p>
            <a:r>
              <a:rPr lang="tr-TR" sz="1700" dirty="0" smtClean="0"/>
              <a:t>Kanser veya enfeksiyon</a:t>
            </a:r>
          </a:p>
          <a:p>
            <a:r>
              <a:rPr lang="tr-TR" sz="1700" dirty="0" smtClean="0"/>
              <a:t>Travma </a:t>
            </a:r>
          </a:p>
          <a:p>
            <a:r>
              <a:rPr lang="tr-TR" sz="1700" dirty="0" smtClean="0"/>
              <a:t>İlerleyici nörolojik </a:t>
            </a:r>
            <a:r>
              <a:rPr lang="tr-TR" sz="1700" dirty="0" err="1" smtClean="0"/>
              <a:t>defisit</a:t>
            </a:r>
            <a:endParaRPr lang="tr-TR" sz="1700" dirty="0" smtClean="0"/>
          </a:p>
          <a:p>
            <a:r>
              <a:rPr lang="tr-TR" sz="1700" dirty="0" err="1" smtClean="0"/>
              <a:t>Vasküler</a:t>
            </a:r>
            <a:r>
              <a:rPr lang="tr-TR" sz="1700" dirty="0" smtClean="0"/>
              <a:t> patolojiler(</a:t>
            </a:r>
            <a:r>
              <a:rPr lang="tr-TR" sz="1700" dirty="0" err="1" smtClean="0"/>
              <a:t>Abdominal</a:t>
            </a:r>
            <a:r>
              <a:rPr lang="tr-TR" sz="1700" dirty="0" smtClean="0"/>
              <a:t> aort anevrizması)</a:t>
            </a:r>
          </a:p>
          <a:p>
            <a:r>
              <a:rPr lang="tr-TR" sz="1700" dirty="0" err="1" smtClean="0"/>
              <a:t>Spondilartropatiler</a:t>
            </a:r>
            <a:endParaRPr lang="tr-TR" sz="1700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55576" y="4077072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Yaş: &lt;15 ve &gt;55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Sırt bölgesinde ağrı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Gece </a:t>
            </a:r>
            <a:r>
              <a:rPr lang="tr-TR" sz="1400" dirty="0"/>
              <a:t>ağrısı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Yoğun </a:t>
            </a:r>
            <a:r>
              <a:rPr lang="tr-TR" sz="1400" dirty="0"/>
              <a:t>ve ilerleyici semptomlar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err="1" smtClean="0"/>
              <a:t>Fokal</a:t>
            </a:r>
            <a:r>
              <a:rPr lang="tr-TR" sz="1400" dirty="0" smtClean="0"/>
              <a:t> </a:t>
            </a:r>
            <a:r>
              <a:rPr lang="tr-TR" sz="1400" dirty="0"/>
              <a:t>nörolojik </a:t>
            </a:r>
            <a:r>
              <a:rPr lang="tr-TR" sz="1400" dirty="0" err="1"/>
              <a:t>defisit</a:t>
            </a:r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err="1"/>
              <a:t>Malignensi</a:t>
            </a:r>
            <a:r>
              <a:rPr lang="tr-TR" sz="1400" dirty="0"/>
              <a:t> öyküsü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Kilo kaybı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İV ilaç kullanımı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Sistemik </a:t>
            </a:r>
            <a:r>
              <a:rPr lang="tr-TR" sz="1400" dirty="0" err="1"/>
              <a:t>steroid</a:t>
            </a:r>
            <a:r>
              <a:rPr lang="tr-TR" sz="1400" dirty="0"/>
              <a:t> kullanımı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 </a:t>
            </a:r>
            <a:r>
              <a:rPr lang="tr-TR" sz="1400" dirty="0" err="1"/>
              <a:t>İmmün</a:t>
            </a:r>
            <a:r>
              <a:rPr lang="tr-TR" sz="1400" dirty="0"/>
              <a:t> sistemin baskılanması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 Yapısal </a:t>
            </a:r>
            <a:r>
              <a:rPr lang="tr-TR" sz="1400" dirty="0" err="1"/>
              <a:t>deformite</a:t>
            </a:r>
            <a:r>
              <a:rPr lang="tr-TR" sz="1400" dirty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6444208" y="1628800"/>
            <a:ext cx="1656184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5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tr-TR" sz="15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644008" y="4221088"/>
            <a:ext cx="86409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tr-TR" sz="15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2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Bel ağrısına tanısal 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Ağrı </a:t>
            </a:r>
            <a:r>
              <a:rPr lang="tr-TR" sz="2400" dirty="0" err="1" smtClean="0"/>
              <a:t>anamnezi</a:t>
            </a:r>
            <a:r>
              <a:rPr lang="tr-TR" sz="2400" dirty="0" smtClean="0"/>
              <a:t> önemli(</a:t>
            </a:r>
            <a:r>
              <a:rPr lang="tr-TR" sz="2400" dirty="0" err="1" smtClean="0"/>
              <a:t>akut?kronik</a:t>
            </a:r>
            <a:r>
              <a:rPr lang="tr-TR" sz="2400" dirty="0" smtClean="0"/>
              <a:t>? Mekanik? </a:t>
            </a:r>
            <a:r>
              <a:rPr lang="tr-TR" sz="2400" dirty="0" err="1" smtClean="0"/>
              <a:t>İnflematuar</a:t>
            </a:r>
            <a:r>
              <a:rPr lang="tr-TR" sz="2400" dirty="0" smtClean="0"/>
              <a:t>?..)</a:t>
            </a:r>
          </a:p>
          <a:p>
            <a:r>
              <a:rPr lang="tr-TR" sz="2400" dirty="0" smtClean="0"/>
              <a:t>Kırmızı bayraklara dikkat</a:t>
            </a:r>
          </a:p>
          <a:p>
            <a:r>
              <a:rPr lang="tr-TR" sz="2400" dirty="0" smtClean="0"/>
              <a:t>Ayrıntılı kas iskelet sistem muayenesi( </a:t>
            </a:r>
            <a:r>
              <a:rPr lang="tr-TR" sz="2400" dirty="0" err="1" smtClean="0"/>
              <a:t>İnspeksiyon</a:t>
            </a:r>
            <a:r>
              <a:rPr lang="tr-TR" sz="2400" dirty="0" smtClean="0"/>
              <a:t>, </a:t>
            </a:r>
            <a:r>
              <a:rPr lang="tr-TR" sz="2400" dirty="0" err="1" smtClean="0"/>
              <a:t>Palpasyon</a:t>
            </a:r>
            <a:r>
              <a:rPr lang="tr-TR" sz="2400" dirty="0" smtClean="0"/>
              <a:t>, eklem </a:t>
            </a:r>
            <a:r>
              <a:rPr lang="tr-TR" sz="2400" dirty="0"/>
              <a:t>hareket açıklığı </a:t>
            </a:r>
            <a:r>
              <a:rPr lang="tr-TR" sz="2400" dirty="0" smtClean="0"/>
              <a:t>ölçümü, nörolojik muayene, </a:t>
            </a:r>
            <a:r>
              <a:rPr lang="tr-TR" sz="2400" dirty="0"/>
              <a:t>özel </a:t>
            </a:r>
            <a:r>
              <a:rPr lang="tr-TR" sz="2400" dirty="0" err="1" smtClean="0"/>
              <a:t>testlr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Gerekli hallerde görüntüleme ve ileri inceleme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7224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Akut: Daha çok gençlerde görülür. Neden genellikle bel zorlanmasıdır</a:t>
            </a:r>
          </a:p>
          <a:p>
            <a:r>
              <a:rPr lang="tr-TR" dirty="0" smtClean="0"/>
              <a:t>Kronik:Daha çok yaşlılarda görülür. Genellikle dejenerasyon sonucu oluşur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Fizik muayene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İnspeksiyon</a:t>
            </a:r>
            <a:endParaRPr lang="tr-TR" dirty="0" smtClean="0"/>
          </a:p>
          <a:p>
            <a:r>
              <a:rPr lang="tr-TR" dirty="0" err="1" smtClean="0"/>
              <a:t>Palpasyon</a:t>
            </a:r>
            <a:endParaRPr lang="tr-TR" dirty="0" smtClean="0"/>
          </a:p>
          <a:p>
            <a:r>
              <a:rPr lang="tr-TR" dirty="0" smtClean="0"/>
              <a:t>EHA ölçümü</a:t>
            </a:r>
          </a:p>
          <a:p>
            <a:r>
              <a:rPr lang="tr-TR" dirty="0" smtClean="0"/>
              <a:t>Gerekirse eklem muayenesi</a:t>
            </a:r>
          </a:p>
          <a:p>
            <a:r>
              <a:rPr lang="tr-TR" dirty="0" smtClean="0"/>
              <a:t>Nörolojik muayene</a:t>
            </a:r>
          </a:p>
          <a:p>
            <a:r>
              <a:rPr lang="tr-TR" dirty="0" smtClean="0"/>
              <a:t>Özel testler(</a:t>
            </a:r>
            <a:r>
              <a:rPr lang="tr-TR" dirty="0" err="1" smtClean="0"/>
              <a:t>laseq</a:t>
            </a:r>
            <a:r>
              <a:rPr lang="tr-TR" dirty="0" smtClean="0"/>
              <a:t>, </a:t>
            </a:r>
            <a:r>
              <a:rPr lang="tr-TR" dirty="0" err="1" smtClean="0"/>
              <a:t>femorla</a:t>
            </a:r>
            <a:r>
              <a:rPr lang="tr-TR" dirty="0" smtClean="0"/>
              <a:t> germe…)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197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İnspeksiyon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tr-TR" dirty="0" err="1" smtClean="0"/>
              <a:t>Postür</a:t>
            </a:r>
            <a:r>
              <a:rPr lang="tr-TR" dirty="0" smtClean="0"/>
              <a:t> analizi(</a:t>
            </a:r>
            <a:r>
              <a:rPr lang="tr-TR" dirty="0" err="1" smtClean="0"/>
              <a:t>kifoz,skolyoz</a:t>
            </a:r>
            <a:r>
              <a:rPr lang="tr-TR" dirty="0" smtClean="0"/>
              <a:t>….)</a:t>
            </a:r>
          </a:p>
          <a:p>
            <a:r>
              <a:rPr lang="tr-TR" dirty="0" smtClean="0"/>
              <a:t>Yürüyüş </a:t>
            </a:r>
            <a:r>
              <a:rPr lang="tr-TR" dirty="0" err="1" smtClean="0"/>
              <a:t>paterni</a:t>
            </a:r>
            <a:r>
              <a:rPr lang="tr-TR" dirty="0" smtClean="0"/>
              <a:t>(</a:t>
            </a:r>
            <a:r>
              <a:rPr lang="tr-TR" dirty="0" err="1" smtClean="0"/>
              <a:t>antaljik</a:t>
            </a:r>
            <a:r>
              <a:rPr lang="tr-TR" dirty="0" smtClean="0"/>
              <a:t> yürüyüş….)</a:t>
            </a:r>
          </a:p>
          <a:p>
            <a:r>
              <a:rPr lang="tr-TR" dirty="0" smtClean="0"/>
              <a:t>Kas spazmı varlığı</a:t>
            </a:r>
          </a:p>
          <a:p>
            <a:r>
              <a:rPr lang="tr-TR" dirty="0" smtClean="0"/>
              <a:t>Cilt değerlendirilmesi(</a:t>
            </a:r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723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Palpasyon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Prosessus</a:t>
            </a:r>
            <a:r>
              <a:rPr lang="tr-TR" sz="2400" dirty="0"/>
              <a:t> </a:t>
            </a:r>
            <a:r>
              <a:rPr lang="tr-TR" sz="2400" dirty="0" err="1"/>
              <a:t>spinosus</a:t>
            </a:r>
            <a:r>
              <a:rPr lang="tr-TR" sz="2400" dirty="0"/>
              <a:t> </a:t>
            </a:r>
          </a:p>
          <a:p>
            <a:r>
              <a:rPr lang="tr-TR" sz="2400" dirty="0" smtClean="0"/>
              <a:t>Faset </a:t>
            </a:r>
            <a:r>
              <a:rPr lang="tr-TR" sz="2400" dirty="0"/>
              <a:t>eklemler </a:t>
            </a:r>
          </a:p>
          <a:p>
            <a:r>
              <a:rPr lang="tr-TR" sz="2400" dirty="0" err="1" smtClean="0"/>
              <a:t>Sakroiliyak</a:t>
            </a:r>
            <a:r>
              <a:rPr lang="tr-TR" sz="2400" dirty="0" smtClean="0"/>
              <a:t> </a:t>
            </a:r>
            <a:r>
              <a:rPr lang="tr-TR" sz="2400" dirty="0"/>
              <a:t>eklemler</a:t>
            </a:r>
          </a:p>
          <a:p>
            <a:r>
              <a:rPr lang="tr-TR" sz="2400" dirty="0" err="1" smtClean="0"/>
              <a:t>Krista</a:t>
            </a:r>
            <a:r>
              <a:rPr lang="tr-TR" sz="2400" dirty="0" smtClean="0"/>
              <a:t> </a:t>
            </a:r>
            <a:r>
              <a:rPr lang="tr-TR" sz="2400" dirty="0" err="1"/>
              <a:t>iliaka</a:t>
            </a:r>
            <a:endParaRPr lang="tr-TR" sz="2400" dirty="0"/>
          </a:p>
          <a:p>
            <a:r>
              <a:rPr lang="tr-TR" sz="2400" dirty="0" err="1" smtClean="0"/>
              <a:t>Myofasial</a:t>
            </a:r>
            <a:r>
              <a:rPr lang="tr-TR" sz="2400" dirty="0" smtClean="0"/>
              <a:t> </a:t>
            </a:r>
            <a:r>
              <a:rPr lang="tr-TR" sz="2400" dirty="0"/>
              <a:t>ağrı (tetik nokta)</a:t>
            </a:r>
          </a:p>
          <a:p>
            <a:r>
              <a:rPr lang="tr-TR" sz="2400" dirty="0" err="1" smtClean="0"/>
              <a:t>Fibromyalji</a:t>
            </a:r>
            <a:r>
              <a:rPr lang="tr-TR" sz="2400" dirty="0" smtClean="0"/>
              <a:t> </a:t>
            </a:r>
            <a:r>
              <a:rPr lang="tr-TR" sz="2400" dirty="0"/>
              <a:t>sendromu (hassas nokta) </a:t>
            </a:r>
          </a:p>
          <a:p>
            <a:r>
              <a:rPr lang="tr-TR" sz="2400" dirty="0" err="1" smtClean="0"/>
              <a:t>Periferik</a:t>
            </a:r>
            <a:r>
              <a:rPr lang="tr-TR" sz="2400" dirty="0" smtClean="0"/>
              <a:t> </a:t>
            </a:r>
            <a:r>
              <a:rPr lang="tr-TR" sz="2400" dirty="0"/>
              <a:t>nabızlar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72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947" y="151805"/>
            <a:ext cx="7355160" cy="935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EHA ölçümü</a:t>
            </a:r>
            <a:endParaRPr lang="tr-TR" dirty="0"/>
          </a:p>
        </p:txBody>
      </p:sp>
      <p:pic>
        <p:nvPicPr>
          <p:cNvPr id="25604" name="Picture 8" descr="Picture 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3" y="1414348"/>
            <a:ext cx="1657005" cy="23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272848" y="1087635"/>
            <a:ext cx="24516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b="1" dirty="0"/>
              <a:t>Normal </a:t>
            </a:r>
            <a:r>
              <a:rPr lang="tr-TR" altLang="tr-TR" sz="1400" b="1" dirty="0" err="1"/>
              <a:t>fleksiyon</a:t>
            </a:r>
            <a:r>
              <a:rPr lang="tr-TR" altLang="tr-TR" sz="1400" b="1" dirty="0"/>
              <a:t> ( 40</a:t>
            </a:r>
            <a:r>
              <a:rPr lang="tr-TR" altLang="tr-TR" sz="1400" b="1" dirty="0">
                <a:sym typeface="Symbol" pitchFamily="18" charset="2"/>
              </a:rPr>
              <a:t></a:t>
            </a:r>
            <a:r>
              <a:rPr lang="tr-TR" altLang="tr-TR" sz="1400" b="1" dirty="0"/>
              <a:t>- 60</a:t>
            </a:r>
            <a:r>
              <a:rPr lang="tr-TR" altLang="tr-TR" sz="1400" b="1" dirty="0">
                <a:sym typeface="Symbol" pitchFamily="18" charset="2"/>
              </a:rPr>
              <a:t></a:t>
            </a:r>
            <a:r>
              <a:rPr lang="tr-TR" altLang="tr-TR" sz="1400" b="1" dirty="0"/>
              <a:t>)</a:t>
            </a:r>
          </a:p>
        </p:txBody>
      </p:sp>
      <p:pic>
        <p:nvPicPr>
          <p:cNvPr id="25607" name="Picture 11" descr="mua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125" y="1792286"/>
            <a:ext cx="1830980" cy="36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2373971" y="1395412"/>
            <a:ext cx="166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 dirty="0" err="1">
                <a:sym typeface="Symbol" pitchFamily="18" charset="2"/>
              </a:rPr>
              <a:t>Schober</a:t>
            </a:r>
            <a:r>
              <a:rPr lang="tr-TR" altLang="tr-TR" sz="2000" dirty="0">
                <a:sym typeface="Symbol" pitchFamily="18" charset="2"/>
              </a:rPr>
              <a:t> testi</a:t>
            </a: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2307532" y="5591200"/>
            <a:ext cx="198139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altLang="tr-TR" sz="1800" dirty="0">
                <a:sym typeface="Symbol" pitchFamily="18" charset="2"/>
              </a:rPr>
              <a:t>10 cm	      15 cm</a:t>
            </a:r>
          </a:p>
          <a:p>
            <a:r>
              <a:rPr lang="tr-TR" altLang="tr-TR" sz="1800" dirty="0">
                <a:sym typeface="Symbol" pitchFamily="18" charset="2"/>
              </a:rPr>
              <a:t>15 cm	      21 cm</a:t>
            </a:r>
          </a:p>
        </p:txBody>
      </p:sp>
      <p:sp>
        <p:nvSpPr>
          <p:cNvPr id="25610" name="Line 16"/>
          <p:cNvSpPr>
            <a:spLocks noChangeShapeType="1"/>
          </p:cNvSpPr>
          <p:nvPr/>
        </p:nvSpPr>
        <p:spPr bwMode="auto">
          <a:xfrm>
            <a:off x="3135006" y="5805264"/>
            <a:ext cx="287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>
            <a:off x="3135005" y="6093296"/>
            <a:ext cx="287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tr-TR"/>
          </a:p>
        </p:txBody>
      </p:sp>
      <p:pic>
        <p:nvPicPr>
          <p:cNvPr id="15" name="Picture 7" descr="Picture 00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2" y="3833929"/>
            <a:ext cx="165700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icture 0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847" y="1626764"/>
            <a:ext cx="1421084" cy="2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Picture 00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603809"/>
            <a:ext cx="1443037" cy="2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Picture 00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37775"/>
            <a:ext cx="1440161" cy="249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icture 00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337" y="1712913"/>
            <a:ext cx="14716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72848" y="6500440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r-TR" altLang="tr-TR" sz="1400" b="1" dirty="0" err="1">
                <a:cs typeface="Times New Roman" pitchFamily="18" charset="0"/>
              </a:rPr>
              <a:t>Ekstansiyon</a:t>
            </a:r>
            <a:r>
              <a:rPr lang="tr-TR" altLang="tr-TR" sz="1400" b="1" dirty="0">
                <a:cs typeface="Times New Roman" pitchFamily="18" charset="0"/>
              </a:rPr>
              <a:t>  ( 20</a:t>
            </a:r>
            <a:r>
              <a:rPr lang="tr-TR" altLang="tr-TR" sz="1400" b="1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tr-TR" altLang="tr-TR" sz="1400" b="1" dirty="0">
                <a:cs typeface="Times New Roman" pitchFamily="18" charset="0"/>
              </a:rPr>
              <a:t>-35</a:t>
            </a:r>
            <a:r>
              <a:rPr lang="tr-TR" altLang="tr-TR" sz="1400" b="1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tr-TR" altLang="tr-TR" sz="1400" b="1" dirty="0">
                <a:cs typeface="Times New Roman" pitchFamily="18" charset="0"/>
              </a:rPr>
              <a:t>) </a:t>
            </a:r>
            <a:endParaRPr lang="tr-TR" altLang="tr-TR" sz="1400" b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4679950" y="1210468"/>
            <a:ext cx="446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r-TR" altLang="tr-TR" sz="1800" b="1" dirty="0" err="1">
                <a:cs typeface="Times New Roman" pitchFamily="18" charset="0"/>
                <a:sym typeface="Symbol" pitchFamily="18" charset="2"/>
              </a:rPr>
              <a:t>Lateral</a:t>
            </a:r>
            <a:r>
              <a:rPr lang="tr-TR" altLang="tr-TR" sz="18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tr-TR" altLang="tr-TR" sz="1800" b="1" dirty="0" err="1">
                <a:cs typeface="Times New Roman" pitchFamily="18" charset="0"/>
                <a:sym typeface="Symbol" pitchFamily="18" charset="2"/>
              </a:rPr>
              <a:t>fleksiyon</a:t>
            </a:r>
            <a:r>
              <a:rPr lang="tr-TR" altLang="tr-TR" sz="1800" b="1" dirty="0">
                <a:cs typeface="Times New Roman" pitchFamily="18" charset="0"/>
                <a:sym typeface="Symbol" pitchFamily="18" charset="2"/>
              </a:rPr>
              <a:t> (30</a:t>
            </a:r>
            <a:r>
              <a:rPr lang="tr-TR" altLang="tr-TR" sz="1800" b="1" dirty="0">
                <a:cs typeface="Times New Roman" pitchFamily="18" charset="0"/>
              </a:rPr>
              <a:t>-35</a:t>
            </a:r>
            <a:r>
              <a:rPr lang="tr-TR" altLang="tr-TR" sz="1800" b="1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tr-TR" altLang="tr-TR" sz="1800" b="1" dirty="0">
                <a:cs typeface="Times New Roman" pitchFamily="18" charset="0"/>
              </a:rPr>
              <a:t>)</a:t>
            </a:r>
            <a:endParaRPr lang="tr-TR" altLang="tr-TR" sz="1800" b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419752" y="4474159"/>
            <a:ext cx="3001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altLang="tr-TR" sz="1600" b="1" dirty="0">
                <a:cs typeface="Times New Roman" pitchFamily="18" charset="0"/>
                <a:sym typeface="Symbol" pitchFamily="18" charset="2"/>
              </a:rPr>
              <a:t>Sağa ve sola rotasyon (3</a:t>
            </a:r>
            <a:r>
              <a:rPr lang="tr-TR" altLang="tr-TR" sz="1600" b="1" dirty="0">
                <a:cs typeface="Times New Roman" pitchFamily="18" charset="0"/>
              </a:rPr>
              <a:t>- 18</a:t>
            </a:r>
            <a:r>
              <a:rPr lang="tr-TR" altLang="tr-TR" sz="1600" b="1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tr-TR" altLang="tr-TR" sz="1600" b="1" dirty="0">
                <a:cs typeface="Times New Roman" pitchFamily="18" charset="0"/>
              </a:rPr>
              <a:t>)</a:t>
            </a:r>
            <a:endParaRPr lang="tr-TR" altLang="tr-TR" sz="1600" b="1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27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Nörolojik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Kas </a:t>
            </a:r>
            <a:r>
              <a:rPr lang="tr-TR" dirty="0" smtClean="0"/>
              <a:t>gücü(0/5)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Topukta </a:t>
            </a:r>
            <a:r>
              <a:rPr lang="tr-TR" dirty="0"/>
              <a:t>yürüme (L4 ve L5) </a:t>
            </a:r>
          </a:p>
          <a:p>
            <a:pPr marL="0" indent="0">
              <a:buNone/>
            </a:pPr>
            <a:r>
              <a:rPr lang="tr-TR" dirty="0" smtClean="0"/>
              <a:t>	Parmak </a:t>
            </a:r>
            <a:r>
              <a:rPr lang="tr-TR" dirty="0"/>
              <a:t>ucunda yürüme (S1 ve S2)</a:t>
            </a:r>
          </a:p>
          <a:p>
            <a:pPr marL="0" indent="0">
              <a:buNone/>
            </a:pPr>
            <a:r>
              <a:rPr lang="tr-TR" dirty="0" smtClean="0"/>
              <a:t>	Çömelip </a:t>
            </a:r>
            <a:r>
              <a:rPr lang="tr-TR" dirty="0"/>
              <a:t>kalkma (L2-S1)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Harmstring</a:t>
            </a:r>
            <a:r>
              <a:rPr lang="tr-TR" dirty="0" smtClean="0"/>
              <a:t> </a:t>
            </a:r>
            <a:r>
              <a:rPr lang="tr-TR" dirty="0"/>
              <a:t>(L5-S1)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Quadriseps</a:t>
            </a:r>
            <a:r>
              <a:rPr lang="tr-TR" dirty="0" smtClean="0"/>
              <a:t> </a:t>
            </a:r>
            <a:r>
              <a:rPr lang="tr-TR" dirty="0"/>
              <a:t>(L2-L4)</a:t>
            </a:r>
          </a:p>
          <a:p>
            <a:endParaRPr lang="tr-TR" dirty="0" smtClean="0"/>
          </a:p>
          <a:p>
            <a:r>
              <a:rPr lang="tr-TR" dirty="0"/>
              <a:t>Duyu </a:t>
            </a:r>
            <a:r>
              <a:rPr lang="tr-TR" dirty="0" smtClean="0"/>
              <a:t>muayenesi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(</a:t>
            </a:r>
            <a:r>
              <a:rPr lang="tr-TR" dirty="0"/>
              <a:t>Dokunma ve </a:t>
            </a:r>
            <a:r>
              <a:rPr lang="tr-TR" dirty="0" smtClean="0"/>
              <a:t>ağrı </a:t>
            </a:r>
            <a:r>
              <a:rPr lang="tr-TR" dirty="0" err="1" smtClean="0"/>
              <a:t>Hipoestezi</a:t>
            </a:r>
            <a:r>
              <a:rPr lang="tr-TR" dirty="0" smtClean="0"/>
              <a:t> </a:t>
            </a:r>
            <a:r>
              <a:rPr lang="tr-TR" dirty="0"/>
              <a:t>/ </a:t>
            </a:r>
            <a:r>
              <a:rPr lang="tr-TR" dirty="0" err="1"/>
              <a:t>hiperestezi</a:t>
            </a:r>
            <a:r>
              <a:rPr lang="tr-TR" dirty="0"/>
              <a:t>, </a:t>
            </a:r>
            <a:r>
              <a:rPr lang="tr-TR" dirty="0" err="1"/>
              <a:t>paresteziler</a:t>
            </a:r>
            <a:r>
              <a:rPr lang="tr-TR" dirty="0"/>
              <a:t>, yanma, sızlama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Refleksler; </a:t>
            </a:r>
            <a:r>
              <a:rPr lang="tr-TR" dirty="0" err="1" smtClean="0"/>
              <a:t>Patella</a:t>
            </a:r>
            <a:r>
              <a:rPr lang="tr-TR" dirty="0" smtClean="0"/>
              <a:t> </a:t>
            </a:r>
            <a:r>
              <a:rPr lang="tr-TR" dirty="0"/>
              <a:t>(L3, L4) </a:t>
            </a:r>
            <a:r>
              <a:rPr lang="tr-TR" dirty="0" smtClean="0"/>
              <a:t>, </a:t>
            </a:r>
            <a:r>
              <a:rPr lang="tr-TR" dirty="0" err="1" smtClean="0"/>
              <a:t>Aşil</a:t>
            </a:r>
            <a:r>
              <a:rPr lang="tr-TR" dirty="0" smtClean="0"/>
              <a:t> (S1)</a:t>
            </a:r>
          </a:p>
          <a:p>
            <a:endParaRPr lang="tr-TR" dirty="0" smtClean="0"/>
          </a:p>
          <a:p>
            <a:r>
              <a:rPr lang="tr-TR" dirty="0"/>
              <a:t>Alt </a:t>
            </a:r>
            <a:r>
              <a:rPr lang="tr-TR" dirty="0" err="1"/>
              <a:t>ekstremitelerin</a:t>
            </a:r>
            <a:r>
              <a:rPr lang="tr-TR" dirty="0"/>
              <a:t> nörolojik muayenesinde barsak ve mesane fonksiyonlarının değerlendirilmesi de önemlidir.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813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Öğrenim Hedefleri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Bel ağrısının nedenlerini sayabilmek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Mekanik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bel ağrısı özelliklerini sayabilmek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Nonspesifik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bel ağrısı tedavi ilkelerini sayabilmek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Bel ağrısında kimlerde dikkatli olunmalı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Özel testler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DBK </a:t>
            </a:r>
            <a:r>
              <a:rPr lang="tr-TR" dirty="0"/>
              <a:t>testi ve </a:t>
            </a:r>
            <a:r>
              <a:rPr lang="tr-TR" dirty="0" err="1"/>
              <a:t>Laseque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Femoral</a:t>
            </a:r>
            <a:r>
              <a:rPr lang="tr-TR" dirty="0" smtClean="0"/>
              <a:t> </a:t>
            </a:r>
            <a:r>
              <a:rPr lang="tr-TR" dirty="0"/>
              <a:t>Sinir Germe Testi</a:t>
            </a:r>
            <a:r>
              <a:rPr lang="tr-TR" dirty="0" smtClean="0"/>
              <a:t>,</a:t>
            </a:r>
          </a:p>
          <a:p>
            <a:r>
              <a:rPr lang="tr-TR" dirty="0" smtClean="0"/>
              <a:t> </a:t>
            </a:r>
            <a:r>
              <a:rPr lang="tr-TR" dirty="0" err="1"/>
              <a:t>Kerning</a:t>
            </a:r>
            <a:r>
              <a:rPr lang="tr-TR" dirty="0" smtClean="0"/>
              <a:t>,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Valsalva</a:t>
            </a:r>
            <a:endParaRPr lang="tr-TR" dirty="0"/>
          </a:p>
          <a:p>
            <a:endParaRPr lang="tr-TR" dirty="0"/>
          </a:p>
          <a:p>
            <a:r>
              <a:rPr lang="tr-TR" dirty="0"/>
              <a:t>Genellikle iyi bir </a:t>
            </a:r>
            <a:r>
              <a:rPr lang="tr-TR" dirty="0" err="1"/>
              <a:t>anemnez</a:t>
            </a:r>
            <a:r>
              <a:rPr lang="tr-TR" dirty="0"/>
              <a:t> ve fizik muayene ile tanı % 80 konulabilir 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14600" cy="164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2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Görüntüleme ve ileri inceleme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X-ray : kırık, </a:t>
            </a:r>
            <a:r>
              <a:rPr lang="tr-TR" dirty="0" err="1" smtClean="0"/>
              <a:t>dejeneratif</a:t>
            </a:r>
            <a:r>
              <a:rPr lang="tr-TR" dirty="0" smtClean="0"/>
              <a:t> OA, SPA (ilerlemiş)</a:t>
            </a:r>
          </a:p>
          <a:p>
            <a:r>
              <a:rPr lang="tr-TR" dirty="0" smtClean="0"/>
              <a:t>MRI:  Disk </a:t>
            </a:r>
            <a:r>
              <a:rPr lang="tr-TR" dirty="0" err="1" smtClean="0"/>
              <a:t>hernileri</a:t>
            </a:r>
            <a:r>
              <a:rPr lang="tr-TR" dirty="0" smtClean="0"/>
              <a:t>, OA, kırık, </a:t>
            </a:r>
            <a:r>
              <a:rPr lang="tr-TR" dirty="0" err="1" smtClean="0"/>
              <a:t>Malignite</a:t>
            </a:r>
            <a:r>
              <a:rPr lang="tr-TR" dirty="0" smtClean="0"/>
              <a:t>, SPA , Enfeksiyon</a:t>
            </a:r>
          </a:p>
          <a:p>
            <a:r>
              <a:rPr lang="tr-TR" dirty="0" smtClean="0"/>
              <a:t>DEXA: osteoporoz</a:t>
            </a:r>
          </a:p>
          <a:p>
            <a:r>
              <a:rPr lang="tr-TR" dirty="0" smtClean="0"/>
              <a:t>BT: Kırık şüphesi</a:t>
            </a:r>
          </a:p>
          <a:p>
            <a:r>
              <a:rPr lang="tr-TR" dirty="0" smtClean="0"/>
              <a:t>HLA B27 : SPA şüphesi</a:t>
            </a:r>
          </a:p>
          <a:p>
            <a:r>
              <a:rPr lang="tr-TR" dirty="0" smtClean="0"/>
              <a:t>EMG</a:t>
            </a:r>
          </a:p>
          <a:p>
            <a:r>
              <a:rPr lang="tr-TR" dirty="0" err="1" smtClean="0"/>
              <a:t>Labaratuar</a:t>
            </a:r>
            <a:r>
              <a:rPr lang="tr-TR" dirty="0" smtClean="0"/>
              <a:t>(</a:t>
            </a:r>
            <a:r>
              <a:rPr lang="tr-TR" dirty="0" err="1" smtClean="0"/>
              <a:t>sedim,CRP</a:t>
            </a:r>
            <a:r>
              <a:rPr lang="tr-TR" dirty="0" smtClean="0"/>
              <a:t>, ALP,…..)</a:t>
            </a:r>
          </a:p>
          <a:p>
            <a:r>
              <a:rPr lang="tr-TR" dirty="0" err="1" smtClean="0"/>
              <a:t>Malignite</a:t>
            </a:r>
            <a:r>
              <a:rPr lang="tr-TR" dirty="0" smtClean="0"/>
              <a:t> ,mikrobiyolojik testler(</a:t>
            </a:r>
            <a:r>
              <a:rPr lang="tr-TR" dirty="0" err="1" smtClean="0"/>
              <a:t>brucella</a:t>
            </a:r>
            <a:r>
              <a:rPr lang="tr-TR" dirty="0" smtClean="0"/>
              <a:t>..)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331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spine-l_lateral_x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0688"/>
            <a:ext cx="36724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266146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556" y="4077072"/>
            <a:ext cx="3374504" cy="237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84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4294967295"/>
          </p:nvPr>
        </p:nvSpPr>
        <p:spPr>
          <a:xfrm>
            <a:off x="0" y="111125"/>
            <a:ext cx="4979988" cy="6630988"/>
          </a:xfrm>
        </p:spPr>
        <p:txBody>
          <a:bodyPr>
            <a:normAutofit/>
          </a:bodyPr>
          <a:lstStyle/>
          <a:p>
            <a:r>
              <a:rPr lang="tr-TR" sz="1800" dirty="0" err="1" smtClean="0"/>
              <a:t>Herniasyon</a:t>
            </a:r>
            <a:r>
              <a:rPr lang="tr-TR" sz="1800" dirty="0" smtClean="0"/>
              <a:t> </a:t>
            </a:r>
            <a:r>
              <a:rPr lang="tr-TR" sz="1800" dirty="0"/>
              <a:t>yönü: </a:t>
            </a:r>
            <a:r>
              <a:rPr lang="tr-TR" sz="1800" dirty="0" err="1"/>
              <a:t>Posterolateral</a:t>
            </a:r>
            <a:r>
              <a:rPr lang="tr-TR" sz="1800" dirty="0"/>
              <a:t>, </a:t>
            </a:r>
            <a:r>
              <a:rPr lang="tr-TR" sz="1800" dirty="0" err="1"/>
              <a:t>posterior</a:t>
            </a:r>
            <a:r>
              <a:rPr lang="tr-TR" sz="1800" dirty="0"/>
              <a:t> (orta hat</a:t>
            </a:r>
            <a:r>
              <a:rPr lang="tr-TR" sz="1800" dirty="0" smtClean="0"/>
              <a:t>)</a:t>
            </a:r>
          </a:p>
          <a:p>
            <a:endParaRPr lang="tr-TR" sz="1800" dirty="0"/>
          </a:p>
          <a:p>
            <a:pPr>
              <a:buNone/>
            </a:pPr>
            <a:r>
              <a:rPr lang="tr-TR" sz="1800" dirty="0" smtClean="0"/>
              <a:t>     </a:t>
            </a:r>
            <a:r>
              <a:rPr lang="tr-TR" sz="1800" dirty="0" err="1" smtClean="0"/>
              <a:t>Bulging</a:t>
            </a:r>
            <a:r>
              <a:rPr lang="tr-TR" sz="1800" dirty="0"/>
              <a:t>: Disk kabarıklığı. </a:t>
            </a:r>
            <a:r>
              <a:rPr lang="tr-TR" sz="1800" dirty="0" err="1"/>
              <a:t>Anülüs</a:t>
            </a:r>
            <a:r>
              <a:rPr lang="tr-TR" sz="1800" dirty="0"/>
              <a:t> lifleri </a:t>
            </a:r>
            <a:r>
              <a:rPr lang="tr-TR" sz="1800" dirty="0" smtClean="0"/>
              <a:t>sağlam</a:t>
            </a:r>
          </a:p>
          <a:p>
            <a:endParaRPr lang="tr-TR" sz="1800" dirty="0"/>
          </a:p>
          <a:p>
            <a:r>
              <a:rPr lang="tr-TR" sz="1800" dirty="0" err="1"/>
              <a:t>Prolabe</a:t>
            </a:r>
            <a:r>
              <a:rPr lang="tr-TR" sz="1800" dirty="0"/>
              <a:t> disk: </a:t>
            </a:r>
            <a:r>
              <a:rPr lang="tr-TR" sz="1800" dirty="0" err="1"/>
              <a:t>Anülüsta</a:t>
            </a:r>
            <a:r>
              <a:rPr lang="tr-TR" sz="1800" dirty="0"/>
              <a:t> </a:t>
            </a:r>
            <a:r>
              <a:rPr lang="tr-TR" sz="1800" dirty="0" err="1"/>
              <a:t>parsiyel</a:t>
            </a:r>
            <a:r>
              <a:rPr lang="tr-TR" sz="1800" dirty="0"/>
              <a:t> yırtık sonucu diskin </a:t>
            </a:r>
            <a:r>
              <a:rPr lang="tr-TR" sz="1800" dirty="0" err="1"/>
              <a:t>herniye</a:t>
            </a:r>
            <a:r>
              <a:rPr lang="tr-TR" sz="1800" dirty="0"/>
              <a:t> </a:t>
            </a:r>
            <a:r>
              <a:rPr lang="tr-TR" sz="1800" dirty="0" smtClean="0"/>
              <a:t>olması</a:t>
            </a:r>
          </a:p>
          <a:p>
            <a:endParaRPr lang="tr-TR" sz="1800" dirty="0" smtClean="0"/>
          </a:p>
          <a:p>
            <a:endParaRPr lang="tr-TR" sz="1800" dirty="0"/>
          </a:p>
          <a:p>
            <a:r>
              <a:rPr lang="tr-TR" sz="1800" dirty="0" err="1"/>
              <a:t>Ekstrüde</a:t>
            </a:r>
            <a:r>
              <a:rPr lang="tr-TR" sz="1800" dirty="0"/>
              <a:t> disk: </a:t>
            </a:r>
            <a:r>
              <a:rPr lang="tr-TR" sz="1800" dirty="0" err="1"/>
              <a:t>Anülüsta</a:t>
            </a:r>
            <a:r>
              <a:rPr lang="tr-TR" sz="1800" dirty="0"/>
              <a:t> tam yırtık sonucu </a:t>
            </a:r>
            <a:r>
              <a:rPr lang="tr-TR" sz="1800" dirty="0" err="1"/>
              <a:t>nükleus</a:t>
            </a:r>
            <a:r>
              <a:rPr lang="tr-TR" sz="1800" dirty="0"/>
              <a:t> </a:t>
            </a:r>
            <a:r>
              <a:rPr lang="tr-TR" sz="1800" dirty="0" err="1"/>
              <a:t>pulposusun</a:t>
            </a:r>
            <a:r>
              <a:rPr lang="tr-TR" sz="1800" dirty="0"/>
              <a:t> </a:t>
            </a:r>
            <a:r>
              <a:rPr lang="tr-TR" sz="1800" dirty="0" smtClean="0"/>
              <a:t>bir parçasının </a:t>
            </a:r>
            <a:r>
              <a:rPr lang="tr-TR" sz="1800" dirty="0" err="1"/>
              <a:t>nükleusla</a:t>
            </a:r>
            <a:r>
              <a:rPr lang="tr-TR" sz="1800" dirty="0"/>
              <a:t> devamlılığını devam etmesi ( PLL yırtık olabilir</a:t>
            </a:r>
            <a:r>
              <a:rPr lang="tr-TR" sz="1800" dirty="0" smtClean="0"/>
              <a:t>)</a:t>
            </a:r>
          </a:p>
          <a:p>
            <a:endParaRPr lang="tr-TR" sz="1800" dirty="0" smtClean="0"/>
          </a:p>
          <a:p>
            <a:r>
              <a:rPr lang="tr-TR" sz="1800" dirty="0" err="1" smtClean="0"/>
              <a:t>Sekestre</a:t>
            </a:r>
            <a:r>
              <a:rPr lang="tr-TR" sz="1800" dirty="0" smtClean="0"/>
              <a:t> disk</a:t>
            </a:r>
            <a:r>
              <a:rPr lang="tr-TR" sz="1800" dirty="0"/>
              <a:t>:  </a:t>
            </a:r>
            <a:r>
              <a:rPr lang="tr-TR" sz="1800" dirty="0" err="1" smtClean="0"/>
              <a:t>nükleus</a:t>
            </a:r>
            <a:r>
              <a:rPr lang="tr-TR" sz="1800" dirty="0" smtClean="0"/>
              <a:t> </a:t>
            </a:r>
            <a:r>
              <a:rPr lang="tr-TR" sz="1800" dirty="0" err="1"/>
              <a:t>pulposusun</a:t>
            </a:r>
            <a:r>
              <a:rPr lang="tr-TR" sz="1800" dirty="0"/>
              <a:t> bir </a:t>
            </a:r>
            <a:r>
              <a:rPr lang="tr-TR" sz="1800" dirty="0" smtClean="0"/>
              <a:t>parçasının kopup kanal içine gitmesi</a:t>
            </a:r>
            <a:endParaRPr lang="tr-T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0" r="10652" b="18329"/>
          <a:stretch/>
        </p:blipFill>
        <p:spPr bwMode="auto">
          <a:xfrm>
            <a:off x="5465939" y="116632"/>
            <a:ext cx="21659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841"/>
            <a:ext cx="1609327" cy="12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807430"/>
            <a:ext cx="1495837" cy="13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104" y="4077072"/>
            <a:ext cx="1587351" cy="12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1656184" cy="137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ağ Ok 1"/>
          <p:cNvSpPr/>
          <p:nvPr/>
        </p:nvSpPr>
        <p:spPr>
          <a:xfrm>
            <a:off x="5465939" y="2348880"/>
            <a:ext cx="150899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73216"/>
            <a:ext cx="1536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Tedavi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Ağrıyı azaltmak </a:t>
            </a:r>
          </a:p>
          <a:p>
            <a:r>
              <a:rPr lang="tr-TR" dirty="0"/>
              <a:t>Fonksiyonları restore etmek </a:t>
            </a:r>
          </a:p>
          <a:p>
            <a:r>
              <a:rPr lang="tr-TR" dirty="0" err="1"/>
              <a:t>Rekürrensleri</a:t>
            </a:r>
            <a:r>
              <a:rPr lang="tr-TR" dirty="0"/>
              <a:t> önlemek </a:t>
            </a:r>
          </a:p>
          <a:p>
            <a:r>
              <a:rPr lang="tr-TR" dirty="0">
                <a:solidFill>
                  <a:srgbClr val="FF0000"/>
                </a:solidFill>
              </a:rPr>
              <a:t>Hasta eğitimi sağlamaktır.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109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altLang="tr-TR" sz="3600" b="1" smtClean="0"/>
              <a:t>Bel Ağrılarında Tedavi</a:t>
            </a:r>
          </a:p>
        </p:txBody>
      </p:sp>
      <p:sp>
        <p:nvSpPr>
          <p:cNvPr id="3584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470525" y="1628775"/>
            <a:ext cx="3673475" cy="2808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tr-TR" altLang="tr-TR" sz="1800" b="1" u="sng" dirty="0" smtClean="0"/>
              <a:t>Farmakolojik tedavi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Parasetamol</a:t>
            </a:r>
            <a:endParaRPr lang="tr-TR" altLang="tr-TR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NSAİİ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Tramadol</a:t>
            </a:r>
            <a:endParaRPr lang="tr-TR" altLang="tr-TR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Opoidler</a:t>
            </a:r>
            <a:endParaRPr lang="tr-TR" altLang="tr-TR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Kas Gevşeticiler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Kortikosteroidler</a:t>
            </a:r>
            <a:endParaRPr lang="tr-TR" altLang="tr-TR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Antidepresanlar</a:t>
            </a:r>
            <a:endParaRPr lang="tr-TR" altLang="tr-TR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Antikonvülzanlar</a:t>
            </a:r>
            <a:endParaRPr lang="tr-TR" altLang="tr-TR" sz="1800" dirty="0" smtClean="0"/>
          </a:p>
        </p:txBody>
      </p:sp>
      <p:sp>
        <p:nvSpPr>
          <p:cNvPr id="3584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628775"/>
            <a:ext cx="3600450" cy="295275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tr-TR" altLang="tr-TR" sz="1800" b="1" u="sng" dirty="0" err="1" smtClean="0">
                <a:solidFill>
                  <a:srgbClr val="FF0000"/>
                </a:solidFill>
              </a:rPr>
              <a:t>Non</a:t>
            </a:r>
            <a:r>
              <a:rPr lang="tr-TR" altLang="tr-TR" sz="1800" b="1" u="sng" dirty="0" smtClean="0">
                <a:solidFill>
                  <a:srgbClr val="FF0000"/>
                </a:solidFill>
              </a:rPr>
              <a:t>-farmakolojik tedavi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Eğitim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Yatak istirahati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Egzersiz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Fizik tedavi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Manipülasyon,Traksiyon</a:t>
            </a:r>
            <a:r>
              <a:rPr lang="tr-TR" altLang="tr-TR" sz="1800" dirty="0" smtClean="0"/>
              <a:t>, Masaj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Akupunkture</a:t>
            </a:r>
            <a:endParaRPr lang="tr-TR" altLang="tr-T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Spa</a:t>
            </a:r>
            <a:r>
              <a:rPr lang="tr-TR" altLang="tr-TR" sz="1800" dirty="0" smtClean="0"/>
              <a:t> ve </a:t>
            </a:r>
            <a:r>
              <a:rPr lang="tr-TR" altLang="tr-TR" sz="1800" dirty="0" err="1" smtClean="0"/>
              <a:t>balneoterapi</a:t>
            </a:r>
            <a:endParaRPr lang="tr-TR" altLang="tr-T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smtClean="0"/>
              <a:t>Psikolojik </a:t>
            </a:r>
            <a:r>
              <a:rPr lang="tr-TR" altLang="tr-TR" sz="1800" dirty="0" err="1" smtClean="0"/>
              <a:t>ted</a:t>
            </a:r>
            <a:endParaRPr lang="tr-TR" altLang="tr-T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altLang="tr-TR" sz="1800" dirty="0" err="1" smtClean="0"/>
              <a:t>Korseleme</a:t>
            </a:r>
            <a:r>
              <a:rPr lang="tr-TR" altLang="tr-TR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altLang="tr-TR" sz="2000" b="1" u="sng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611356" y="4658652"/>
            <a:ext cx="367240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u="sng" dirty="0"/>
              <a:t>Enjeksiyon tedavileri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/>
              <a:t>Epidural</a:t>
            </a:r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Faset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Tetik tokta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/>
              <a:t>Sakroiliak</a:t>
            </a:r>
            <a:r>
              <a:rPr lang="tr-TR" dirty="0"/>
              <a:t> eklem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/>
              <a:t>Paraspinal</a:t>
            </a:r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/>
              <a:t>Proloterapi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644008" y="4797152"/>
            <a:ext cx="396044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u="sng" dirty="0" smtClean="0"/>
              <a:t>Cerrahi</a:t>
            </a:r>
            <a:r>
              <a:rPr lang="tr-TR" dirty="0" smtClean="0"/>
              <a:t> </a:t>
            </a:r>
          </a:p>
          <a:p>
            <a:r>
              <a:rPr lang="tr-TR" dirty="0" smtClean="0"/>
              <a:t>Operasyon </a:t>
            </a:r>
            <a:r>
              <a:rPr lang="tr-TR" dirty="0"/>
              <a:t>kriterlerine uyan olgu sayısı % 1-5 arasındadır. </a:t>
            </a:r>
          </a:p>
          <a:p>
            <a:r>
              <a:rPr lang="tr-TR" dirty="0"/>
              <a:t>             ** </a:t>
            </a:r>
            <a:r>
              <a:rPr lang="tr-TR" dirty="0" err="1"/>
              <a:t>Kauda</a:t>
            </a:r>
            <a:r>
              <a:rPr lang="tr-TR" dirty="0"/>
              <a:t> </a:t>
            </a:r>
            <a:r>
              <a:rPr lang="tr-TR" dirty="0" err="1"/>
              <a:t>eqiuna</a:t>
            </a:r>
            <a:r>
              <a:rPr lang="tr-TR" dirty="0"/>
              <a:t>  sendromu</a:t>
            </a:r>
          </a:p>
          <a:p>
            <a:r>
              <a:rPr lang="tr-TR" dirty="0"/>
              <a:t>             ** Motor </a:t>
            </a:r>
            <a:r>
              <a:rPr lang="tr-TR" dirty="0" err="1"/>
              <a:t>defisit</a:t>
            </a:r>
            <a:endParaRPr lang="tr-TR" dirty="0"/>
          </a:p>
          <a:p>
            <a:r>
              <a:rPr lang="tr-TR" dirty="0"/>
              <a:t>             ** Konservatif tedaviye </a:t>
            </a:r>
            <a:r>
              <a:rPr lang="tr-TR" dirty="0" smtClean="0"/>
              <a:t>direnç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9473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5688632" cy="3241675"/>
          </a:xfrm>
        </p:spPr>
        <p:txBody>
          <a:bodyPr>
            <a:normAutofit fontScale="85000" lnSpcReduction="10000"/>
          </a:bodyPr>
          <a:lstStyle/>
          <a:p>
            <a:r>
              <a:rPr lang="tr-TR" altLang="tr-TR" sz="2800" dirty="0" smtClean="0"/>
              <a:t>Hasta </a:t>
            </a:r>
            <a:r>
              <a:rPr lang="tr-TR" altLang="tr-TR" sz="2800" u="sng" dirty="0" smtClean="0"/>
              <a:t>tedavi planının bir parçası olmalı</a:t>
            </a:r>
            <a:r>
              <a:rPr lang="tr-TR" altLang="tr-TR" sz="2800" dirty="0" smtClean="0"/>
              <a:t>, </a:t>
            </a:r>
          </a:p>
          <a:p>
            <a:r>
              <a:rPr lang="tr-TR" altLang="tr-TR" sz="2800" dirty="0" smtClean="0"/>
              <a:t>Omurga anatomisi, </a:t>
            </a:r>
            <a:r>
              <a:rPr lang="tr-TR" altLang="tr-TR" sz="2800" dirty="0" err="1" smtClean="0"/>
              <a:t>biomekanik</a:t>
            </a:r>
            <a:r>
              <a:rPr lang="tr-TR" altLang="tr-TR" sz="2800" dirty="0" smtClean="0"/>
              <a:t>, altta yatan ağrı kaynakları hakkında bilgilendirilmelidir. </a:t>
            </a:r>
          </a:p>
          <a:p>
            <a:r>
              <a:rPr lang="tr-TR" altLang="tr-TR" sz="2800" dirty="0" smtClean="0"/>
              <a:t>Hasta tedaviye aktif katılıma teşvik edilmeli</a:t>
            </a:r>
          </a:p>
          <a:p>
            <a:r>
              <a:rPr lang="tr-TR" altLang="tr-TR" sz="2800" dirty="0" smtClean="0"/>
              <a:t>Uygun </a:t>
            </a:r>
            <a:r>
              <a:rPr lang="tr-TR" altLang="tr-TR" sz="2800" dirty="0" err="1" smtClean="0"/>
              <a:t>postür</a:t>
            </a:r>
            <a:r>
              <a:rPr lang="tr-TR" altLang="tr-TR" sz="2800" dirty="0" smtClean="0"/>
              <a:t>, günlük yaşam aktiviteleri ve semptomları azaltan basit yöntemler </a:t>
            </a:r>
          </a:p>
          <a:p>
            <a:endParaRPr lang="tr-TR" altLang="tr-TR" sz="2800" dirty="0" smtClean="0"/>
          </a:p>
        </p:txBody>
      </p:sp>
      <p:pic>
        <p:nvPicPr>
          <p:cNvPr id="43012" name="Picture 12" descr="ANd9GcTBbkSQVlc6cu0Lb5p_smv5EZoxGuJU5xqH23KXTbK84BetEE7F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1602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480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_639884_worker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175" y="1492631"/>
            <a:ext cx="2016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altLang="tr-TR" sz="3600" b="1" dirty="0"/>
              <a:t>Günlük yaşam aktivitelerinin düzenlenmesi</a:t>
            </a:r>
            <a:endParaRPr lang="tr-TR" sz="3600" dirty="0"/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6550"/>
            <a:ext cx="4032250" cy="44148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endParaRPr lang="tr-TR" altLang="tr-TR" sz="20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800" dirty="0" smtClean="0"/>
              <a:t>   </a:t>
            </a:r>
            <a:r>
              <a:rPr lang="tr-TR" altLang="tr-TR" sz="2000" dirty="0" smtClean="0"/>
              <a:t>Ağır yük kaldırma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000" dirty="0" smtClean="0"/>
              <a:t>    Uzun süre aynı </a:t>
            </a:r>
            <a:r>
              <a:rPr lang="tr-TR" altLang="tr-TR" sz="2000" dirty="0" err="1" smtClean="0"/>
              <a:t>postürde</a:t>
            </a:r>
            <a:r>
              <a:rPr lang="tr-TR" altLang="tr-TR" sz="2000" dirty="0" smtClean="0"/>
              <a:t> durma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000" dirty="0" smtClean="0"/>
              <a:t>    Seyahat kısıtlanmalı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000" dirty="0" smtClean="0"/>
              <a:t>    Oturma pozisyonunda bel desteklenmeli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000" dirty="0" smtClean="0"/>
              <a:t>   Yatak ve yatış pozisyonları    düzenlenmeli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000" dirty="0" smtClean="0"/>
              <a:t>     Uygun ayakkabı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000" dirty="0" smtClean="0"/>
              <a:t>     Aşırı kilodan kaçın....</a:t>
            </a:r>
          </a:p>
        </p:txBody>
      </p:sp>
      <p:pic>
        <p:nvPicPr>
          <p:cNvPr id="440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22" y="1628800"/>
            <a:ext cx="2087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 descr="res3 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460" y="3121406"/>
            <a:ext cx="20875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 descr="res3 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21406"/>
            <a:ext cx="2124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" descr="C:\Documents and Settings\SALIH INAL\Belgelerim\Taramalarım\2008-11 (Kas)\tara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631867"/>
            <a:ext cx="23050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 descr="C:\Documents and Settings\SALIH INAL\Belgelerim\Taramalarım\2008-11 (Kas)\tara0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399" y="4599935"/>
            <a:ext cx="2051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552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r-TR" altLang="tr-T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Yatak istirahati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229600" cy="4525962"/>
          </a:xfrm>
        </p:spPr>
        <p:txBody>
          <a:bodyPr/>
          <a:lstStyle/>
          <a:p>
            <a:r>
              <a:rPr lang="tr-TR" altLang="tr-TR" sz="2400" u="sng" dirty="0" smtClean="0"/>
              <a:t>Bel ağrısında temel tedavidir </a:t>
            </a:r>
            <a:endParaRPr lang="tr-TR" altLang="tr-TR" sz="2400" dirty="0" smtClean="0"/>
          </a:p>
          <a:p>
            <a:r>
              <a:rPr lang="tr-TR" altLang="tr-TR" sz="2400" dirty="0" smtClean="0"/>
              <a:t>Şiddetli bel ağrısında  sınırlı sürede olmalı</a:t>
            </a:r>
          </a:p>
          <a:p>
            <a:r>
              <a:rPr lang="tr-TR" altLang="tr-TR" sz="2400" dirty="0" smtClean="0"/>
              <a:t>Mutlak yatak istirahati 2 gün.</a:t>
            </a:r>
          </a:p>
          <a:p>
            <a:r>
              <a:rPr lang="tr-TR" altLang="tr-TR" sz="2400" dirty="0" smtClean="0"/>
              <a:t>İstirahat önemli  ancak bel-bacak ağrılı hastalarda bile olağan aktiviteye devamın sonuçları daha iyidir.</a:t>
            </a:r>
          </a:p>
          <a:p>
            <a:r>
              <a:rPr lang="tr-TR" altLang="tr-TR" sz="2400" dirty="0" smtClean="0"/>
              <a:t>Aktivite modifikasyonu ( Disk içi basıncı arttıran oturma, eğilme ve ağırlık kaldırmadan kaçınma)</a:t>
            </a:r>
          </a:p>
        </p:txBody>
      </p:sp>
      <p:pic>
        <p:nvPicPr>
          <p:cNvPr id="45060" name="Picture 5" descr="hwkb17_048_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6273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12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480720" cy="4854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Bel ağrısı,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arkus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kostarum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altında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katlantıların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üstündeki bölgede ağrı, kas gerginliği veya hareket zorluğunu ifade eder.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r-TR" altLang="tr-T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NSAİİ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3886200"/>
          </a:xfrm>
        </p:spPr>
        <p:txBody>
          <a:bodyPr/>
          <a:lstStyle/>
          <a:p>
            <a:r>
              <a:rPr lang="tr-TR" altLang="tr-TR" sz="2800" dirty="0" smtClean="0"/>
              <a:t>Analjezik, </a:t>
            </a:r>
            <a:r>
              <a:rPr lang="tr-TR" altLang="tr-TR" sz="2800" dirty="0" err="1" smtClean="0"/>
              <a:t>antiinflamatuar</a:t>
            </a:r>
            <a:r>
              <a:rPr lang="tr-TR" altLang="tr-TR" sz="2800" dirty="0" smtClean="0"/>
              <a:t> etkiler COX-2 </a:t>
            </a:r>
            <a:r>
              <a:rPr lang="tr-TR" altLang="tr-TR" sz="2800" dirty="0" err="1" smtClean="0"/>
              <a:t>inh</a:t>
            </a:r>
            <a:r>
              <a:rPr lang="tr-TR" altLang="tr-TR" sz="2800" dirty="0" smtClean="0"/>
              <a:t>. </a:t>
            </a:r>
            <a:r>
              <a:rPr lang="tr-TR" altLang="tr-TR" sz="2800" dirty="0" err="1" smtClean="0"/>
              <a:t>na</a:t>
            </a:r>
            <a:r>
              <a:rPr lang="tr-TR" altLang="tr-TR" sz="2800" dirty="0" smtClean="0"/>
              <a:t> bağlı</a:t>
            </a:r>
          </a:p>
          <a:p>
            <a:r>
              <a:rPr lang="tr-TR" altLang="tr-TR" sz="2800" dirty="0" smtClean="0"/>
              <a:t>Bel ağrısında ilk basamak ilaç olarak kullanılır</a:t>
            </a:r>
          </a:p>
          <a:p>
            <a:r>
              <a:rPr lang="tr-TR" altLang="tr-TR" sz="2800" dirty="0" err="1" smtClean="0"/>
              <a:t>Plaseboya</a:t>
            </a:r>
            <a:r>
              <a:rPr lang="tr-TR" altLang="tr-TR" sz="2800" dirty="0" smtClean="0"/>
              <a:t> göre bel ağrısında  semptomlarda kısa süreli iyileşme</a:t>
            </a:r>
          </a:p>
          <a:p>
            <a:pPr>
              <a:buFont typeface="Wingdings" pitchFamily="2" charset="2"/>
              <a:buNone/>
            </a:pPr>
            <a:endParaRPr lang="tr-TR" altLang="tr-TR" sz="2800" dirty="0" smtClean="0"/>
          </a:p>
          <a:p>
            <a:pPr marL="0" indent="0">
              <a:buNone/>
            </a:pPr>
            <a:endParaRPr lang="tr-TR" altLang="tr-TR" sz="2800" dirty="0" smtClean="0"/>
          </a:p>
        </p:txBody>
      </p:sp>
      <p:sp>
        <p:nvSpPr>
          <p:cNvPr id="3789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8EEEC1E0-21E2-4EFD-B722-BA10CAF92871}" type="slidenum">
              <a:rPr lang="tr-TR" altLang="tr-TR" sz="1400" smtClean="0"/>
              <a:pPr algn="ctr"/>
              <a:t>30</a:t>
            </a:fld>
            <a:endParaRPr lang="tr-TR" altLang="tr-TR" sz="1400" dirty="0" smtClean="0"/>
          </a:p>
        </p:txBody>
      </p:sp>
      <p:pic>
        <p:nvPicPr>
          <p:cNvPr id="37893" name="Picture 5" descr="ns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7088" y="5445125"/>
            <a:ext cx="723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1400"/>
              <a:t>Roelofs PDDM, et al. Spine 2008; 33 (16): 1766-74</a:t>
            </a:r>
          </a:p>
        </p:txBody>
      </p:sp>
    </p:spTree>
    <p:extLst>
      <p:ext uri="{BB962C8B-B14F-4D97-AF65-F5344CB8AC3E}">
        <p14:creationId xmlns:p14="http://schemas.microsoft.com/office/powerpoint/2010/main" xmlns="" val="28347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r-TR" altLang="tr-T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Kas gevşeticiler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altLang="tr-TR" sz="2800" dirty="0" smtClean="0"/>
              <a:t>Akut bel ağrısında </a:t>
            </a:r>
            <a:r>
              <a:rPr lang="tr-TR" altLang="tr-TR" sz="2800" dirty="0"/>
              <a:t>sıklıkla; ağrı, hareket kısıtlılığı ve </a:t>
            </a:r>
            <a:r>
              <a:rPr lang="tr-TR" altLang="tr-TR" sz="2800" dirty="0" smtClean="0"/>
              <a:t>ağrı-spazm-ağrı </a:t>
            </a:r>
            <a:r>
              <a:rPr lang="tr-TR" altLang="tr-TR" sz="2800" dirty="0"/>
              <a:t>döngüsünü kırmak için</a:t>
            </a:r>
          </a:p>
          <a:p>
            <a:pPr>
              <a:defRPr/>
            </a:pPr>
            <a:r>
              <a:rPr lang="tr-TR" altLang="tr-TR" sz="2800" dirty="0"/>
              <a:t>NSAİİ ile birlikte verildiklerinde daha etkin oldukları </a:t>
            </a:r>
            <a:r>
              <a:rPr lang="tr-TR" altLang="tr-TR" sz="2800" dirty="0" smtClean="0"/>
              <a:t>gösterilmiş.</a:t>
            </a:r>
            <a:endParaRPr lang="tr-TR" altLang="tr-TR" sz="2800" dirty="0"/>
          </a:p>
          <a:p>
            <a:pPr>
              <a:defRPr/>
            </a:pPr>
            <a:r>
              <a:rPr lang="tr-TR" altLang="tr-TR" sz="2800" u="sng" dirty="0" err="1"/>
              <a:t>Tizanidin</a:t>
            </a:r>
            <a:r>
              <a:rPr lang="tr-TR" altLang="tr-TR" sz="2800" u="sng" dirty="0"/>
              <a:t> </a:t>
            </a:r>
            <a:r>
              <a:rPr lang="tr-TR" altLang="tr-TR" sz="2800" u="sng" dirty="0" smtClean="0"/>
              <a:t>bel ağrısı tedavisinde  </a:t>
            </a:r>
            <a:r>
              <a:rPr lang="tr-TR" altLang="tr-TR" sz="2800" u="sng" dirty="0"/>
              <a:t>iyi çalışılmış ve etkinliği gösterilmiş tek </a:t>
            </a:r>
            <a:r>
              <a:rPr lang="tr-TR" altLang="tr-TR" sz="2800" u="sng" dirty="0" err="1" smtClean="0"/>
              <a:t>antispastik</a:t>
            </a:r>
            <a:endParaRPr lang="tr-TR" altLang="tr-TR" sz="2800" u="sng" dirty="0" smtClean="0"/>
          </a:p>
          <a:p>
            <a:pPr>
              <a:defRPr/>
            </a:pPr>
            <a:r>
              <a:rPr lang="tr-TR" altLang="tr-TR" sz="2800" dirty="0" smtClean="0"/>
              <a:t>YE: SSS bağımlı, </a:t>
            </a:r>
            <a:r>
              <a:rPr lang="tr-TR" altLang="tr-TR" sz="2800" dirty="0" err="1" smtClean="0"/>
              <a:t>sedasyon</a:t>
            </a:r>
            <a:r>
              <a:rPr lang="tr-TR" altLang="tr-TR" sz="2800" dirty="0" smtClean="0"/>
              <a:t> ve </a:t>
            </a:r>
            <a:r>
              <a:rPr lang="tr-TR" altLang="tr-TR" sz="2800" dirty="0" err="1" smtClean="0"/>
              <a:t>başdönmesi</a:t>
            </a:r>
            <a:r>
              <a:rPr lang="tr-TR" altLang="tr-TR" sz="2800" dirty="0" smtClean="0"/>
              <a:t>; </a:t>
            </a:r>
            <a:r>
              <a:rPr lang="tr-TR" altLang="tr-TR" sz="2800" dirty="0" err="1" smtClean="0"/>
              <a:t>tizanidin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reversible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hepatotoksik</a:t>
            </a:r>
            <a:endParaRPr lang="tr-TR" altLang="tr-TR" sz="2800" dirty="0" smtClean="0"/>
          </a:p>
          <a:p>
            <a:pPr>
              <a:defRPr/>
            </a:pPr>
            <a:r>
              <a:rPr lang="tr-TR" altLang="tr-TR" sz="2800" dirty="0" smtClean="0"/>
              <a:t>Akut Bel ağrısında  kısa süreli (2 hafta) kullanılmalı</a:t>
            </a:r>
          </a:p>
          <a:p>
            <a:pPr marL="0" indent="0">
              <a:buFontTx/>
              <a:buNone/>
              <a:defRPr/>
            </a:pPr>
            <a:endParaRPr lang="tr-TR" altLang="tr-TR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21901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r-TR" altLang="tr-T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Egzersiz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3886200"/>
          </a:xfrm>
        </p:spPr>
        <p:txBody>
          <a:bodyPr>
            <a:normAutofit/>
          </a:bodyPr>
          <a:lstStyle/>
          <a:p>
            <a:r>
              <a:rPr lang="tr-TR" altLang="tr-TR" sz="2400" dirty="0" smtClean="0"/>
              <a:t>Bel ağrısı tedavisinde kullanılan </a:t>
            </a:r>
            <a:r>
              <a:rPr lang="tr-TR" altLang="tr-TR" sz="2400" dirty="0" err="1" smtClean="0"/>
              <a:t>egz</a:t>
            </a:r>
            <a:r>
              <a:rPr lang="tr-TR" altLang="tr-TR" sz="2400" dirty="0" smtClean="0"/>
              <a:t>;  spesifik bel ve sırt germe ve güçlendirme </a:t>
            </a:r>
            <a:r>
              <a:rPr lang="tr-TR" altLang="tr-TR" sz="2400" dirty="0" err="1" smtClean="0"/>
              <a:t>egz.lerinin</a:t>
            </a:r>
            <a:r>
              <a:rPr lang="tr-TR" altLang="tr-TR" sz="2400" dirty="0" smtClean="0"/>
              <a:t> farklı kombinasyonlarıyla birlikte aerobik egzersiz</a:t>
            </a:r>
          </a:p>
          <a:p>
            <a:r>
              <a:rPr lang="tr-TR" altLang="tr-TR" sz="2400" dirty="0" smtClean="0"/>
              <a:t>Ağrı akut veya şiddetli olduğunda  egzersiz semptomları kötüleştirebilir.</a:t>
            </a:r>
          </a:p>
          <a:p>
            <a:r>
              <a:rPr lang="tr-TR" altLang="tr-TR" sz="2400" dirty="0" smtClean="0"/>
              <a:t>Erken evrede yürüme gibi düşük yüklenmeli egzersiz, </a:t>
            </a:r>
            <a:r>
              <a:rPr lang="tr-TR" altLang="tr-TR" sz="2400" dirty="0" err="1" smtClean="0"/>
              <a:t>inaktivite</a:t>
            </a:r>
            <a:r>
              <a:rPr lang="tr-TR" altLang="tr-TR" sz="2400" dirty="0" smtClean="0"/>
              <a:t> veya yatak istirahatinden üstün olduğu gösterilmiştir.</a:t>
            </a:r>
          </a:p>
        </p:txBody>
      </p:sp>
      <p:pic>
        <p:nvPicPr>
          <p:cNvPr id="46084" name="Picture 5" descr="bridge-modification-300x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497460" cy="15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72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bel_mobl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3" y="2924944"/>
            <a:ext cx="5076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 descr="bel_abdomobil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003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bel_mobl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00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bel_germe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237648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hamstring_ger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28775"/>
            <a:ext cx="2266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7" descr="pelvik_tilt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025" y="5516563"/>
            <a:ext cx="3990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8" descr="bel_mobl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177810"/>
            <a:ext cx="40005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8" descr="elbow-plank-exerci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516563"/>
            <a:ext cx="24479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06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Fizik tedavi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Yüzeyel</a:t>
            </a:r>
            <a:r>
              <a:rPr lang="tr-TR" dirty="0"/>
              <a:t> sıcak </a:t>
            </a:r>
          </a:p>
          <a:p>
            <a:r>
              <a:rPr lang="tr-TR" dirty="0" err="1" smtClean="0"/>
              <a:t>Elektroterapi</a:t>
            </a:r>
            <a:r>
              <a:rPr lang="tr-TR" dirty="0" smtClean="0"/>
              <a:t>, TENS </a:t>
            </a:r>
            <a:endParaRPr lang="tr-TR" dirty="0"/>
          </a:p>
          <a:p>
            <a:r>
              <a:rPr lang="tr-TR" dirty="0" smtClean="0"/>
              <a:t>Ultrason</a:t>
            </a:r>
          </a:p>
          <a:p>
            <a:r>
              <a:rPr lang="tr-TR" dirty="0" smtClean="0"/>
              <a:t>Kısa dalga </a:t>
            </a:r>
            <a:r>
              <a:rPr lang="tr-TR" dirty="0" err="1" smtClean="0"/>
              <a:t>diatermi</a:t>
            </a:r>
            <a:endParaRPr lang="tr-TR" dirty="0" smtClean="0"/>
          </a:p>
          <a:p>
            <a:r>
              <a:rPr lang="tr-TR" dirty="0" smtClean="0"/>
              <a:t>Traksiyon</a:t>
            </a:r>
          </a:p>
          <a:p>
            <a:r>
              <a:rPr lang="tr-TR" dirty="0" smtClean="0"/>
              <a:t>Masaj, </a:t>
            </a:r>
            <a:r>
              <a:rPr lang="tr-TR" dirty="0" err="1" smtClean="0"/>
              <a:t>manipulasyon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59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Korseler</a:t>
            </a:r>
            <a:endParaRPr lang="tr-TR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3097213"/>
          </a:xfrm>
        </p:spPr>
        <p:txBody>
          <a:bodyPr>
            <a:normAutofit/>
          </a:bodyPr>
          <a:lstStyle/>
          <a:p>
            <a:r>
              <a:rPr lang="tr-TR" dirty="0"/>
              <a:t>Karın içi basıncını arttırarak bele binen </a:t>
            </a:r>
            <a:r>
              <a:rPr lang="tr-TR" dirty="0" err="1"/>
              <a:t>aksiyel</a:t>
            </a:r>
            <a:r>
              <a:rPr lang="tr-TR" dirty="0"/>
              <a:t> yükü %25-30 azaltırlar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 smtClean="0"/>
              <a:t>Rijid</a:t>
            </a:r>
            <a:r>
              <a:rPr lang="tr-TR" dirty="0" smtClean="0"/>
              <a:t> </a:t>
            </a:r>
            <a:r>
              <a:rPr lang="tr-TR" dirty="0"/>
              <a:t>korseler </a:t>
            </a:r>
          </a:p>
          <a:p>
            <a:r>
              <a:rPr lang="tr-TR" dirty="0"/>
              <a:t>Elastik korseler </a:t>
            </a:r>
          </a:p>
          <a:p>
            <a:pPr>
              <a:buFontTx/>
              <a:buNone/>
            </a:pPr>
            <a:endParaRPr lang="tr-TR" dirty="0"/>
          </a:p>
          <a:p>
            <a:pPr>
              <a:buFontTx/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588224" y="2492896"/>
            <a:ext cx="100811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7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tr-TR" sz="179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8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Sonuç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3332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300"/>
              <a:t> </a:t>
            </a:r>
            <a:r>
              <a:rPr lang="tr-TR" sz="2300" smtClean="0"/>
              <a:t>           </a:t>
            </a:r>
            <a:r>
              <a:rPr lang="tr-TR" sz="2300" dirty="0"/>
              <a:t>Her hastaya büyük titizlik içinde bir ağrı ve fonksiyonel restorasyon programı oluşturulmalıdır.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300" dirty="0"/>
              <a:t>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300" dirty="0"/>
              <a:t>    </a:t>
            </a:r>
            <a:r>
              <a:rPr lang="tr-TR" sz="2300" b="1" dirty="0"/>
              <a:t>HASTALIK YOKTUR, HASTA VARDIR!!</a:t>
            </a:r>
          </a:p>
        </p:txBody>
      </p:sp>
    </p:spTree>
    <p:extLst>
      <p:ext uri="{BB962C8B-B14F-4D97-AF65-F5344CB8AC3E}">
        <p14:creationId xmlns:p14="http://schemas.microsoft.com/office/powerpoint/2010/main" xmlns="" val="2653765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solidFill>
                  <a:srgbClr val="7030A0"/>
                </a:solidFill>
              </a:rPr>
              <a:t>Teşekkürler</a:t>
            </a:r>
            <a:r>
              <a:rPr lang="tr-TR" sz="7200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tr-TR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Bel ağrısı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421088"/>
          </a:xfrm>
        </p:spPr>
        <p:txBody>
          <a:bodyPr>
            <a:normAutofit fontScale="77500" lnSpcReduction="20000"/>
          </a:bodyPr>
          <a:lstStyle/>
          <a:p>
            <a:r>
              <a:rPr lang="tr-TR" sz="2900" dirty="0" smtClean="0"/>
              <a:t>Dünya nüfusunun % 85’inin bel ağrısı deneyimi var</a:t>
            </a:r>
          </a:p>
          <a:p>
            <a:r>
              <a:rPr lang="tr-TR" sz="2900" dirty="0" smtClean="0"/>
              <a:t>Doktora başvuru sıralamasında 2.sırada</a:t>
            </a:r>
          </a:p>
          <a:p>
            <a:r>
              <a:rPr lang="tr-TR" sz="2900" dirty="0" smtClean="0"/>
              <a:t>Trabzon ilinde bel ağrısı sıklığı %68</a:t>
            </a:r>
          </a:p>
          <a:p>
            <a:r>
              <a:rPr lang="tr-TR" sz="2900" dirty="0" smtClean="0"/>
              <a:t>Akut bel ağrılı hastaların %82'si ilk bir ay içerisinde işe geri döner, bunların 1/3’ünde </a:t>
            </a:r>
            <a:r>
              <a:rPr lang="tr-TR" sz="2900" dirty="0" err="1" smtClean="0"/>
              <a:t>persistan</a:t>
            </a:r>
            <a:r>
              <a:rPr lang="tr-TR" sz="2900" dirty="0" smtClean="0"/>
              <a:t> bel ağrısı ve  beşte birinde de aktivite kısıtlılığı gelişir</a:t>
            </a:r>
          </a:p>
          <a:p>
            <a:r>
              <a:rPr lang="tr-TR" sz="2900" dirty="0" smtClean="0"/>
              <a:t>Ciddi iş gücü ve ekonomik kayıp nedenidir</a:t>
            </a:r>
          </a:p>
          <a:p>
            <a:r>
              <a:rPr lang="tr-TR" sz="2900" dirty="0" smtClean="0"/>
              <a:t>% 95 mekanik kaynaklı </a:t>
            </a:r>
            <a:r>
              <a:rPr lang="tr-TR" sz="2900" dirty="0" err="1" smtClean="0"/>
              <a:t>sebebler</a:t>
            </a:r>
            <a:endParaRPr lang="tr-TR" sz="2900" dirty="0" smtClean="0"/>
          </a:p>
          <a:p>
            <a:pPr>
              <a:buNone/>
            </a:pPr>
            <a:endParaRPr lang="tr-TR" sz="2900" dirty="0" smtClean="0"/>
          </a:p>
          <a:p>
            <a:endParaRPr lang="tr-TR" sz="2900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683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0" y="4323750"/>
            <a:ext cx="3168353" cy="22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Bel ağrısı nedenleri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Bel zorlanmaları - Travmalar : Akut / kronik </a:t>
            </a:r>
            <a:r>
              <a:rPr lang="tr-TR" dirty="0" err="1" smtClean="0"/>
              <a:t>lomber</a:t>
            </a:r>
            <a:r>
              <a:rPr lang="tr-TR" dirty="0" smtClean="0"/>
              <a:t> </a:t>
            </a:r>
            <a:r>
              <a:rPr lang="tr-TR" dirty="0" err="1" smtClean="0"/>
              <a:t>strain</a:t>
            </a:r>
            <a:r>
              <a:rPr lang="tr-TR" dirty="0" smtClean="0"/>
              <a:t>, kırık, çıkık </a:t>
            </a:r>
            <a:r>
              <a:rPr lang="tr-TR" dirty="0" err="1" smtClean="0"/>
              <a:t>spondilolistesis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Disk </a:t>
            </a:r>
            <a:r>
              <a:rPr lang="tr-TR" dirty="0" err="1" smtClean="0"/>
              <a:t>hernileri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Dejeneratif</a:t>
            </a:r>
            <a:r>
              <a:rPr lang="tr-TR" dirty="0" smtClean="0"/>
              <a:t>: </a:t>
            </a:r>
            <a:r>
              <a:rPr lang="tr-TR" dirty="0" err="1" smtClean="0"/>
              <a:t>Spondilartroz</a:t>
            </a:r>
            <a:r>
              <a:rPr lang="tr-TR" dirty="0" smtClean="0"/>
              <a:t>,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stenoz</a:t>
            </a:r>
            <a:r>
              <a:rPr lang="tr-TR" dirty="0" smtClean="0"/>
              <a:t>, DISH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Enflamatuvar</a:t>
            </a:r>
            <a:r>
              <a:rPr lang="tr-TR" dirty="0" smtClean="0"/>
              <a:t> hastalıklar: </a:t>
            </a:r>
            <a:r>
              <a:rPr lang="tr-TR" dirty="0" err="1" smtClean="0"/>
              <a:t>Seronegatif</a:t>
            </a:r>
            <a:r>
              <a:rPr lang="tr-TR" dirty="0" smtClean="0"/>
              <a:t> </a:t>
            </a:r>
            <a:r>
              <a:rPr lang="tr-TR" dirty="0" err="1" smtClean="0"/>
              <a:t>spondilaertropatiler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Mekanik bel ağrıları:Bacak kısalığı, </a:t>
            </a:r>
            <a:r>
              <a:rPr lang="tr-TR" dirty="0" err="1" smtClean="0"/>
              <a:t>obezite</a:t>
            </a:r>
            <a:r>
              <a:rPr lang="tr-TR" dirty="0" smtClean="0"/>
              <a:t>, bel-karın kaslarının zayıflığı, gebelik, </a:t>
            </a:r>
            <a:r>
              <a:rPr lang="tr-TR" dirty="0" err="1" smtClean="0"/>
              <a:t>postür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Metabolik</a:t>
            </a:r>
            <a:r>
              <a:rPr lang="tr-TR" dirty="0" smtClean="0"/>
              <a:t>  </a:t>
            </a:r>
            <a:r>
              <a:rPr lang="tr-TR" dirty="0" err="1" smtClean="0"/>
              <a:t>hast</a:t>
            </a:r>
            <a:r>
              <a:rPr lang="tr-TR" dirty="0" smtClean="0"/>
              <a:t>: Osteoporoz,</a:t>
            </a:r>
            <a:r>
              <a:rPr lang="tr-TR" dirty="0" err="1" smtClean="0"/>
              <a:t>osteomalazi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702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tr-TR" dirty="0" smtClean="0"/>
              <a:t>Enfeksiyonlar:(</a:t>
            </a:r>
            <a:r>
              <a:rPr lang="tr-TR" dirty="0" err="1" smtClean="0"/>
              <a:t>Tbc</a:t>
            </a:r>
            <a:r>
              <a:rPr lang="tr-TR" dirty="0" smtClean="0"/>
              <a:t>, </a:t>
            </a:r>
            <a:r>
              <a:rPr lang="tr-TR" dirty="0" err="1" smtClean="0"/>
              <a:t>Brucella</a:t>
            </a:r>
            <a:r>
              <a:rPr lang="tr-TR" dirty="0" smtClean="0"/>
              <a:t>, </a:t>
            </a:r>
            <a:r>
              <a:rPr lang="tr-TR" dirty="0" err="1" smtClean="0"/>
              <a:t>Sfiliz</a:t>
            </a:r>
            <a:r>
              <a:rPr lang="tr-TR" dirty="0" smtClean="0"/>
              <a:t>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dirty="0" smtClean="0"/>
              <a:t>Tümörler: </a:t>
            </a:r>
            <a:r>
              <a:rPr lang="tr-TR" dirty="0" err="1" smtClean="0"/>
              <a:t>Benign</a:t>
            </a:r>
            <a:r>
              <a:rPr lang="tr-TR" dirty="0" smtClean="0"/>
              <a:t>: </a:t>
            </a:r>
            <a:r>
              <a:rPr lang="tr-TR" dirty="0" err="1" smtClean="0"/>
              <a:t>osteoid</a:t>
            </a:r>
            <a:r>
              <a:rPr lang="tr-TR" dirty="0" smtClean="0"/>
              <a:t> </a:t>
            </a:r>
            <a:r>
              <a:rPr lang="tr-TR" dirty="0" err="1" smtClean="0"/>
              <a:t>osteoma</a:t>
            </a:r>
            <a:r>
              <a:rPr lang="tr-TR" dirty="0" smtClean="0"/>
              <a:t> </a:t>
            </a:r>
            <a:r>
              <a:rPr lang="tr-TR" dirty="0" err="1" smtClean="0"/>
              <a:t>Malign</a:t>
            </a:r>
            <a:r>
              <a:rPr lang="tr-TR" dirty="0" smtClean="0"/>
              <a:t>: MM, metastaz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dirty="0" smtClean="0"/>
              <a:t>Yansıyan ağrılar: Kolon, böbrek , </a:t>
            </a:r>
            <a:r>
              <a:rPr lang="tr-TR" dirty="0" err="1" smtClean="0"/>
              <a:t>retroperitoial</a:t>
            </a:r>
            <a:r>
              <a:rPr lang="tr-TR" dirty="0" smtClean="0"/>
              <a:t> </a:t>
            </a:r>
            <a:r>
              <a:rPr lang="tr-TR" dirty="0" err="1" smtClean="0"/>
              <a:t>tm</a:t>
            </a:r>
            <a:r>
              <a:rPr lang="tr-TR" dirty="0" smtClean="0"/>
              <a:t>,PID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dirty="0" err="1" smtClean="0"/>
              <a:t>Vasküler</a:t>
            </a:r>
            <a:r>
              <a:rPr lang="tr-TR" dirty="0" smtClean="0"/>
              <a:t> nedenler: </a:t>
            </a:r>
            <a:r>
              <a:rPr lang="tr-TR" dirty="0" err="1" smtClean="0"/>
              <a:t>Abdominal</a:t>
            </a:r>
            <a:r>
              <a:rPr lang="tr-TR" dirty="0" smtClean="0"/>
              <a:t> aort anevrizması, aort </a:t>
            </a:r>
            <a:r>
              <a:rPr lang="tr-TR" dirty="0" err="1" smtClean="0"/>
              <a:t>bifurkasyonunda</a:t>
            </a:r>
            <a:r>
              <a:rPr lang="tr-TR" dirty="0" smtClean="0"/>
              <a:t>  tıkanma, </a:t>
            </a:r>
            <a:r>
              <a:rPr lang="tr-TR" dirty="0" err="1" smtClean="0"/>
              <a:t>renal</a:t>
            </a:r>
            <a:r>
              <a:rPr lang="tr-TR" dirty="0" smtClean="0"/>
              <a:t> arter </a:t>
            </a:r>
            <a:r>
              <a:rPr lang="tr-TR" dirty="0" err="1" smtClean="0"/>
              <a:t>trombozu</a:t>
            </a:r>
            <a:endParaRPr lang="tr-TR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tr-TR" dirty="0" err="1" smtClean="0"/>
              <a:t>Fibromiyalji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, </a:t>
            </a:r>
            <a:r>
              <a:rPr lang="tr-TR" dirty="0" err="1" smtClean="0"/>
              <a:t>miyofasial</a:t>
            </a:r>
            <a:r>
              <a:rPr lang="tr-TR" dirty="0" smtClean="0"/>
              <a:t> ağrı sendromu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dirty="0" err="1" smtClean="0"/>
              <a:t>Postoperatif</a:t>
            </a:r>
            <a:r>
              <a:rPr lang="tr-TR" dirty="0" smtClean="0"/>
              <a:t>  </a:t>
            </a:r>
            <a:r>
              <a:rPr lang="tr-TR" dirty="0" err="1" smtClean="0"/>
              <a:t>multipl</a:t>
            </a:r>
            <a:r>
              <a:rPr lang="tr-TR" dirty="0" smtClean="0"/>
              <a:t> bel operasyonu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r-TR" dirty="0" err="1" smtClean="0"/>
              <a:t>Psikojenik</a:t>
            </a:r>
            <a:r>
              <a:rPr lang="tr-TR" dirty="0" smtClean="0"/>
              <a:t>: </a:t>
            </a:r>
            <a:r>
              <a:rPr lang="tr-TR" dirty="0" err="1" smtClean="0"/>
              <a:t>Konversiyon</a:t>
            </a:r>
            <a:endParaRPr lang="tr-TR" dirty="0" smtClean="0"/>
          </a:p>
          <a:p>
            <a:pPr marL="514350" indent="-514350">
              <a:buFont typeface="+mj-lt"/>
              <a:buAutoNum type="arabicPeriod" startAt="7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Bel ağrı nedenleri sıklık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Mekanik </a:t>
            </a:r>
            <a:r>
              <a:rPr lang="tr-TR" dirty="0" err="1" smtClean="0"/>
              <a:t>sebebler</a:t>
            </a:r>
            <a:r>
              <a:rPr lang="tr-TR" dirty="0" smtClean="0"/>
              <a:t>(%95)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Non</a:t>
            </a:r>
            <a:r>
              <a:rPr lang="tr-TR" dirty="0" smtClean="0"/>
              <a:t>-mekanik </a:t>
            </a:r>
            <a:r>
              <a:rPr lang="tr-TR" dirty="0" err="1" smtClean="0"/>
              <a:t>sebebler</a:t>
            </a:r>
            <a:r>
              <a:rPr lang="tr-TR" dirty="0" smtClean="0"/>
              <a:t>(%1-5)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Strain</a:t>
            </a:r>
            <a:r>
              <a:rPr lang="tr-TR" dirty="0" smtClean="0"/>
              <a:t> ve </a:t>
            </a:r>
            <a:r>
              <a:rPr lang="tr-TR" dirty="0" err="1" smtClean="0"/>
              <a:t>sprainler</a:t>
            </a:r>
            <a:r>
              <a:rPr lang="tr-TR" dirty="0" smtClean="0"/>
              <a:t> (</a:t>
            </a:r>
            <a:r>
              <a:rPr lang="tr-TR" dirty="0" err="1" smtClean="0"/>
              <a:t>İdiyopatik</a:t>
            </a:r>
            <a:r>
              <a:rPr lang="tr-TR" dirty="0" smtClean="0"/>
              <a:t> bel ağrısı) (%70)</a:t>
            </a:r>
          </a:p>
          <a:p>
            <a:r>
              <a:rPr lang="tr-TR" dirty="0" err="1" smtClean="0"/>
              <a:t>Dejeneratif</a:t>
            </a:r>
            <a:r>
              <a:rPr lang="tr-TR" dirty="0" smtClean="0"/>
              <a:t> disk, faset (%10)</a:t>
            </a:r>
          </a:p>
          <a:p>
            <a:r>
              <a:rPr lang="tr-TR" dirty="0" smtClean="0"/>
              <a:t>Disk </a:t>
            </a:r>
            <a:r>
              <a:rPr lang="tr-TR" dirty="0" err="1" smtClean="0"/>
              <a:t>hernisi</a:t>
            </a:r>
            <a:r>
              <a:rPr lang="tr-TR" dirty="0" smtClean="0"/>
              <a:t> (%4)</a:t>
            </a:r>
          </a:p>
          <a:p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stenoz</a:t>
            </a:r>
            <a:r>
              <a:rPr lang="tr-TR" dirty="0" smtClean="0"/>
              <a:t> (%3)</a:t>
            </a:r>
          </a:p>
          <a:p>
            <a:r>
              <a:rPr lang="tr-TR" dirty="0" smtClean="0"/>
              <a:t>Osteoporoz kompresyon kırığı (%4)</a:t>
            </a:r>
          </a:p>
          <a:p>
            <a:r>
              <a:rPr lang="tr-TR" dirty="0" err="1" smtClean="0"/>
              <a:t>Spondilolistezis</a:t>
            </a:r>
            <a:r>
              <a:rPr lang="tr-TR" dirty="0" smtClean="0"/>
              <a:t> (%2)</a:t>
            </a:r>
          </a:p>
          <a:p>
            <a:r>
              <a:rPr lang="tr-TR" dirty="0" err="1" smtClean="0"/>
              <a:t>Travmatik</a:t>
            </a:r>
            <a:r>
              <a:rPr lang="tr-TR" dirty="0" smtClean="0"/>
              <a:t> kırık (&lt;%1)</a:t>
            </a:r>
          </a:p>
          <a:p>
            <a:r>
              <a:rPr lang="tr-TR" dirty="0" err="1" smtClean="0"/>
              <a:t>Konjenital</a:t>
            </a:r>
            <a:r>
              <a:rPr lang="tr-TR" dirty="0" smtClean="0"/>
              <a:t> anomaliler (</a:t>
            </a:r>
            <a:r>
              <a:rPr lang="tr-TR" dirty="0" err="1" smtClean="0"/>
              <a:t>kifoz</a:t>
            </a:r>
            <a:r>
              <a:rPr lang="tr-TR" dirty="0" smtClean="0"/>
              <a:t>, </a:t>
            </a:r>
            <a:r>
              <a:rPr lang="tr-TR" dirty="0" err="1" smtClean="0"/>
              <a:t>skolyoz</a:t>
            </a:r>
            <a:r>
              <a:rPr lang="tr-TR" dirty="0" smtClean="0"/>
              <a:t>, </a:t>
            </a:r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vertebra</a:t>
            </a:r>
            <a:r>
              <a:rPr lang="tr-TR" dirty="0" smtClean="0"/>
              <a:t> vb.) (&lt;%1)</a:t>
            </a:r>
          </a:p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4499992" y="1268760"/>
            <a:ext cx="4319463" cy="395128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Neoplazmlar</a:t>
            </a:r>
            <a:r>
              <a:rPr lang="tr-TR" dirty="0" smtClean="0"/>
              <a:t> (MM, metastaz, </a:t>
            </a:r>
            <a:r>
              <a:rPr lang="tr-TR" dirty="0" err="1" smtClean="0"/>
              <a:t>lenfoma</a:t>
            </a:r>
            <a:r>
              <a:rPr lang="tr-TR" dirty="0" smtClean="0"/>
              <a:t>, lösemi,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tümörleri) (%0,7)</a:t>
            </a:r>
          </a:p>
          <a:p>
            <a:r>
              <a:rPr lang="tr-TR" dirty="0" err="1" smtClean="0"/>
              <a:t>İnflamatuar</a:t>
            </a:r>
            <a:r>
              <a:rPr lang="tr-TR" dirty="0" smtClean="0"/>
              <a:t> </a:t>
            </a:r>
            <a:r>
              <a:rPr lang="tr-TR" dirty="0" err="1" smtClean="0"/>
              <a:t>artritler</a:t>
            </a:r>
            <a:r>
              <a:rPr lang="tr-TR" dirty="0" smtClean="0"/>
              <a:t> (AS, </a:t>
            </a:r>
            <a:r>
              <a:rPr lang="tr-TR" dirty="0" err="1" smtClean="0"/>
              <a:t>spondiloartritler</a:t>
            </a:r>
            <a:r>
              <a:rPr lang="tr-TR" dirty="0" smtClean="0"/>
              <a:t>) (%0,3)</a:t>
            </a:r>
          </a:p>
          <a:p>
            <a:r>
              <a:rPr lang="tr-TR" dirty="0" smtClean="0"/>
              <a:t>Enfeksiyonlar (</a:t>
            </a:r>
            <a:r>
              <a:rPr lang="tr-TR" dirty="0" err="1" smtClean="0"/>
              <a:t>Osteomyelit</a:t>
            </a:r>
            <a:r>
              <a:rPr lang="tr-TR" dirty="0" smtClean="0"/>
              <a:t>, </a:t>
            </a:r>
            <a:r>
              <a:rPr lang="tr-TR" dirty="0" err="1" smtClean="0"/>
              <a:t>diskit</a:t>
            </a:r>
            <a:r>
              <a:rPr lang="tr-TR" dirty="0" smtClean="0"/>
              <a:t>, </a:t>
            </a:r>
            <a:r>
              <a:rPr lang="tr-TR" dirty="0" err="1" smtClean="0"/>
              <a:t>paraspinal</a:t>
            </a:r>
            <a:r>
              <a:rPr lang="tr-TR" dirty="0" smtClean="0"/>
              <a:t> </a:t>
            </a:r>
            <a:r>
              <a:rPr lang="tr-TR" dirty="0" err="1" smtClean="0"/>
              <a:t>abseler</a:t>
            </a:r>
            <a:r>
              <a:rPr lang="tr-TR" dirty="0" smtClean="0"/>
              <a:t>) (%0,01)</a:t>
            </a:r>
            <a:endParaRPr lang="tr-TR" dirty="0"/>
          </a:p>
          <a:p>
            <a:r>
              <a:rPr lang="tr-TR" dirty="0" err="1" smtClean="0"/>
              <a:t>Pelvik</a:t>
            </a:r>
            <a:r>
              <a:rPr lang="tr-TR" dirty="0" smtClean="0"/>
              <a:t> hastalıklar(</a:t>
            </a:r>
            <a:r>
              <a:rPr lang="tr-TR" dirty="0" err="1" smtClean="0"/>
              <a:t>Prostatit</a:t>
            </a:r>
            <a:r>
              <a:rPr lang="tr-TR" dirty="0" smtClean="0"/>
              <a:t>, </a:t>
            </a:r>
            <a:r>
              <a:rPr lang="tr-TR" dirty="0" err="1" smtClean="0"/>
              <a:t>Endometriozis,PID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Renalhastalıklar</a:t>
            </a:r>
            <a:r>
              <a:rPr lang="tr-TR" dirty="0" smtClean="0"/>
              <a:t>(</a:t>
            </a:r>
            <a:r>
              <a:rPr lang="tr-TR" dirty="0" err="1" smtClean="0"/>
              <a:t>Nefrolitiazis,Pyelonefrit</a:t>
            </a:r>
            <a:r>
              <a:rPr lang="tr-TR" dirty="0" smtClean="0"/>
              <a:t>)</a:t>
            </a:r>
          </a:p>
          <a:p>
            <a:r>
              <a:rPr lang="tr-TR" dirty="0" smtClean="0"/>
              <a:t>Aort anevrizması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641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Ağrının özellikleri;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Hareketle kötüleşen, istirahat            mekanik nedenler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yatmayla düzelen ağrı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Gece oluşan ağrı   - ısrarlı ağrı        tümör- enfeksiyon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Öksürük,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valsalva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oturmayla kötüleşen         disk fıtığı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Sırtüstü pozisyonda yatmayla hafifleyen 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Sabahları ve uzun istirahat sonrası                                                                           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ağrının artması.                                          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Egzersiz ile düzelmesi</a:t>
            </a:r>
          </a:p>
          <a:p>
            <a:endParaRPr lang="tr-TR" dirty="0"/>
          </a:p>
        </p:txBody>
      </p:sp>
      <p:sp>
        <p:nvSpPr>
          <p:cNvPr id="6" name="5 Sağ Ok"/>
          <p:cNvSpPr/>
          <p:nvPr/>
        </p:nvSpPr>
        <p:spPr>
          <a:xfrm>
            <a:off x="4427984" y="162880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4499992" y="278092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5724128" y="350100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4572000" y="508518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Sistemik şikayetler;</a:t>
            </a:r>
            <a:br>
              <a:rPr lang="tr-TR" b="1" i="1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Ateş, gece terlemesi,               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kırgınlık,                                 enfeksiyon,kanseri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istenmeyen kilo kaybı vb                      düşündür</a:t>
            </a:r>
          </a:p>
          <a:p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4427984" y="2996952"/>
            <a:ext cx="83439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456</TotalTime>
  <Words>1466</Words>
  <Application>Microsoft Office PowerPoint</Application>
  <PresentationFormat>Ekran Gösterisi (4:3)</PresentationFormat>
  <Paragraphs>286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Gezinti</vt:lpstr>
      <vt:lpstr>Bel ağrısı ve yaklaşım</vt:lpstr>
      <vt:lpstr>Öğrenim Hedefleri</vt:lpstr>
      <vt:lpstr>Slayt 3</vt:lpstr>
      <vt:lpstr>Bel ağrısı</vt:lpstr>
      <vt:lpstr>Bel ağrısı nedenleri</vt:lpstr>
      <vt:lpstr>Slayt 6</vt:lpstr>
      <vt:lpstr>Bel ağrı nedenleri sıklık</vt:lpstr>
      <vt:lpstr>Ağrının özellikleri;</vt:lpstr>
      <vt:lpstr>Sistemik şikayetler; </vt:lpstr>
      <vt:lpstr>Nörolojik kusurlar; </vt:lpstr>
      <vt:lpstr>Mekanik bel ağrısında risk faktörleri</vt:lpstr>
      <vt:lpstr>Kimlerde dikkatli olalım</vt:lpstr>
      <vt:lpstr>Bel ağrısına tanısal yaklaşım</vt:lpstr>
      <vt:lpstr>Slayt 14</vt:lpstr>
      <vt:lpstr>Fizik muayene </vt:lpstr>
      <vt:lpstr>İnspeksiyon</vt:lpstr>
      <vt:lpstr>Palpasyon</vt:lpstr>
      <vt:lpstr>EHA ölçümü</vt:lpstr>
      <vt:lpstr>Nörolojik muayene</vt:lpstr>
      <vt:lpstr>Özel testler </vt:lpstr>
      <vt:lpstr>Görüntüleme ve ileri inceleme</vt:lpstr>
      <vt:lpstr>Slayt 22</vt:lpstr>
      <vt:lpstr>Slayt 23</vt:lpstr>
      <vt:lpstr>Tedavi Hedefleri</vt:lpstr>
      <vt:lpstr>Bel Ağrılarında Tedavi</vt:lpstr>
      <vt:lpstr>Eğitim</vt:lpstr>
      <vt:lpstr>Günlük yaşam aktivitelerinin düzenlenmesi</vt:lpstr>
      <vt:lpstr>Yatak istirahati</vt:lpstr>
      <vt:lpstr>Slayt 29</vt:lpstr>
      <vt:lpstr>NSAİİ</vt:lpstr>
      <vt:lpstr>Kas gevşeticiler</vt:lpstr>
      <vt:lpstr>Egzersiz</vt:lpstr>
      <vt:lpstr>Slayt 33</vt:lpstr>
      <vt:lpstr>Fizik tedavi yöntemleri</vt:lpstr>
      <vt:lpstr>Korseler</vt:lpstr>
      <vt:lpstr>Sonuç 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ağrısı ve yaklaşım</dc:title>
  <dc:creator>W7</dc:creator>
  <cp:lastModifiedBy>ASUS</cp:lastModifiedBy>
  <cp:revision>51</cp:revision>
  <dcterms:created xsi:type="dcterms:W3CDTF">2015-07-31T06:39:24Z</dcterms:created>
  <dcterms:modified xsi:type="dcterms:W3CDTF">2016-08-05T08:04:21Z</dcterms:modified>
</cp:coreProperties>
</file>