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78"/>
  </p:notesMasterIdLst>
  <p:handoutMasterIdLst>
    <p:handoutMasterId r:id="rId79"/>
  </p:handoutMasterIdLst>
  <p:sldIdLst>
    <p:sldId id="256" r:id="rId2"/>
    <p:sldId id="257" r:id="rId3"/>
    <p:sldId id="258" r:id="rId4"/>
    <p:sldId id="259" r:id="rId5"/>
    <p:sldId id="345" r:id="rId6"/>
    <p:sldId id="262" r:id="rId7"/>
    <p:sldId id="338" r:id="rId8"/>
    <p:sldId id="270" r:id="rId9"/>
    <p:sldId id="337" r:id="rId10"/>
    <p:sldId id="275" r:id="rId11"/>
    <p:sldId id="346" r:id="rId12"/>
    <p:sldId id="276" r:id="rId13"/>
    <p:sldId id="265" r:id="rId14"/>
    <p:sldId id="284" r:id="rId15"/>
    <p:sldId id="339" r:id="rId16"/>
    <p:sldId id="340" r:id="rId17"/>
    <p:sldId id="341" r:id="rId18"/>
    <p:sldId id="287" r:id="rId19"/>
    <p:sldId id="289" r:id="rId20"/>
    <p:sldId id="326" r:id="rId21"/>
    <p:sldId id="394" r:id="rId22"/>
    <p:sldId id="278" r:id="rId23"/>
    <p:sldId id="290" r:id="rId24"/>
    <p:sldId id="367" r:id="rId25"/>
    <p:sldId id="368" r:id="rId26"/>
    <p:sldId id="369" r:id="rId27"/>
    <p:sldId id="327" r:id="rId28"/>
    <p:sldId id="390" r:id="rId29"/>
    <p:sldId id="328" r:id="rId30"/>
    <p:sldId id="391" r:id="rId31"/>
    <p:sldId id="266" r:id="rId32"/>
    <p:sldId id="269" r:id="rId33"/>
    <p:sldId id="370" r:id="rId34"/>
    <p:sldId id="329" r:id="rId35"/>
    <p:sldId id="331" r:id="rId36"/>
    <p:sldId id="353" r:id="rId37"/>
    <p:sldId id="296" r:id="rId38"/>
    <p:sldId id="342" r:id="rId39"/>
    <p:sldId id="335" r:id="rId40"/>
    <p:sldId id="297" r:id="rId41"/>
    <p:sldId id="298" r:id="rId42"/>
    <p:sldId id="301" r:id="rId43"/>
    <p:sldId id="372" r:id="rId44"/>
    <p:sldId id="279" r:id="rId45"/>
    <p:sldId id="374" r:id="rId46"/>
    <p:sldId id="302" r:id="rId47"/>
    <p:sldId id="375" r:id="rId48"/>
    <p:sldId id="400" r:id="rId49"/>
    <p:sldId id="303" r:id="rId50"/>
    <p:sldId id="281" r:id="rId51"/>
    <p:sldId id="397" r:id="rId52"/>
    <p:sldId id="380" r:id="rId53"/>
    <p:sldId id="282" r:id="rId54"/>
    <p:sldId id="306" r:id="rId55"/>
    <p:sldId id="283" r:id="rId56"/>
    <p:sldId id="381" r:id="rId57"/>
    <p:sldId id="376" r:id="rId58"/>
    <p:sldId id="377" r:id="rId59"/>
    <p:sldId id="310" r:id="rId60"/>
    <p:sldId id="378" r:id="rId61"/>
    <p:sldId id="311" r:id="rId62"/>
    <p:sldId id="395" r:id="rId63"/>
    <p:sldId id="401" r:id="rId64"/>
    <p:sldId id="312" r:id="rId65"/>
    <p:sldId id="396" r:id="rId66"/>
    <p:sldId id="313" r:id="rId67"/>
    <p:sldId id="314" r:id="rId68"/>
    <p:sldId id="315" r:id="rId69"/>
    <p:sldId id="317" r:id="rId70"/>
    <p:sldId id="318" r:id="rId71"/>
    <p:sldId id="319" r:id="rId72"/>
    <p:sldId id="343" r:id="rId73"/>
    <p:sldId id="362" r:id="rId74"/>
    <p:sldId id="363" r:id="rId75"/>
    <p:sldId id="272" r:id="rId76"/>
    <p:sldId id="344" r:id="rId7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3190" autoAdjust="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73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743A4-7253-41F1-A419-7E2BA6A8FEF2}" type="datetimeFigureOut">
              <a:rPr lang="tr-TR" smtClean="0"/>
              <a:pPr/>
              <a:t>22.09.2021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C62C0-5D35-4B13-9A24-69715E779E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38478-E2AE-4D25-88A4-2B7F0F13C96C}" type="datetimeFigureOut">
              <a:rPr lang="tr-TR" smtClean="0"/>
              <a:pPr/>
              <a:t>22.09.2021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1F74-AC3B-43B5-93DD-6CC875EC1F7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dirty="0" smtClean="0"/>
              <a:t>Çok çeşitli nedenlere bağlı  </a:t>
            </a:r>
          </a:p>
          <a:p>
            <a:r>
              <a:rPr lang="tr-TR" sz="1200" dirty="0" smtClean="0"/>
              <a:t>Hızlı ve doğru tanısı zor olabilir</a:t>
            </a:r>
          </a:p>
          <a:p>
            <a:r>
              <a:rPr lang="tr-TR" sz="1200" dirty="0" smtClean="0"/>
              <a:t>Detaylı bir öykü,fizik muayene ve tanısal testler gerekli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F74-AC3B-43B5-93DD-6CC875EC1F72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F74-AC3B-43B5-93DD-6CC875EC1F72}" type="slidenum">
              <a:rPr lang="tr-TR" smtClean="0"/>
              <a:pPr/>
              <a:t>41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1200" dirty="0" smtClean="0"/>
              <a:t>Birçok çalışma </a:t>
            </a:r>
            <a:r>
              <a:rPr lang="tr-TR" sz="1200" dirty="0" err="1" smtClean="0"/>
              <a:t>opiad</a:t>
            </a:r>
            <a:r>
              <a:rPr lang="tr-TR" sz="1200" dirty="0" smtClean="0"/>
              <a:t> kullanımının akut apandisitle gelen hastayı riske atmadan</a:t>
            </a:r>
          </a:p>
          <a:p>
            <a:pPr>
              <a:buNone/>
            </a:pPr>
            <a:r>
              <a:rPr lang="tr-TR" sz="1200" dirty="0" smtClean="0"/>
              <a:t>fizik muayene yapılabilmesini ve ağrıyı kısmen hafifletebileceğini göstermekte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F74-AC3B-43B5-93DD-6CC875EC1F72}" type="slidenum">
              <a:rPr lang="tr-TR" smtClean="0"/>
              <a:pPr/>
              <a:t>47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 genellikle yaşlı hastalarda gözden kaçan veya geç teşhis edilen potansiyel olarak ölümcül durumlar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F74-AC3B-43B5-93DD-6CC875EC1F72}" type="slidenum">
              <a:rPr lang="tr-TR" smtClean="0"/>
              <a:pPr/>
              <a:t>70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F74-AC3B-43B5-93DD-6CC875EC1F72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F74-AC3B-43B5-93DD-6CC875EC1F72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dirty="0" smtClean="0"/>
          </a:p>
          <a:p>
            <a:pPr>
              <a:buNone/>
            </a:pPr>
            <a:r>
              <a:rPr lang="tr-TR" sz="1200" dirty="0" smtClean="0"/>
              <a:t>doğru bir tanının konabilmesi için gerekli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F74-AC3B-43B5-93DD-6CC875EC1F72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Üst karın ağrısı hastalarda</a:t>
            </a:r>
          </a:p>
          <a:p>
            <a:r>
              <a:rPr lang="tr-TR" dirty="0" err="1" smtClean="0"/>
              <a:t>pnömoni</a:t>
            </a:r>
            <a:r>
              <a:rPr lang="tr-TR" dirty="0" smtClean="0"/>
              <a:t> veya kardiyak </a:t>
            </a:r>
            <a:r>
              <a:rPr lang="tr-TR" dirty="0" err="1" smtClean="0"/>
              <a:t>iskemiye</a:t>
            </a:r>
            <a:r>
              <a:rPr lang="tr-TR" dirty="0" smtClean="0"/>
              <a:t> dikkat 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F74-AC3B-43B5-93DD-6CC875EC1F72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Yağ </a:t>
            </a:r>
            <a:r>
              <a:rPr lang="tr-TR" sz="1200" dirty="0" err="1" smtClean="0"/>
              <a:t>asidlerinden</a:t>
            </a:r>
            <a:r>
              <a:rPr lang="tr-TR" sz="1200" dirty="0" smtClean="0"/>
              <a:t> zengin yemek </a:t>
            </a:r>
            <a:r>
              <a:rPr lang="tr-TR" dirty="0" smtClean="0"/>
              <a:t>ile </a:t>
            </a:r>
            <a:r>
              <a:rPr lang="tr-TR" dirty="0" err="1" smtClean="0"/>
              <a:t>biliyer</a:t>
            </a:r>
            <a:r>
              <a:rPr lang="tr-TR" dirty="0" smtClean="0"/>
              <a:t> kolik arasında ilişki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err="1" smtClean="0"/>
              <a:t>Antiasid</a:t>
            </a:r>
            <a:r>
              <a:rPr lang="tr-TR" sz="1200" dirty="0" smtClean="0"/>
              <a:t> kullanımı öyküsünün bulunması </a:t>
            </a:r>
            <a:r>
              <a:rPr lang="tr-TR" sz="1200" dirty="0" err="1" smtClean="0"/>
              <a:t>peptik</a:t>
            </a:r>
            <a:r>
              <a:rPr lang="tr-TR" sz="1200" dirty="0" smtClean="0"/>
              <a:t> ülser hastalığının varlığını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F74-AC3B-43B5-93DD-6CC875EC1F72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yatağında hareketsiz yatan</a:t>
            </a:r>
            <a:r>
              <a:rPr lang="tr-TR" baseline="0" dirty="0" smtClean="0"/>
              <a:t> , </a:t>
            </a:r>
            <a:r>
              <a:rPr lang="tr-TR" dirty="0" smtClean="0"/>
              <a:t>konuşmaya istekli olmayan</a:t>
            </a:r>
            <a:r>
              <a:rPr lang="tr-TR" baseline="0" dirty="0" smtClean="0"/>
              <a:t> , </a:t>
            </a:r>
            <a:r>
              <a:rPr lang="tr-TR" dirty="0" smtClean="0"/>
              <a:t>yüzünde sıkıntılı bir ifade olan hastada hasta yatağının hafifçe sarsılması ya da hastanın öksürmesinin istenmesi peritonit</a:t>
            </a:r>
          </a:p>
          <a:p>
            <a:r>
              <a:rPr lang="tr-TR" dirty="0" smtClean="0"/>
              <a:t>sık sık pozisyon değiştirerek sürekli hareket eden hastada barsak obstrüksiyonu </a:t>
            </a:r>
          </a:p>
          <a:p>
            <a:r>
              <a:rPr lang="tr-TR" dirty="0" smtClean="0"/>
              <a:t>sadece </a:t>
            </a:r>
            <a:r>
              <a:rPr lang="tr-TR" dirty="0" err="1" smtClean="0"/>
              <a:t>viseral</a:t>
            </a:r>
            <a:r>
              <a:rPr lang="tr-TR" dirty="0" smtClean="0"/>
              <a:t> tipte ağrı tanımlayan hastada </a:t>
            </a:r>
            <a:r>
              <a:rPr lang="tr-TR" dirty="0" err="1" smtClean="0"/>
              <a:t>gastroenterit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F74-AC3B-43B5-93DD-6CC875EC1F72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Hassas bölgeye yapılan yavaş ve derinlemesine olan baskıdan sonra birden ellerin çekilmesi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F74-AC3B-43B5-93DD-6CC875EC1F72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sıvı durumunun, </a:t>
            </a:r>
            <a:r>
              <a:rPr lang="tr-TR" dirty="0" err="1" smtClean="0"/>
              <a:t>asid</a:t>
            </a:r>
            <a:r>
              <a:rPr lang="tr-TR" dirty="0" smtClean="0"/>
              <a:t>-baz dengesinin, böbrek fonksiyonlarının ve </a:t>
            </a:r>
            <a:r>
              <a:rPr lang="tr-TR" dirty="0" err="1" smtClean="0"/>
              <a:t>metabolik</a:t>
            </a:r>
            <a:r>
              <a:rPr lang="tr-TR" dirty="0" smtClean="0"/>
              <a:t> durumunun değerlendirilmesinde büyük önem taşımaktadır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F74-AC3B-43B5-93DD-6CC875EC1F72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>
            <a:normAutofit/>
          </a:bodyPr>
          <a:lstStyle>
            <a:lvl1pPr>
              <a:defRPr sz="4000" b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tr-TR" dirty="0" smtClean="0"/>
              <a:t>Asıl başlık stili için tıklatın</a:t>
            </a:r>
            <a:endParaRPr kumimoji="0" lang="en-US" dirty="0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dirty="0" smtClean="0"/>
              <a:t>Asıl alt başlık stilini düzenlemek için tıklatın</a:t>
            </a:r>
            <a:endParaRPr kumimoji="0" lang="en-US" dirty="0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749241B-E40D-4184-9310-F46D979CC6DE}" type="datetimeFigureOut">
              <a:rPr lang="tr-TR" smtClean="0"/>
              <a:pPr/>
              <a:t>22.09.2021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07C75A5-952A-4764-95F3-DB310A74AB8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241B-E40D-4184-9310-F46D979CC6DE}" type="datetimeFigureOut">
              <a:rPr lang="tr-TR" smtClean="0"/>
              <a:pPr/>
              <a:t>22.09.2021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75A5-952A-4764-95F3-DB310A74AB8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241B-E40D-4184-9310-F46D979CC6DE}" type="datetimeFigureOut">
              <a:rPr lang="tr-TR" smtClean="0"/>
              <a:pPr/>
              <a:t>22.09.2021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75A5-952A-4764-95F3-DB310A74AB8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tr-TR" dirty="0" smtClean="0"/>
              <a:t>ASIL BAŞLIK STİLİ İÇİN TIKLATIN</a:t>
            </a:r>
            <a:endParaRPr kumimoji="0" lang="en-US" dirty="0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 hasCustomPrompt="1"/>
          </p:nvPr>
        </p:nvSpPr>
        <p:spPr>
          <a:xfrm>
            <a:off x="457200" y="1600200"/>
            <a:ext cx="7467600" cy="4873752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tr-TR" dirty="0" smtClean="0"/>
              <a:t>Asıl Metin Stillerini Düzenlemek İçin Tıklatın</a:t>
            </a:r>
          </a:p>
          <a:p>
            <a:pPr lvl="1" eaLnBrk="1" latinLnBrk="0" hangingPunct="1"/>
            <a:r>
              <a:rPr lang="tr-TR" dirty="0" smtClean="0"/>
              <a:t>ikinci düzey</a:t>
            </a:r>
          </a:p>
          <a:p>
            <a:pPr lvl="2" eaLnBrk="1" latinLnBrk="0" hangingPunct="1"/>
            <a:r>
              <a:rPr lang="tr-TR" dirty="0" smtClean="0"/>
              <a:t>Üçüncü düzey</a:t>
            </a:r>
          </a:p>
          <a:p>
            <a:pPr lvl="3" eaLnBrk="1" latinLnBrk="0" hangingPunct="1"/>
            <a:r>
              <a:rPr lang="tr-TR" dirty="0" smtClean="0"/>
              <a:t>Dördüncü düzey</a:t>
            </a:r>
          </a:p>
          <a:p>
            <a:pPr lvl="4" eaLnBrk="1" latinLnBrk="0" hangingPunct="1"/>
            <a:r>
              <a:rPr lang="tr-TR" dirty="0" smtClean="0"/>
              <a:t>Beşinci düzey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49241B-E40D-4184-9310-F46D979CC6DE}" type="datetimeFigureOut">
              <a:rPr lang="tr-TR" smtClean="0"/>
              <a:pPr/>
              <a:t>22.09.2021</a:t>
            </a:fld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7C75A5-952A-4764-95F3-DB310A74AB87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749241B-E40D-4184-9310-F46D979CC6DE}" type="datetimeFigureOut">
              <a:rPr lang="tr-TR" smtClean="0"/>
              <a:pPr/>
              <a:t>22.09.2021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07C75A5-952A-4764-95F3-DB310A74AB8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241B-E40D-4184-9310-F46D979CC6DE}" type="datetimeFigureOut">
              <a:rPr lang="tr-TR" smtClean="0"/>
              <a:pPr/>
              <a:t>22.09.2021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75A5-952A-4764-95F3-DB310A74AB8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241B-E40D-4184-9310-F46D979CC6DE}" type="datetimeFigureOut">
              <a:rPr lang="tr-TR" smtClean="0"/>
              <a:pPr/>
              <a:t>22.09.2021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75A5-952A-4764-95F3-DB310A74AB8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49241B-E40D-4184-9310-F46D979CC6DE}" type="datetimeFigureOut">
              <a:rPr lang="tr-TR" smtClean="0"/>
              <a:pPr/>
              <a:t>22.09.2021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7C75A5-952A-4764-95F3-DB310A74AB8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241B-E40D-4184-9310-F46D979CC6DE}" type="datetimeFigureOut">
              <a:rPr lang="tr-TR" smtClean="0"/>
              <a:pPr/>
              <a:t>22.09.2021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75A5-952A-4764-95F3-DB310A74AB8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49241B-E40D-4184-9310-F46D979CC6DE}" type="datetimeFigureOut">
              <a:rPr lang="tr-TR" smtClean="0"/>
              <a:pPr/>
              <a:t>22.09.2021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7C75A5-952A-4764-95F3-DB310A74AB8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49241B-E40D-4184-9310-F46D979CC6DE}" type="datetimeFigureOut">
              <a:rPr lang="tr-TR" smtClean="0"/>
              <a:pPr/>
              <a:t>22.09.2021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7C75A5-952A-4764-95F3-DB310A74AB8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dirty="0" smtClean="0"/>
              <a:t>Asıl başlık stili için tıklatın</a:t>
            </a:r>
            <a:endParaRPr kumimoji="0" lang="en-US" dirty="0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749241B-E40D-4184-9310-F46D979CC6DE}" type="datetimeFigureOut">
              <a:rPr lang="tr-TR" smtClean="0"/>
              <a:pPr/>
              <a:t>22.09.2021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7C75A5-952A-4764-95F3-DB310A74AB8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571480"/>
            <a:ext cx="8215370" cy="1643074"/>
          </a:xfrm>
        </p:spPr>
        <p:txBody>
          <a:bodyPr/>
          <a:lstStyle/>
          <a:p>
            <a:r>
              <a:rPr lang="tr-TR" b="0" dirty="0" smtClean="0"/>
              <a:t>KARIN AĞRILI HASTAYA YAKLAŞIM </a:t>
            </a:r>
            <a:endParaRPr lang="tr-TR" b="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42976" y="4714884"/>
            <a:ext cx="7686684" cy="1752600"/>
          </a:xfrm>
        </p:spPr>
        <p:txBody>
          <a:bodyPr>
            <a:normAutofit/>
          </a:bodyPr>
          <a:lstStyle/>
          <a:p>
            <a:pPr algn="ctr"/>
            <a:r>
              <a:rPr lang="tr-TR" altLang="tr-TR" sz="2000" dirty="0" smtClean="0">
                <a:solidFill>
                  <a:schemeClr val="tx1"/>
                </a:solidFill>
              </a:rPr>
              <a:t>	</a:t>
            </a:r>
          </a:p>
          <a:p>
            <a:pPr algn="ctr"/>
            <a:r>
              <a:rPr lang="tr-TR" altLang="tr-TR" sz="1400" b="0" dirty="0" smtClean="0">
                <a:latin typeface="Calibri" pitchFamily="34" charset="0"/>
                <a:cs typeface="Calibri" pitchFamily="34" charset="0"/>
              </a:rPr>
              <a:t>Arş.Gör.Dr. </a:t>
            </a:r>
            <a:r>
              <a:rPr lang="tr-TR" altLang="tr-TR" sz="1400" b="0" dirty="0" err="1" smtClean="0">
                <a:latin typeface="Calibri" pitchFamily="34" charset="0"/>
                <a:cs typeface="Calibri" pitchFamily="34" charset="0"/>
              </a:rPr>
              <a:t>Fatıma</a:t>
            </a:r>
            <a:r>
              <a:rPr lang="tr-TR" altLang="tr-TR" sz="1400" b="0" dirty="0" smtClean="0">
                <a:latin typeface="Calibri" pitchFamily="34" charset="0"/>
                <a:cs typeface="Calibri" pitchFamily="34" charset="0"/>
              </a:rPr>
              <a:t> YILDIZ</a:t>
            </a:r>
          </a:p>
          <a:p>
            <a:pPr algn="ctr"/>
            <a:r>
              <a:rPr lang="tr-TR" altLang="tr-TR" sz="1400" b="0" dirty="0" smtClean="0">
                <a:latin typeface="Calibri" pitchFamily="34" charset="0"/>
                <a:cs typeface="Calibri" pitchFamily="34" charset="0"/>
              </a:rPr>
              <a:t>KTÜ Aile Hekimliği AD</a:t>
            </a:r>
          </a:p>
          <a:p>
            <a:pPr algn="ctr"/>
            <a:r>
              <a:rPr lang="tr-TR" altLang="tr-TR" sz="1400" b="0" dirty="0" smtClean="0">
                <a:latin typeface="Calibri" pitchFamily="34" charset="0"/>
                <a:cs typeface="Calibri" pitchFamily="34" charset="0"/>
              </a:rPr>
              <a:t>21.09.2021</a:t>
            </a:r>
          </a:p>
          <a:p>
            <a:endParaRPr lang="tr-TR" sz="2000" dirty="0"/>
          </a:p>
        </p:txBody>
      </p:sp>
      <p:pic>
        <p:nvPicPr>
          <p:cNvPr id="92162" name="Picture 2" descr="Karın Ağrısı Nedenleri Nelerdir? - Memor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786058"/>
            <a:ext cx="3361602" cy="1819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KARIN AĞRISI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Tanı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Karın ağrısı bulunan hastayı değerlendirmenin hedefi </a:t>
            </a:r>
          </a:p>
          <a:p>
            <a:pPr>
              <a:buNone/>
            </a:pPr>
            <a:r>
              <a:rPr lang="tr-TR" sz="2000" dirty="0" smtClean="0"/>
              <a:t>		erken, etkin ve doğru bir tanı 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Dikkat edilmesi gereken nokta olayın akut olup olmadığı</a:t>
            </a:r>
          </a:p>
          <a:p>
            <a:r>
              <a:rPr lang="tr-TR" sz="1400" dirty="0" smtClean="0"/>
              <a:t>cerrahiye gereği olan ve olmayan gruplar karsılaştırılırsa her iki grupta da ateş veya </a:t>
            </a:r>
            <a:r>
              <a:rPr lang="tr-TR" sz="1400" dirty="0" err="1" smtClean="0"/>
              <a:t>lökositozun</a:t>
            </a:r>
            <a:endParaRPr lang="tr-TR" sz="1400" dirty="0" smtClean="0"/>
          </a:p>
          <a:p>
            <a:pPr>
              <a:buNone/>
            </a:pPr>
            <a:r>
              <a:rPr lang="tr-TR" sz="1400" dirty="0" smtClean="0"/>
              <a:t>bulunduğu görülmekte</a:t>
            </a:r>
          </a:p>
          <a:p>
            <a:r>
              <a:rPr lang="tr-TR" sz="1400" dirty="0" smtClean="0"/>
              <a:t>c</a:t>
            </a:r>
            <a:r>
              <a:rPr lang="sv-SE" sz="1400" dirty="0" smtClean="0"/>
              <a:t>errahi problemli hastalarda ağrı </a:t>
            </a:r>
            <a:r>
              <a:rPr lang="tr-TR" sz="1400" dirty="0" smtClean="0"/>
              <a:t>genellikle bulantıdan önce</a:t>
            </a:r>
          </a:p>
        </p:txBody>
      </p:sp>
      <p:sp>
        <p:nvSpPr>
          <p:cNvPr id="4" name="3 Dikdörtgen"/>
          <p:cNvSpPr/>
          <p:nvPr/>
        </p:nvSpPr>
        <p:spPr>
          <a:xfrm>
            <a:off x="3643306" y="6427113"/>
            <a:ext cx="52149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dirty="0" smtClean="0"/>
              <a:t>Birinci Basamakta Akut Karın Ağrısı Olan Hastaya Yaklaşım </a:t>
            </a:r>
          </a:p>
          <a:p>
            <a:pPr algn="ctr"/>
            <a:r>
              <a:rPr lang="tr-TR" sz="1100" dirty="0" smtClean="0"/>
              <a:t>güncel gastroenteroloji dergisi 19/3 -2015</a:t>
            </a:r>
            <a:endParaRPr lang="tr-TR" sz="1100" dirty="0"/>
          </a:p>
        </p:txBody>
      </p:sp>
      <p:sp>
        <p:nvSpPr>
          <p:cNvPr id="5" name="4 Dikdörtgen"/>
          <p:cNvSpPr/>
          <p:nvPr/>
        </p:nvSpPr>
        <p:spPr>
          <a:xfrm>
            <a:off x="3643306" y="6143644"/>
            <a:ext cx="51435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Acil serviste karın ağrısına yaklaşım </a:t>
            </a:r>
            <a:r>
              <a:rPr lang="tr-TR" sz="1100" i="1" dirty="0" err="1" smtClean="0"/>
              <a:t>Jour</a:t>
            </a:r>
            <a:r>
              <a:rPr lang="tr-TR" sz="1100" i="1" dirty="0" smtClean="0"/>
              <a:t> </a:t>
            </a:r>
            <a:r>
              <a:rPr lang="tr-TR" sz="1100" i="1" dirty="0" err="1" smtClean="0"/>
              <a:t>Turk</a:t>
            </a:r>
            <a:r>
              <a:rPr lang="tr-TR" sz="1100" i="1" dirty="0" smtClean="0"/>
              <a:t> </a:t>
            </a:r>
            <a:r>
              <a:rPr lang="tr-TR" sz="1100" i="1" dirty="0" err="1" smtClean="0"/>
              <a:t>Fam</a:t>
            </a:r>
            <a:r>
              <a:rPr lang="tr-TR" sz="1100" i="1" dirty="0" smtClean="0"/>
              <a:t> </a:t>
            </a:r>
            <a:r>
              <a:rPr lang="tr-TR" sz="1100" i="1" dirty="0" err="1" smtClean="0"/>
              <a:t>Phy</a:t>
            </a:r>
            <a:r>
              <a:rPr lang="tr-TR" sz="1100" i="1" dirty="0" smtClean="0"/>
              <a:t> 2018; 09 (2): 59-67</a:t>
            </a:r>
            <a:endParaRPr lang="tr-T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altLang="tr-TR" sz="4000" dirty="0" smtClean="0"/>
              <a:t>KARIN AĞRISI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pPr>
              <a:buNone/>
            </a:pPr>
            <a:r>
              <a:rPr lang="tr-TR" sz="2000" dirty="0" smtClean="0"/>
              <a:t>Değerlendirmeye 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ciddi hastalıkları  </a:t>
            </a:r>
            <a:r>
              <a:rPr lang="tr-TR" dirty="0" smtClean="0"/>
              <a:t>(</a:t>
            </a:r>
            <a:r>
              <a:rPr lang="tr-TR" sz="1600" dirty="0" smtClean="0"/>
              <a:t>aort </a:t>
            </a:r>
            <a:r>
              <a:rPr lang="tr-TR" sz="1600" dirty="0" err="1" smtClean="0"/>
              <a:t>diseksiyonu</a:t>
            </a:r>
            <a:r>
              <a:rPr lang="tr-TR" sz="1600" dirty="0" smtClean="0"/>
              <a:t>, </a:t>
            </a:r>
            <a:r>
              <a:rPr lang="tr-TR" sz="1600" dirty="0" err="1" smtClean="0"/>
              <a:t>mezenterik</a:t>
            </a:r>
            <a:r>
              <a:rPr lang="tr-TR" sz="1600" dirty="0" smtClean="0"/>
              <a:t> </a:t>
            </a:r>
            <a:r>
              <a:rPr lang="tr-TR" sz="1600" dirty="0" err="1" smtClean="0"/>
              <a:t>iskemi</a:t>
            </a:r>
            <a:r>
              <a:rPr lang="tr-TR" sz="1600" dirty="0" smtClean="0"/>
              <a:t>.. </a:t>
            </a:r>
            <a:r>
              <a:rPr lang="tr-TR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cerrahi durumları </a:t>
            </a:r>
            <a:r>
              <a:rPr lang="tr-TR" dirty="0" smtClean="0"/>
              <a:t>(</a:t>
            </a:r>
            <a:r>
              <a:rPr lang="tr-TR" sz="1600" dirty="0" smtClean="0"/>
              <a:t> apandisit, </a:t>
            </a:r>
            <a:r>
              <a:rPr lang="tr-TR" sz="1600" dirty="0" err="1" smtClean="0"/>
              <a:t>kolesistit</a:t>
            </a:r>
            <a:r>
              <a:rPr lang="tr-TR" sz="1600" dirty="0" smtClean="0"/>
              <a:t>.. </a:t>
            </a:r>
            <a:r>
              <a:rPr lang="tr-TR" dirty="0" smtClean="0"/>
              <a:t>) 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sz="2000" dirty="0" smtClean="0"/>
              <a:t>ekarte ederek başlamak çok önemli</a:t>
            </a:r>
          </a:p>
          <a:p>
            <a:endParaRPr lang="tr-TR" dirty="0" smtClean="0"/>
          </a:p>
          <a:p>
            <a:r>
              <a:rPr lang="tr-TR" sz="1800" dirty="0" smtClean="0"/>
              <a:t>kas gerginliği veya </a:t>
            </a:r>
            <a:r>
              <a:rPr lang="tr-TR" sz="1800" dirty="0" err="1" smtClean="0"/>
              <a:t>herpes</a:t>
            </a:r>
            <a:r>
              <a:rPr lang="tr-TR" sz="1800" dirty="0" smtClean="0"/>
              <a:t> </a:t>
            </a:r>
            <a:r>
              <a:rPr lang="tr-TR" sz="1800" dirty="0" err="1" smtClean="0"/>
              <a:t>zoster</a:t>
            </a: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3071802" y="6357958"/>
            <a:ext cx="57864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AAFP - Erişkinlerde Akut karın ağrısının değerlendirilmesi 2008 </a:t>
            </a:r>
            <a:r>
              <a:rPr lang="tr-TR" sz="1100" dirty="0" err="1" smtClean="0"/>
              <a:t>Apr</a:t>
            </a:r>
            <a:r>
              <a:rPr lang="tr-TR" sz="1100" dirty="0" smtClean="0"/>
              <a:t> 1;77(7):971-978</a:t>
            </a:r>
            <a:endParaRPr lang="tr-T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KARIN AĞRISI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Ağrı ; </a:t>
            </a:r>
          </a:p>
          <a:p>
            <a:r>
              <a:rPr lang="tr-TR" sz="2000" dirty="0" smtClean="0"/>
              <a:t>1) kronolojisi</a:t>
            </a:r>
          </a:p>
          <a:p>
            <a:r>
              <a:rPr lang="tr-TR" sz="2000" dirty="0" smtClean="0"/>
              <a:t>2) şiddeti ve karakteri</a:t>
            </a:r>
          </a:p>
          <a:p>
            <a:r>
              <a:rPr lang="tr-TR" sz="2000" dirty="0" smtClean="0"/>
              <a:t>3) lokalizasyonu</a:t>
            </a:r>
          </a:p>
          <a:p>
            <a:r>
              <a:rPr lang="tr-TR" sz="2000" dirty="0" smtClean="0"/>
              <a:t>4) ağrıyı şiddetlendiren ve hafifleten faktörler</a:t>
            </a:r>
          </a:p>
          <a:p>
            <a:r>
              <a:rPr lang="tr-TR" sz="2000" dirty="0" smtClean="0"/>
              <a:t>5) diğer semptomlar ve diğer tıbbi sorunların öyküleri</a:t>
            </a:r>
          </a:p>
          <a:p>
            <a:endParaRPr lang="tr-TR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4000496" y="6143644"/>
            <a:ext cx="47863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dirty="0" smtClean="0"/>
              <a:t>Birinci Basamakta Akut Karın Ağrısı Olan Hastaya Yaklaşım </a:t>
            </a:r>
          </a:p>
          <a:p>
            <a:pPr algn="ctr"/>
            <a:r>
              <a:rPr lang="tr-TR" sz="1100" dirty="0" smtClean="0"/>
              <a:t> güncel gastroenteroloji dergisi 19/3 -2015</a:t>
            </a:r>
            <a:endParaRPr lang="tr-T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KARIN AĞRISI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1) Kronoloji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sz="2000" dirty="0" smtClean="0"/>
              <a:t>Ani başlayan, şiddetli ve iyi lokalize edilebilen bir ağrı </a:t>
            </a:r>
          </a:p>
          <a:p>
            <a:r>
              <a:rPr lang="tr-TR" sz="2000" dirty="0" smtClean="0"/>
              <a:t>perfore olmuş bir organ</a:t>
            </a:r>
          </a:p>
          <a:p>
            <a:r>
              <a:rPr lang="tr-TR" sz="2000" dirty="0" err="1" smtClean="0"/>
              <a:t>mezenterik</a:t>
            </a:r>
            <a:r>
              <a:rPr lang="tr-TR" sz="2000" dirty="0" smtClean="0"/>
              <a:t> </a:t>
            </a:r>
            <a:r>
              <a:rPr lang="tr-TR" sz="2000" dirty="0" err="1" smtClean="0"/>
              <a:t>infarktüs</a:t>
            </a:r>
            <a:r>
              <a:rPr lang="tr-TR" sz="2000" dirty="0" smtClean="0"/>
              <a:t> </a:t>
            </a:r>
          </a:p>
          <a:p>
            <a:r>
              <a:rPr lang="tr-TR" sz="2000" dirty="0" err="1" smtClean="0"/>
              <a:t>rüptüre</a:t>
            </a:r>
            <a:r>
              <a:rPr lang="tr-TR" sz="2000" dirty="0" smtClean="0"/>
              <a:t> olmuş bir anevrizma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Ağrılarının ne zaman başladığını genellikle tam ve kesin bir şekilde</a:t>
            </a:r>
          </a:p>
          <a:p>
            <a:pPr>
              <a:buNone/>
            </a:pPr>
            <a:r>
              <a:rPr lang="tr-TR" sz="2000" dirty="0" smtClean="0"/>
              <a:t>hatırlama eğilimi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 lvl="1"/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4357686" y="621508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1100" dirty="0" smtClean="0"/>
              <a:t>Birinci Basamakta Akut Karın Ağrısı Olan Hastaya Yaklaşım - güncel gastroenteroloji dergisi 19/3 -2015</a:t>
            </a:r>
            <a:endParaRPr lang="tr-TR" sz="1100" dirty="0"/>
          </a:p>
        </p:txBody>
      </p:sp>
      <p:sp>
        <p:nvSpPr>
          <p:cNvPr id="75779" name="AutoShape 3" descr="Understanding Perforated Ulcers | Saint Luke&amp;#39;s Health Sys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5781" name="AutoShape 5" descr="Understanding Perforated Ulcers | Saint Luke&amp;#39;s Health Sys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42918"/>
            <a:ext cx="1848964" cy="157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4" name="Picture 8" descr="Mesenteric Ischemia | Society for Vascular Surge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857496"/>
            <a:ext cx="1195231" cy="1438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KARIN AĞRISI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2) Karakter</a:t>
            </a:r>
          </a:p>
          <a:p>
            <a:endParaRPr lang="tr-TR" dirty="0" smtClean="0"/>
          </a:p>
          <a:p>
            <a:pPr>
              <a:buNone/>
            </a:pPr>
            <a:r>
              <a:rPr lang="tr-TR" sz="2000" dirty="0" err="1" smtClean="0"/>
              <a:t>Gastroenterit</a:t>
            </a:r>
            <a:r>
              <a:rPr lang="tr-TR" sz="2000" dirty="0" smtClean="0"/>
              <a:t> karın ağrısı  kendi kendini sınırlandırıcı nitelikte </a:t>
            </a:r>
          </a:p>
          <a:p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Akut apandisit gibi diğer hastalıklarda ilerleyici nitelikte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err="1" smtClean="0"/>
              <a:t>Gastroözefageal</a:t>
            </a:r>
            <a:r>
              <a:rPr lang="tr-TR" sz="2000" dirty="0" smtClean="0"/>
              <a:t> </a:t>
            </a:r>
            <a:r>
              <a:rPr lang="tr-TR" sz="2000" dirty="0" err="1" smtClean="0"/>
              <a:t>reflü</a:t>
            </a:r>
            <a:r>
              <a:rPr lang="tr-TR" sz="2000" dirty="0" smtClean="0"/>
              <a:t>, </a:t>
            </a:r>
            <a:r>
              <a:rPr lang="tr-TR" sz="2000" dirty="0" err="1" smtClean="0"/>
              <a:t>peptik</a:t>
            </a:r>
            <a:r>
              <a:rPr lang="tr-TR" sz="2000" dirty="0" smtClean="0"/>
              <a:t> ülser yakıcı,kemirici,ekşime tarzında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sv-SE" sz="2000" dirty="0" smtClean="0"/>
              <a:t>Kolik tarzındaki </a:t>
            </a:r>
            <a:r>
              <a:rPr lang="tr-TR" sz="2000" dirty="0" smtClean="0"/>
              <a:t>artan-azalan tipte </a:t>
            </a:r>
            <a:r>
              <a:rPr lang="sv-SE" sz="2000" dirty="0" smtClean="0"/>
              <a:t>ağrı</a:t>
            </a:r>
            <a:endParaRPr lang="tr-TR" sz="2000" dirty="0" smtClean="0"/>
          </a:p>
          <a:p>
            <a:pPr lvl="1"/>
            <a:r>
              <a:rPr lang="tr-TR" sz="1600" dirty="0" err="1" smtClean="0"/>
              <a:t>Gastrointestinal</a:t>
            </a:r>
            <a:r>
              <a:rPr lang="tr-TR" sz="1600" dirty="0" smtClean="0"/>
              <a:t> sistem, </a:t>
            </a:r>
            <a:r>
              <a:rPr lang="tr-TR" sz="1600" dirty="0" err="1" smtClean="0"/>
              <a:t>üriner</a:t>
            </a:r>
            <a:r>
              <a:rPr lang="tr-TR" sz="1600" dirty="0" smtClean="0"/>
              <a:t> sistem, safra kesesi ve yolları, </a:t>
            </a:r>
            <a:r>
              <a:rPr lang="tr-TR" sz="1600" dirty="0" err="1" smtClean="0"/>
              <a:t>salpinks</a:t>
            </a:r>
            <a:r>
              <a:rPr lang="tr-TR" sz="1600" dirty="0" smtClean="0"/>
              <a:t> gibi içi boş organlar</a:t>
            </a:r>
          </a:p>
          <a:p>
            <a:pPr lvl="1">
              <a:buNone/>
            </a:pPr>
            <a:endParaRPr lang="tr-TR" sz="1300" dirty="0" smtClean="0"/>
          </a:p>
          <a:p>
            <a:pPr lvl="1">
              <a:buNone/>
            </a:pPr>
            <a:r>
              <a:rPr lang="tr-TR" sz="1300" dirty="0" smtClean="0"/>
              <a:t>Uzun zamandan beri devam eden karın ağrılarında akut bir hastalığın bulunması olasılığı daha düşük </a:t>
            </a:r>
          </a:p>
          <a:p>
            <a:pPr lvl="1"/>
            <a:endParaRPr lang="tr-TR" altLang="tr-TR" b="1" u="sng" dirty="0" smtClean="0"/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4214810" y="621508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1100" dirty="0" smtClean="0"/>
              <a:t>Birinci Basamakta Akut Karın Ağrısı Olan Hastaya Yaklaşım - güncel gastroenteroloji dergisi 19/3 -2015</a:t>
            </a:r>
            <a:endParaRPr lang="tr-TR" sz="1100" dirty="0"/>
          </a:p>
        </p:txBody>
      </p:sp>
      <p:sp>
        <p:nvSpPr>
          <p:cNvPr id="74756" name="AutoShape 4" descr="Karın Ağrısı Nedenleri Nelerdir? - Memo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4758" name="AutoShape 6" descr="Karın Ağrısı Nedenleri Nelerdir? - Memo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4760" name="Picture 8" descr="Karın Ağrısı Nedenleri Nelerdir? - Memor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071546"/>
            <a:ext cx="1944557" cy="1052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KARIN AĞRISI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3) Lokalizasyon </a:t>
            </a:r>
          </a:p>
          <a:p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3500430" y="6429396"/>
            <a:ext cx="52863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	          Birinci Basamağa Yönelik Tanı ve Tedavi Rehberi-2012</a:t>
            </a:r>
            <a:endParaRPr lang="tr-TR" sz="11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642918"/>
            <a:ext cx="435292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571744"/>
            <a:ext cx="2061174" cy="268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KARIN AĞRISI </a:t>
            </a:r>
            <a:endParaRPr lang="tr-TR" sz="4000" dirty="0"/>
          </a:p>
        </p:txBody>
      </p:sp>
      <p:sp>
        <p:nvSpPr>
          <p:cNvPr id="5" name="4 Dikdörtgen"/>
          <p:cNvSpPr/>
          <p:nvPr/>
        </p:nvSpPr>
        <p:spPr>
          <a:xfrm>
            <a:off x="3500430" y="6429396"/>
            <a:ext cx="52863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	            Birinci Basamağa Yönelik Tanı ve Tedavi Rehberi-2012</a:t>
            </a:r>
            <a:endParaRPr lang="tr-TR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736"/>
            <a:ext cx="5643602" cy="493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KARIN AĞRISI </a:t>
            </a:r>
            <a:endParaRPr lang="tr-TR" sz="4000" dirty="0"/>
          </a:p>
        </p:txBody>
      </p:sp>
      <p:sp>
        <p:nvSpPr>
          <p:cNvPr id="5" name="4 Dikdörtgen"/>
          <p:cNvSpPr/>
          <p:nvPr/>
        </p:nvSpPr>
        <p:spPr>
          <a:xfrm>
            <a:off x="3500430" y="6357958"/>
            <a:ext cx="52863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	       Birinci Basamağa Yönelik Tanı ve Tedavi Rehberi-2012</a:t>
            </a:r>
            <a:endParaRPr lang="tr-TR" sz="1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3115"/>
            <a:ext cx="6032962" cy="34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tr-TR" sz="4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tr-TR" sz="4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4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tr-TR" sz="4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4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tr-TR" sz="4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4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tr-TR" sz="4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4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tr-TR" sz="4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4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tr-TR" sz="4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4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KARIN AĞRISI </a:t>
            </a:r>
            <a:endParaRPr lang="tr-TR" sz="4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00618" cy="48737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sz="3000" dirty="0" smtClean="0"/>
              <a:t>4) Ağrıyı Şiddetlendiren</a:t>
            </a:r>
          </a:p>
          <a:p>
            <a:pPr>
              <a:buNone/>
            </a:pPr>
            <a:r>
              <a:rPr lang="tr-TR" sz="3000" dirty="0" smtClean="0"/>
              <a:t>    Hafifleten Faktörler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sz="2200" dirty="0" smtClean="0"/>
              <a:t>Hareket</a:t>
            </a:r>
          </a:p>
          <a:p>
            <a:r>
              <a:rPr lang="tr-TR" sz="1500" dirty="0" smtClean="0"/>
              <a:t>Peritonit</a:t>
            </a:r>
          </a:p>
          <a:p>
            <a:r>
              <a:rPr lang="tr-TR" sz="1500" dirty="0" err="1" smtClean="0"/>
              <a:t>Renal</a:t>
            </a:r>
            <a:r>
              <a:rPr lang="tr-TR" sz="1500" dirty="0" smtClean="0"/>
              <a:t> kolik</a:t>
            </a:r>
          </a:p>
          <a:p>
            <a:endParaRPr lang="tr-TR" sz="3600" dirty="0" smtClean="0"/>
          </a:p>
          <a:p>
            <a:pPr>
              <a:buNone/>
            </a:pPr>
            <a:r>
              <a:rPr lang="tr-TR" sz="2200" dirty="0" smtClean="0"/>
              <a:t>Yemek </a:t>
            </a:r>
          </a:p>
          <a:p>
            <a:r>
              <a:rPr lang="tr-TR" sz="1400" dirty="0" err="1" smtClean="0"/>
              <a:t>Biliyer</a:t>
            </a:r>
            <a:r>
              <a:rPr lang="tr-TR" sz="1400" dirty="0" smtClean="0"/>
              <a:t> kolik</a:t>
            </a:r>
          </a:p>
          <a:p>
            <a:r>
              <a:rPr lang="tr-TR" sz="1400" dirty="0" err="1" smtClean="0"/>
              <a:t>Duodenal</a:t>
            </a:r>
            <a:r>
              <a:rPr lang="tr-TR" sz="1400" dirty="0" smtClean="0"/>
              <a:t> ülser</a:t>
            </a:r>
          </a:p>
          <a:p>
            <a:r>
              <a:rPr lang="tr-TR" sz="1400" dirty="0" err="1" smtClean="0"/>
              <a:t>Gastrik</a:t>
            </a:r>
            <a:r>
              <a:rPr lang="tr-TR" sz="1400" dirty="0" smtClean="0"/>
              <a:t> ülser</a:t>
            </a:r>
          </a:p>
          <a:p>
            <a:r>
              <a:rPr lang="tr-TR" sz="1400" dirty="0" smtClean="0"/>
              <a:t>Kronik </a:t>
            </a:r>
            <a:r>
              <a:rPr lang="tr-TR" sz="1400" dirty="0" err="1" smtClean="0"/>
              <a:t>mezenterik</a:t>
            </a:r>
            <a:r>
              <a:rPr lang="tr-TR" sz="1400" dirty="0" smtClean="0"/>
              <a:t> </a:t>
            </a:r>
            <a:r>
              <a:rPr lang="tr-TR" sz="1400" dirty="0" err="1" smtClean="0"/>
              <a:t>iskemi</a:t>
            </a:r>
            <a:endParaRPr lang="tr-TR" sz="1400" dirty="0" smtClean="0"/>
          </a:p>
          <a:p>
            <a:endParaRPr lang="tr-TR" sz="3600" dirty="0" smtClean="0"/>
          </a:p>
          <a:p>
            <a:pPr>
              <a:buNone/>
            </a:pPr>
            <a:r>
              <a:rPr lang="tr-TR" sz="2200" dirty="0" err="1" smtClean="0"/>
              <a:t>Antiasid</a:t>
            </a:r>
            <a:r>
              <a:rPr lang="tr-TR" sz="2200" dirty="0" smtClean="0"/>
              <a:t> kullanımı</a:t>
            </a:r>
          </a:p>
        </p:txBody>
      </p:sp>
      <p:sp>
        <p:nvSpPr>
          <p:cNvPr id="4" name="3 Dikdörtgen"/>
          <p:cNvSpPr/>
          <p:nvPr/>
        </p:nvSpPr>
        <p:spPr>
          <a:xfrm>
            <a:off x="4214810" y="621508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1100" dirty="0" smtClean="0"/>
              <a:t>Birinci Basamakta Akut Karın Ağrısı Olan Hastaya Yaklaşım - güncel gastroenteroloji dergisi 19/3 -2015</a:t>
            </a:r>
            <a:endParaRPr lang="tr-TR" sz="1100" dirty="0"/>
          </a:p>
        </p:txBody>
      </p:sp>
      <p:pic>
        <p:nvPicPr>
          <p:cNvPr id="69636" name="Picture 4" descr="High Fat Foods Have Been Linked To Obesity In New Study | Cooking L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143380"/>
            <a:ext cx="2095514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4000" dirty="0" smtClean="0"/>
              <a:t>KARIN AĞRISI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5) Diğer Semptomlar ve Tıbbi Sorunlar</a:t>
            </a:r>
          </a:p>
          <a:p>
            <a:endParaRPr lang="tr-TR" dirty="0" smtClean="0"/>
          </a:p>
          <a:p>
            <a:r>
              <a:rPr lang="tr-TR" sz="2000" dirty="0" err="1" smtClean="0"/>
              <a:t>Parsiyel</a:t>
            </a:r>
            <a:r>
              <a:rPr lang="tr-TR" sz="2000" dirty="0" smtClean="0"/>
              <a:t> ince barsak obstrüksiyonları</a:t>
            </a:r>
          </a:p>
          <a:p>
            <a:r>
              <a:rPr lang="tr-TR" sz="2000" dirty="0" err="1" smtClean="0"/>
              <a:t>Renal</a:t>
            </a:r>
            <a:r>
              <a:rPr lang="tr-TR" sz="2000" dirty="0" smtClean="0"/>
              <a:t> taşlar </a:t>
            </a:r>
          </a:p>
          <a:p>
            <a:r>
              <a:rPr lang="tr-TR" sz="2000" dirty="0" err="1" smtClean="0"/>
              <a:t>Pelvik</a:t>
            </a:r>
            <a:r>
              <a:rPr lang="tr-TR" sz="2000" dirty="0" smtClean="0"/>
              <a:t> </a:t>
            </a:r>
            <a:r>
              <a:rPr lang="tr-TR" sz="2000" dirty="0" err="1" smtClean="0"/>
              <a:t>inflamatuvar</a:t>
            </a:r>
            <a:r>
              <a:rPr lang="tr-TR" sz="2000" dirty="0" smtClean="0"/>
              <a:t> hastalıklar</a:t>
            </a:r>
          </a:p>
          <a:p>
            <a:pPr>
              <a:buNone/>
            </a:pPr>
            <a:r>
              <a:rPr lang="tr-TR" sz="2000" dirty="0" smtClean="0"/>
              <a:t> tekrarlama olasılığı yüksek 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err="1" smtClean="0"/>
              <a:t>Skleroderma</a:t>
            </a:r>
            <a:r>
              <a:rPr lang="tr-TR" sz="2000" dirty="0" smtClean="0"/>
              <a:t>, </a:t>
            </a:r>
            <a:r>
              <a:rPr lang="tr-TR" sz="2000" dirty="0" err="1" smtClean="0"/>
              <a:t>lupus</a:t>
            </a:r>
            <a:r>
              <a:rPr lang="tr-TR" sz="2000" dirty="0" smtClean="0"/>
              <a:t>, </a:t>
            </a:r>
            <a:r>
              <a:rPr lang="tr-TR" sz="2000" dirty="0" err="1" smtClean="0"/>
              <a:t>nefrotik</a:t>
            </a:r>
            <a:r>
              <a:rPr lang="tr-TR" sz="2000" dirty="0" smtClean="0"/>
              <a:t> sendrom, porfiriler ve orak hücreli anemi gibi bazı sistemik hastalıklar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Başka bir hastalığın tedavisi için alınan bir ilacın yan etkisi</a:t>
            </a:r>
          </a:p>
        </p:txBody>
      </p:sp>
      <p:sp>
        <p:nvSpPr>
          <p:cNvPr id="4" name="3 Dikdörtgen"/>
          <p:cNvSpPr/>
          <p:nvPr/>
        </p:nvSpPr>
        <p:spPr>
          <a:xfrm>
            <a:off x="4214810" y="614364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1100" dirty="0" smtClean="0"/>
              <a:t>Birinci Basamakta Akut Karın Ağrısı Olan Hastaya Yaklaşım - güncel gastroenteroloji dergisi 19/3 -2015</a:t>
            </a:r>
            <a:endParaRPr lang="tr-TR" sz="1100" dirty="0"/>
          </a:p>
        </p:txBody>
      </p:sp>
      <p:sp>
        <p:nvSpPr>
          <p:cNvPr id="67586" name="AutoShape 2" descr="Böbrek Taşı ve Üreter Taşı Belirtileri Kolik Renal Nedir? - e-kons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7588" name="AutoShape 4" descr="Böbrek Taşı ve Üreter Taşı Belirtileri Kolik Renal Nedir? - e-kons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7590" name="AutoShape 6" descr="Böbrek Taşı ve Üreter Taşı Belirtileri Kolik Renal Nedir? - e-kons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785794"/>
            <a:ext cx="1636453" cy="172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593" name="AutoShape 9" descr="References in Bowel Obstruction - Radiologic Clin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7595" name="AutoShape 11" descr="References in Bowel Obstruction - Radiologic Clin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759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857496"/>
            <a:ext cx="202224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AMAÇ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Karın ağrısı ve karın ağrısı olan hastaların yönetimi hakkında bilgi vermek</a:t>
            </a:r>
          </a:p>
          <a:p>
            <a:endParaRPr lang="tr-TR" sz="2400" dirty="0"/>
          </a:p>
        </p:txBody>
      </p:sp>
      <p:pic>
        <p:nvPicPr>
          <p:cNvPr id="4" name="Picture 4" descr="Karın ağrısı nedir, neden olur? Karın ağrısı nasıl geçer? Karın ağrısı  tedavi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929198"/>
            <a:ext cx="3100170" cy="1552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KARIN AĞRISI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sz="3300" dirty="0" smtClean="0"/>
              <a:t>5) Diğer Semptomlar ve Diğer Tıbbi Sorunlar</a:t>
            </a:r>
          </a:p>
          <a:p>
            <a:endParaRPr lang="tr-TR" dirty="0" smtClean="0"/>
          </a:p>
          <a:p>
            <a:pPr>
              <a:buNone/>
            </a:pPr>
            <a:r>
              <a:rPr lang="tr-TR" sz="2400" dirty="0" smtClean="0"/>
              <a:t>Miktarı fazla sulu </a:t>
            </a:r>
            <a:r>
              <a:rPr lang="tr-TR" sz="2400" dirty="0" err="1" smtClean="0"/>
              <a:t>diyare</a:t>
            </a:r>
            <a:r>
              <a:rPr lang="tr-TR" sz="2400" dirty="0" smtClean="0"/>
              <a:t> </a:t>
            </a:r>
          </a:p>
          <a:p>
            <a:pPr lvl="1"/>
            <a:r>
              <a:rPr lang="tr-TR" dirty="0" err="1" smtClean="0"/>
              <a:t>gastroenterit</a:t>
            </a:r>
            <a:r>
              <a:rPr lang="tr-TR" dirty="0" smtClean="0"/>
              <a:t> </a:t>
            </a:r>
          </a:p>
          <a:p>
            <a:pPr lvl="1"/>
            <a:endParaRPr lang="tr-TR" dirty="0" smtClean="0"/>
          </a:p>
          <a:p>
            <a:pPr>
              <a:buNone/>
            </a:pPr>
            <a:r>
              <a:rPr lang="tr-TR" sz="2400" dirty="0" smtClean="0"/>
              <a:t>Kanlı </a:t>
            </a:r>
            <a:r>
              <a:rPr lang="tr-TR" sz="2400" dirty="0" err="1" smtClean="0"/>
              <a:t>diyare</a:t>
            </a:r>
            <a:r>
              <a:rPr lang="tr-TR" sz="2400" dirty="0" smtClean="0"/>
              <a:t> </a:t>
            </a:r>
          </a:p>
          <a:p>
            <a:pPr lvl="1"/>
            <a:r>
              <a:rPr lang="tr-TR" dirty="0" err="1" smtClean="0"/>
              <a:t>enfeksiyöz</a:t>
            </a:r>
            <a:r>
              <a:rPr lang="tr-TR" dirty="0" smtClean="0"/>
              <a:t> </a:t>
            </a:r>
            <a:r>
              <a:rPr lang="tr-TR" dirty="0" err="1" smtClean="0"/>
              <a:t>enterokolit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inflamatuvar</a:t>
            </a:r>
            <a:r>
              <a:rPr lang="tr-TR" dirty="0" smtClean="0"/>
              <a:t> bağırsak hastalık</a:t>
            </a:r>
          </a:p>
          <a:p>
            <a:pPr lvl="1"/>
            <a:endParaRPr lang="tr-TR" dirty="0" smtClean="0"/>
          </a:p>
          <a:p>
            <a:pPr>
              <a:buNone/>
            </a:pPr>
            <a:r>
              <a:rPr lang="tr-TR" sz="2400" dirty="0" smtClean="0"/>
              <a:t>Kuş üzümü jeli dışkı</a:t>
            </a:r>
          </a:p>
          <a:p>
            <a:pPr lvl="1"/>
            <a:r>
              <a:rPr lang="tr-TR" dirty="0" err="1" smtClean="0"/>
              <a:t>intussepsiyon</a:t>
            </a:r>
            <a:endParaRPr lang="tr-TR" dirty="0" smtClean="0"/>
          </a:p>
          <a:p>
            <a:pPr>
              <a:buNone/>
            </a:pPr>
            <a:endParaRPr lang="tr-TR" sz="2600" dirty="0" smtClean="0"/>
          </a:p>
          <a:p>
            <a:pPr>
              <a:buNone/>
            </a:pPr>
            <a:r>
              <a:rPr lang="tr-TR" sz="2400" dirty="0" smtClean="0"/>
              <a:t>P</a:t>
            </a:r>
            <a:r>
              <a:rPr lang="sv-SE" sz="2400" dirty="0" smtClean="0"/>
              <a:t>elvik inflamatuar hastalık (PID)</a:t>
            </a:r>
            <a:r>
              <a:rPr lang="tr-TR" sz="2400" dirty="0" smtClean="0"/>
              <a:t> öyküsü</a:t>
            </a:r>
          </a:p>
          <a:p>
            <a:pPr>
              <a:buNone/>
            </a:pPr>
            <a:r>
              <a:rPr lang="sv-SE" sz="2400" dirty="0" smtClean="0"/>
              <a:t>intrauterin</a:t>
            </a:r>
            <a:r>
              <a:rPr lang="tr-TR" sz="2400" dirty="0" smtClean="0"/>
              <a:t> alet kullanımı			          </a:t>
            </a:r>
            <a:r>
              <a:rPr lang="tr-TR" sz="2400" dirty="0" err="1" smtClean="0"/>
              <a:t>ektopik</a:t>
            </a:r>
            <a:r>
              <a:rPr lang="tr-TR" sz="2400" dirty="0" smtClean="0"/>
              <a:t> gebelik</a:t>
            </a:r>
          </a:p>
          <a:p>
            <a:pPr>
              <a:buNone/>
            </a:pPr>
            <a:r>
              <a:rPr lang="tr-TR" sz="2400" dirty="0" err="1" smtClean="0"/>
              <a:t>tubal</a:t>
            </a:r>
            <a:r>
              <a:rPr lang="tr-TR" sz="2400" dirty="0" smtClean="0"/>
              <a:t> </a:t>
            </a:r>
            <a:r>
              <a:rPr lang="tr-TR" sz="2400" dirty="0" err="1" smtClean="0"/>
              <a:t>ligasyon</a:t>
            </a:r>
            <a:r>
              <a:rPr lang="tr-TR" sz="2400" dirty="0" smtClean="0"/>
              <a:t> öyküsü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3500430" y="6429396"/>
            <a:ext cx="52863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Acil serviste karın ağrısına yaklaşım  </a:t>
            </a:r>
            <a:r>
              <a:rPr lang="tr-TR" sz="1100" i="1" dirty="0" err="1" smtClean="0"/>
              <a:t>Jour</a:t>
            </a:r>
            <a:r>
              <a:rPr lang="tr-TR" sz="1100" i="1" dirty="0" smtClean="0"/>
              <a:t> </a:t>
            </a:r>
            <a:r>
              <a:rPr lang="tr-TR" sz="1100" i="1" dirty="0" err="1" smtClean="0"/>
              <a:t>Turk</a:t>
            </a:r>
            <a:r>
              <a:rPr lang="tr-TR" sz="1100" i="1" dirty="0" smtClean="0"/>
              <a:t> </a:t>
            </a:r>
            <a:r>
              <a:rPr lang="tr-TR" sz="1100" i="1" dirty="0" err="1" smtClean="0"/>
              <a:t>Fam</a:t>
            </a:r>
            <a:r>
              <a:rPr lang="tr-TR" sz="1100" i="1" dirty="0" smtClean="0"/>
              <a:t> </a:t>
            </a:r>
            <a:r>
              <a:rPr lang="tr-TR" sz="1100" i="1" dirty="0" err="1" smtClean="0"/>
              <a:t>Phy</a:t>
            </a:r>
            <a:r>
              <a:rPr lang="tr-TR" sz="1100" i="1" dirty="0" smtClean="0"/>
              <a:t> 2018; 09 (2): 59-67</a:t>
            </a:r>
            <a:endParaRPr lang="tr-TR" sz="1100" dirty="0"/>
          </a:p>
        </p:txBody>
      </p:sp>
      <p:sp>
        <p:nvSpPr>
          <p:cNvPr id="5" name="4 Sağ Ayraç"/>
          <p:cNvSpPr/>
          <p:nvPr/>
        </p:nvSpPr>
        <p:spPr>
          <a:xfrm>
            <a:off x="5072066" y="5357826"/>
            <a:ext cx="285752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857496"/>
            <a:ext cx="1893666" cy="187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>
                <a:latin typeface="Calibri" pitchFamily="34" charset="0"/>
                <a:cs typeface="Calibri" pitchFamily="34" charset="0"/>
              </a:rPr>
              <a:t>KARIN AĞRISI </a:t>
            </a:r>
            <a:endParaRPr lang="tr-TR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3686172" cy="4672026"/>
          </a:xfrm>
        </p:spPr>
        <p:txBody>
          <a:bodyPr/>
          <a:lstStyle/>
          <a:p>
            <a:pPr>
              <a:buNone/>
            </a:pPr>
            <a:r>
              <a:rPr lang="tr-TR" sz="2000" dirty="0" smtClean="0"/>
              <a:t>5) Diğer Semptomlar ve Diğer Tıbbi Sorunlar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1800" dirty="0" smtClean="0"/>
              <a:t>Karın cerrahisi öyküsü </a:t>
            </a:r>
          </a:p>
          <a:p>
            <a:pPr lvl="1"/>
            <a:r>
              <a:rPr lang="tr-TR" sz="1100" dirty="0" err="1" smtClean="0"/>
              <a:t>adezyona</a:t>
            </a:r>
            <a:r>
              <a:rPr lang="tr-TR" sz="1100" dirty="0" smtClean="0"/>
              <a:t> ,</a:t>
            </a:r>
            <a:r>
              <a:rPr lang="tr-TR" sz="1100" dirty="0" err="1" smtClean="0"/>
              <a:t>strangülasyona</a:t>
            </a:r>
            <a:r>
              <a:rPr lang="tr-TR" sz="1100" dirty="0" smtClean="0"/>
              <a:t> veya </a:t>
            </a:r>
            <a:r>
              <a:rPr lang="tr-TR" sz="1100" dirty="0" err="1" smtClean="0"/>
              <a:t>herniye</a:t>
            </a:r>
            <a:r>
              <a:rPr lang="tr-TR" sz="1100" dirty="0" smtClean="0"/>
              <a:t> ikincil olarak gelişen bağırsak obstrüksiyonu</a:t>
            </a:r>
          </a:p>
          <a:p>
            <a:pPr lvl="1"/>
            <a:endParaRPr lang="tr-TR" sz="1100" dirty="0" smtClean="0"/>
          </a:p>
          <a:p>
            <a:pPr>
              <a:buNone/>
            </a:pPr>
            <a:r>
              <a:rPr lang="tr-TR" sz="1800" dirty="0" err="1" smtClean="0"/>
              <a:t>Kardiyovasküler</a:t>
            </a:r>
            <a:r>
              <a:rPr lang="tr-TR" sz="1800" dirty="0" smtClean="0"/>
              <a:t> hastalık</a:t>
            </a:r>
          </a:p>
          <a:p>
            <a:pPr lvl="1"/>
            <a:r>
              <a:rPr lang="tr-TR" sz="1100" dirty="0" smtClean="0"/>
              <a:t>bağırsak </a:t>
            </a:r>
            <a:r>
              <a:rPr lang="tr-TR" sz="1100" dirty="0" err="1" smtClean="0"/>
              <a:t>infarktı</a:t>
            </a:r>
            <a:endParaRPr lang="tr-TR" sz="1100" dirty="0" smtClean="0"/>
          </a:p>
          <a:p>
            <a:pPr lvl="1"/>
            <a:endParaRPr lang="tr-TR" sz="1100" dirty="0" smtClean="0"/>
          </a:p>
          <a:p>
            <a:pPr lvl="1"/>
            <a:endParaRPr lang="tr-TR" sz="1100" dirty="0" smtClean="0"/>
          </a:p>
          <a:p>
            <a:pPr>
              <a:buNone/>
            </a:pPr>
            <a:r>
              <a:rPr lang="tr-TR" sz="1800" dirty="0" smtClean="0"/>
              <a:t>Tütün,alkol veya </a:t>
            </a:r>
            <a:r>
              <a:rPr lang="tr-TR" sz="1800" dirty="0" err="1" smtClean="0"/>
              <a:t>nsaii</a:t>
            </a:r>
            <a:r>
              <a:rPr lang="tr-TR" sz="1800" dirty="0" smtClean="0"/>
              <a:t> kullanımı</a:t>
            </a:r>
          </a:p>
          <a:p>
            <a:pPr lvl="1"/>
            <a:r>
              <a:rPr lang="tr-TR" sz="1100" dirty="0" err="1" smtClean="0"/>
              <a:t>gastroözefageal</a:t>
            </a:r>
            <a:r>
              <a:rPr lang="tr-TR" sz="1100" dirty="0" smtClean="0"/>
              <a:t> </a:t>
            </a:r>
            <a:r>
              <a:rPr lang="tr-TR" sz="1100" dirty="0" err="1" smtClean="0"/>
              <a:t>reflü</a:t>
            </a:r>
            <a:r>
              <a:rPr lang="tr-TR" sz="1100" dirty="0" smtClean="0"/>
              <a:t> ve </a:t>
            </a:r>
            <a:r>
              <a:rPr lang="tr-TR" sz="1100" dirty="0" err="1" smtClean="0"/>
              <a:t>peptik</a:t>
            </a:r>
            <a:r>
              <a:rPr lang="tr-TR" sz="1100" dirty="0" smtClean="0"/>
              <a:t> ülser</a:t>
            </a:r>
          </a:p>
          <a:p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214810" y="1785926"/>
            <a:ext cx="5072066" cy="4572000"/>
          </a:xfrm>
        </p:spPr>
        <p:txBody>
          <a:bodyPr/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1800" dirty="0" err="1" smtClean="0"/>
              <a:t>Multiparite</a:t>
            </a:r>
            <a:r>
              <a:rPr lang="tr-TR" sz="1800" dirty="0" smtClean="0"/>
              <a:t>, </a:t>
            </a:r>
            <a:r>
              <a:rPr lang="tr-TR" sz="1800" dirty="0" err="1" smtClean="0"/>
              <a:t>obezite</a:t>
            </a:r>
            <a:r>
              <a:rPr lang="tr-TR" sz="1800" dirty="0" smtClean="0"/>
              <a:t> , </a:t>
            </a:r>
            <a:r>
              <a:rPr lang="tr-TR" sz="1800" dirty="0" err="1" smtClean="0"/>
              <a:t>diyabetes</a:t>
            </a:r>
            <a:r>
              <a:rPr lang="tr-TR" sz="1800" dirty="0" smtClean="0"/>
              <a:t> </a:t>
            </a:r>
            <a:r>
              <a:rPr lang="tr-TR" sz="1800" dirty="0" err="1" smtClean="0"/>
              <a:t>mellitus</a:t>
            </a:r>
            <a:r>
              <a:rPr lang="tr-TR" sz="1800" dirty="0" smtClean="0"/>
              <a:t> </a:t>
            </a:r>
          </a:p>
          <a:p>
            <a:pPr lvl="1"/>
            <a:r>
              <a:rPr lang="tr-TR" sz="1100" dirty="0" smtClean="0"/>
              <a:t>safra kesesi hastalığı</a:t>
            </a:r>
          </a:p>
          <a:p>
            <a:pPr lvl="1"/>
            <a:endParaRPr lang="tr-TR" sz="1100" dirty="0" smtClean="0"/>
          </a:p>
          <a:p>
            <a:pPr lvl="1"/>
            <a:endParaRPr lang="tr-TR" sz="1100" dirty="0" smtClean="0"/>
          </a:p>
          <a:p>
            <a:pPr>
              <a:buNone/>
            </a:pPr>
            <a:r>
              <a:rPr lang="tr-TR" sz="1800" dirty="0" smtClean="0"/>
              <a:t>Aspirin gibi </a:t>
            </a:r>
            <a:r>
              <a:rPr lang="tr-TR" sz="1800" dirty="0" err="1" smtClean="0"/>
              <a:t>platelet</a:t>
            </a:r>
            <a:r>
              <a:rPr lang="tr-TR" sz="1800" dirty="0" smtClean="0"/>
              <a:t> </a:t>
            </a:r>
            <a:r>
              <a:rPr lang="tr-TR" sz="1800" dirty="0" err="1" smtClean="0"/>
              <a:t>agregasyon</a:t>
            </a:r>
            <a:r>
              <a:rPr lang="tr-TR" sz="1800" dirty="0" smtClean="0"/>
              <a:t> inhibitörleri,</a:t>
            </a:r>
            <a:r>
              <a:rPr lang="tr-TR" sz="1800" dirty="0" err="1" smtClean="0"/>
              <a:t>steroidler</a:t>
            </a:r>
            <a:r>
              <a:rPr lang="tr-TR" sz="1800" dirty="0" smtClean="0"/>
              <a:t>, </a:t>
            </a:r>
            <a:r>
              <a:rPr lang="tr-TR" sz="1800" dirty="0" err="1" smtClean="0"/>
              <a:t>nsaii</a:t>
            </a:r>
            <a:r>
              <a:rPr lang="tr-TR" sz="1800" dirty="0" smtClean="0"/>
              <a:t> ve </a:t>
            </a:r>
            <a:r>
              <a:rPr lang="tr-TR" sz="1800" dirty="0" err="1" smtClean="0"/>
              <a:t>antidepresanlar</a:t>
            </a:r>
            <a:endParaRPr lang="tr-TR" sz="1800" dirty="0" smtClean="0"/>
          </a:p>
          <a:p>
            <a:pPr lvl="1"/>
            <a:r>
              <a:rPr lang="tr-TR" sz="1100" dirty="0" err="1" smtClean="0"/>
              <a:t>gastrointestinal</a:t>
            </a:r>
            <a:r>
              <a:rPr lang="tr-TR" sz="1100" dirty="0" smtClean="0"/>
              <a:t> kanama</a:t>
            </a:r>
          </a:p>
          <a:p>
            <a:pPr lvl="1">
              <a:buNone/>
            </a:pPr>
            <a:endParaRPr lang="tr-TR" sz="1100" dirty="0" smtClean="0"/>
          </a:p>
          <a:p>
            <a:pPr>
              <a:buNone/>
            </a:pPr>
            <a:r>
              <a:rPr lang="tr-TR" sz="1800" dirty="0" smtClean="0"/>
              <a:t>Antibiyotikler</a:t>
            </a:r>
          </a:p>
          <a:p>
            <a:pPr lvl="1"/>
            <a:r>
              <a:rPr lang="tr-TR" sz="1100" dirty="0" smtClean="0"/>
              <a:t>bulantı-ishal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3357554" y="6357958"/>
            <a:ext cx="55721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		</a:t>
            </a:r>
            <a:r>
              <a:rPr lang="tr-TR" sz="1100" dirty="0" err="1" smtClean="0"/>
              <a:t>Current</a:t>
            </a:r>
            <a:r>
              <a:rPr lang="tr-TR" sz="1100" dirty="0" smtClean="0"/>
              <a:t> Aile Hekimliği Tanı ve Tedavi 4. baskı </a:t>
            </a:r>
            <a:endParaRPr lang="tr-T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KARIN AĞRISI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00618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 smtClean="0"/>
              <a:t>Fizik </a:t>
            </a:r>
            <a:r>
              <a:rPr lang="tr-TR" dirty="0" smtClean="0"/>
              <a:t>M</a:t>
            </a:r>
            <a:r>
              <a:rPr lang="tr-TR" sz="2800" dirty="0" smtClean="0"/>
              <a:t>uayene</a:t>
            </a:r>
          </a:p>
          <a:p>
            <a:endParaRPr lang="tr-TR" sz="2800" dirty="0" smtClean="0"/>
          </a:p>
          <a:p>
            <a:pPr>
              <a:buNone/>
            </a:pPr>
            <a:r>
              <a:rPr lang="tr-TR" sz="2000" dirty="0" smtClean="0"/>
              <a:t>Hastada ağrı, </a:t>
            </a:r>
            <a:r>
              <a:rPr lang="tr-TR" sz="2000" dirty="0" err="1" smtClean="0"/>
              <a:t>anksiyete</a:t>
            </a:r>
            <a:r>
              <a:rPr lang="tr-TR" sz="2000" dirty="0" smtClean="0"/>
              <a:t>, mahcubiyet/rahatsızlık</a:t>
            </a:r>
          </a:p>
          <a:p>
            <a:r>
              <a:rPr lang="tr-TR" sz="2000" dirty="0" smtClean="0"/>
              <a:t>hastanın konforu sağlanmalı</a:t>
            </a:r>
          </a:p>
          <a:p>
            <a:r>
              <a:rPr lang="tr-TR" sz="2000" dirty="0" err="1" smtClean="0"/>
              <a:t>anksiyeteyi</a:t>
            </a:r>
            <a:r>
              <a:rPr lang="tr-TR" sz="2000" dirty="0" smtClean="0"/>
              <a:t> azaltmak için </a:t>
            </a:r>
          </a:p>
          <a:p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muayene teknikleri ve bulgular açıklanmalı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hastanın bulgularını hasta </a:t>
            </a:r>
            <a:r>
              <a:rPr lang="tr-TR" sz="2000" dirty="0" err="1" smtClean="0"/>
              <a:t>anamnezi</a:t>
            </a:r>
            <a:r>
              <a:rPr lang="tr-TR" sz="2000" dirty="0" smtClean="0"/>
              <a:t> bağlamında yorumlamak önemli </a:t>
            </a:r>
          </a:p>
          <a:p>
            <a:pPr>
              <a:buNone/>
            </a:pPr>
            <a:endParaRPr lang="tr-TR" sz="2000" dirty="0"/>
          </a:p>
        </p:txBody>
      </p:sp>
      <p:sp>
        <p:nvSpPr>
          <p:cNvPr id="4" name="3 Dikdörtgen"/>
          <p:cNvSpPr/>
          <p:nvPr/>
        </p:nvSpPr>
        <p:spPr>
          <a:xfrm>
            <a:off x="4214810" y="628652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100" dirty="0" smtClean="0"/>
              <a:t>		</a:t>
            </a:r>
            <a:r>
              <a:rPr lang="tr-TR" sz="1100" dirty="0" err="1" smtClean="0"/>
              <a:t>Rakel</a:t>
            </a:r>
            <a:r>
              <a:rPr lang="tr-TR" sz="1100" dirty="0" smtClean="0"/>
              <a:t> Aile Hekimliği Kitabı 9. baskı</a:t>
            </a:r>
            <a:endParaRPr lang="tr-TR" sz="1100" dirty="0"/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785926"/>
            <a:ext cx="130559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KARIN AĞRISI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Fizik Muayene </a:t>
            </a:r>
          </a:p>
          <a:p>
            <a:endParaRPr lang="tr-TR" dirty="0" smtClean="0"/>
          </a:p>
          <a:p>
            <a:pPr>
              <a:buNone/>
            </a:pPr>
            <a:r>
              <a:rPr lang="tr-TR" sz="2000" dirty="0" smtClean="0"/>
              <a:t>Hastanın ;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genel görünüm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konuşabilme durumu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solunum </a:t>
            </a:r>
            <a:r>
              <a:rPr lang="tr-TR" sz="2000" dirty="0" err="1" smtClean="0"/>
              <a:t>paterni</a:t>
            </a:r>
            <a:endParaRPr lang="tr-TR" sz="2000" dirty="0" smtClean="0"/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yatak içindeki pozisyonu/ </a:t>
            </a:r>
            <a:r>
              <a:rPr lang="tr-TR" sz="2000" dirty="0" err="1" smtClean="0"/>
              <a:t>postürü</a:t>
            </a:r>
            <a:endParaRPr lang="tr-TR" sz="2000" dirty="0" smtClean="0"/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rahatsızlık ve huzursuzluk derecesi 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yüz ifadesi</a:t>
            </a:r>
          </a:p>
        </p:txBody>
      </p:sp>
      <p:sp>
        <p:nvSpPr>
          <p:cNvPr id="4" name="3 Dikdörtgen"/>
          <p:cNvSpPr/>
          <p:nvPr/>
        </p:nvSpPr>
        <p:spPr>
          <a:xfrm>
            <a:off x="4572000" y="6215082"/>
            <a:ext cx="42148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dirty="0" smtClean="0"/>
              <a:t>Birinci Basamakta Akut Karın Ağrısı Olan Hastaya Yaklaşım </a:t>
            </a:r>
          </a:p>
          <a:p>
            <a:pPr algn="ctr"/>
            <a:r>
              <a:rPr lang="tr-TR" sz="1100" dirty="0" smtClean="0"/>
              <a:t>güncel gastroenteroloji dergisi 19/3 -2015</a:t>
            </a:r>
            <a:endParaRPr lang="tr-TR" sz="1100" dirty="0"/>
          </a:p>
        </p:txBody>
      </p:sp>
      <p:pic>
        <p:nvPicPr>
          <p:cNvPr id="63490" name="Picture 2" descr="Hasta Yatağı (Hasta Karyolası) Almak İsteyenlere Öneriler - Ses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214686"/>
            <a:ext cx="2973650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KARIN AĞRISI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Fizik Muayene</a:t>
            </a:r>
          </a:p>
          <a:p>
            <a:endParaRPr lang="tr-TR" dirty="0" smtClean="0"/>
          </a:p>
          <a:p>
            <a:pPr>
              <a:buNone/>
            </a:pPr>
            <a:r>
              <a:rPr lang="tr-TR" sz="2600" dirty="0" smtClean="0"/>
              <a:t>1- </a:t>
            </a:r>
            <a:r>
              <a:rPr lang="tr-TR" sz="2600" dirty="0" err="1" smtClean="0"/>
              <a:t>İnspeksiyon</a:t>
            </a:r>
            <a:endParaRPr lang="tr-TR" dirty="0" smtClean="0"/>
          </a:p>
          <a:p>
            <a:pPr>
              <a:buNone/>
            </a:pPr>
            <a:r>
              <a:rPr lang="tr-TR" sz="2200" dirty="0" err="1" smtClean="0"/>
              <a:t>Distansiyon</a:t>
            </a:r>
            <a:r>
              <a:rPr lang="tr-TR" sz="2200" dirty="0" smtClean="0"/>
              <a:t> </a:t>
            </a:r>
            <a:r>
              <a:rPr lang="tr-TR" dirty="0" smtClean="0"/>
              <a:t> </a:t>
            </a:r>
          </a:p>
          <a:p>
            <a:pPr lvl="1"/>
            <a:r>
              <a:rPr lang="tr-TR" sz="1700" dirty="0" smtClean="0"/>
              <a:t>asit , obstrüksiyon, </a:t>
            </a:r>
            <a:r>
              <a:rPr lang="tr-TR" sz="1700" dirty="0" err="1" smtClean="0"/>
              <a:t>abdominal</a:t>
            </a:r>
            <a:r>
              <a:rPr lang="tr-TR" sz="1700" dirty="0" smtClean="0"/>
              <a:t> içeriği artıran diğer kitleler </a:t>
            </a:r>
          </a:p>
          <a:p>
            <a:pPr>
              <a:buNone/>
            </a:pPr>
            <a:r>
              <a:rPr lang="tr-TR" sz="2200" dirty="0" smtClean="0"/>
              <a:t>Renk değişikliği </a:t>
            </a:r>
          </a:p>
          <a:p>
            <a:pPr lvl="1"/>
            <a:r>
              <a:rPr lang="tr-TR" sz="1700" dirty="0" err="1" smtClean="0"/>
              <a:t>hemoperitoneum</a:t>
            </a:r>
            <a:endParaRPr lang="tr-TR" sz="1700" dirty="0" smtClean="0"/>
          </a:p>
          <a:p>
            <a:pPr>
              <a:buNone/>
            </a:pPr>
            <a:r>
              <a:rPr lang="tr-TR" sz="2200" dirty="0" err="1" smtClean="0"/>
              <a:t>Strialar</a:t>
            </a:r>
            <a:r>
              <a:rPr lang="tr-TR" sz="2200" dirty="0" smtClean="0"/>
              <a:t> </a:t>
            </a:r>
            <a:r>
              <a:rPr lang="tr-TR" sz="1700" dirty="0" smtClean="0"/>
              <a:t>          </a:t>
            </a:r>
          </a:p>
          <a:p>
            <a:pPr lvl="1"/>
            <a:r>
              <a:rPr lang="tr-TR" sz="1700" dirty="0" smtClean="0"/>
              <a:t>abdomen hızla büyümüş, </a:t>
            </a:r>
            <a:r>
              <a:rPr lang="tr-TR" sz="1700" dirty="0" err="1" smtClean="0"/>
              <a:t>cushing</a:t>
            </a:r>
            <a:endParaRPr lang="tr-TR" sz="1700" dirty="0" smtClean="0"/>
          </a:p>
          <a:p>
            <a:pPr>
              <a:buNone/>
            </a:pPr>
            <a:r>
              <a:rPr lang="tr-TR" sz="2200" dirty="0" err="1" smtClean="0"/>
              <a:t>Skarlar</a:t>
            </a:r>
            <a:endParaRPr lang="tr-TR" sz="2200" dirty="0" smtClean="0"/>
          </a:p>
          <a:p>
            <a:pPr>
              <a:buNone/>
            </a:pPr>
            <a:r>
              <a:rPr lang="tr-TR" sz="2200" dirty="0" err="1" smtClean="0"/>
              <a:t>Herniler</a:t>
            </a:r>
            <a:endParaRPr lang="tr-TR" sz="2200" dirty="0" smtClean="0"/>
          </a:p>
          <a:p>
            <a:pPr>
              <a:buNone/>
            </a:pPr>
            <a:endParaRPr lang="tr-TR" sz="2200" dirty="0" smtClean="0"/>
          </a:p>
          <a:p>
            <a:pPr>
              <a:buNone/>
            </a:pPr>
            <a:endParaRPr lang="tr-TR" sz="2200" dirty="0" smtClean="0"/>
          </a:p>
          <a:p>
            <a:endParaRPr lang="tr-TR" dirty="0" smtClean="0"/>
          </a:p>
          <a:p>
            <a:pPr lvl="1">
              <a:buNone/>
            </a:pP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3357554" y="6286520"/>
            <a:ext cx="55721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		</a:t>
            </a:r>
            <a:r>
              <a:rPr lang="tr-TR" sz="1100" dirty="0" err="1" smtClean="0"/>
              <a:t>Current</a:t>
            </a:r>
            <a:r>
              <a:rPr lang="tr-TR" sz="1100" dirty="0" smtClean="0"/>
              <a:t> Aile Hekimliği Tanı ve Tedavi 4. baskı </a:t>
            </a:r>
            <a:endParaRPr lang="tr-TR" sz="1100" dirty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357298"/>
            <a:ext cx="1939309" cy="158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5" name="Picture 5" descr="Cilt çatlakları (stria) Neden olur? Nasıl geçer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928934"/>
            <a:ext cx="2204316" cy="1064153"/>
          </a:xfrm>
          <a:prstGeom prst="rect">
            <a:avLst/>
          </a:prstGeom>
          <a:noFill/>
        </p:spPr>
      </p:pic>
      <p:pic>
        <p:nvPicPr>
          <p:cNvPr id="61447" name="Picture 7" descr="Yara İzi Tedavisi - Prof. Dr. Cengiz AÇIK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143380"/>
            <a:ext cx="2142215" cy="1153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KARIN AĞRISI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Fizik Muayene</a:t>
            </a:r>
          </a:p>
          <a:p>
            <a:endParaRPr lang="tr-TR" dirty="0" smtClean="0"/>
          </a:p>
          <a:p>
            <a:pPr>
              <a:buNone/>
            </a:pPr>
            <a:r>
              <a:rPr lang="tr-TR" sz="2600" dirty="0" smtClean="0"/>
              <a:t>2- </a:t>
            </a:r>
            <a:r>
              <a:rPr lang="tr-TR" sz="2600" dirty="0" err="1" smtClean="0"/>
              <a:t>Oskültasyon</a:t>
            </a:r>
            <a:endParaRPr lang="tr-TR" sz="2600" dirty="0" smtClean="0"/>
          </a:p>
          <a:p>
            <a:endParaRPr lang="tr-TR" dirty="0" smtClean="0"/>
          </a:p>
          <a:p>
            <a:pPr>
              <a:buNone/>
            </a:pPr>
            <a:r>
              <a:rPr lang="tr-TR" sz="2200" dirty="0" err="1" smtClean="0"/>
              <a:t>Hipoaktif</a:t>
            </a:r>
            <a:r>
              <a:rPr lang="tr-TR" sz="2200" dirty="0" smtClean="0"/>
              <a:t> / </a:t>
            </a:r>
            <a:r>
              <a:rPr lang="tr-TR" sz="2200" dirty="0" err="1" smtClean="0"/>
              <a:t>hiperaktif</a:t>
            </a:r>
            <a:r>
              <a:rPr lang="tr-TR" sz="2200" dirty="0" smtClean="0"/>
              <a:t> bağırsak sesleri</a:t>
            </a:r>
          </a:p>
          <a:p>
            <a:pPr lvl="1"/>
            <a:r>
              <a:rPr lang="tr-TR" dirty="0" smtClean="0"/>
              <a:t>kısmi bağırsak obstrüksiyonu, </a:t>
            </a:r>
            <a:r>
              <a:rPr lang="tr-TR" dirty="0" err="1" smtClean="0"/>
              <a:t>ileus</a:t>
            </a:r>
            <a:r>
              <a:rPr lang="tr-TR" dirty="0" smtClean="0"/>
              <a:t>  / </a:t>
            </a:r>
            <a:r>
              <a:rPr lang="tr-TR" dirty="0" err="1" smtClean="0"/>
              <a:t>enterit</a:t>
            </a:r>
            <a:endParaRPr lang="tr-TR" dirty="0" smtClean="0"/>
          </a:p>
          <a:p>
            <a:pPr lvl="1"/>
            <a:endParaRPr lang="tr-TR" dirty="0" smtClean="0"/>
          </a:p>
          <a:p>
            <a:pPr>
              <a:buNone/>
            </a:pPr>
            <a:r>
              <a:rPr lang="tr-TR" sz="2200" dirty="0" smtClean="0"/>
              <a:t>Aort, </a:t>
            </a:r>
            <a:r>
              <a:rPr lang="tr-TR" sz="2200" dirty="0" err="1" smtClean="0"/>
              <a:t>renal</a:t>
            </a:r>
            <a:r>
              <a:rPr lang="tr-TR" sz="2200" dirty="0" smtClean="0"/>
              <a:t> arter, </a:t>
            </a:r>
            <a:r>
              <a:rPr lang="tr-TR" sz="2200" dirty="0" err="1" smtClean="0"/>
              <a:t>femoral</a:t>
            </a:r>
            <a:r>
              <a:rPr lang="tr-TR" sz="2200" dirty="0" smtClean="0"/>
              <a:t> arterde üfürüm</a:t>
            </a:r>
          </a:p>
          <a:p>
            <a:pPr lvl="1"/>
            <a:r>
              <a:rPr lang="tr-TR" dirty="0" smtClean="0"/>
              <a:t>anevrizma 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3571868" y="6357958"/>
            <a:ext cx="55721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		   </a:t>
            </a:r>
            <a:r>
              <a:rPr lang="tr-TR" sz="1100" dirty="0" err="1" smtClean="0"/>
              <a:t>Current</a:t>
            </a:r>
            <a:r>
              <a:rPr lang="tr-TR" sz="1100" dirty="0" smtClean="0"/>
              <a:t> Aile Hekimliği Tanı ve Tedavi 4. baskı </a:t>
            </a:r>
            <a:endParaRPr lang="tr-TR" sz="1100" dirty="0"/>
          </a:p>
        </p:txBody>
      </p:sp>
      <p:sp>
        <p:nvSpPr>
          <p:cNvPr id="60418" name="AutoShape 2" descr="Batın Muayenesi Nasıl Yapılır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0420" name="AutoShape 4" descr="Batın Muayenesi Nasıl Yapılır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500174"/>
            <a:ext cx="2260880" cy="200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>KARIN AĞRISI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Fizik Muayene</a:t>
            </a:r>
          </a:p>
          <a:p>
            <a:endParaRPr lang="tr-TR" dirty="0" smtClean="0"/>
          </a:p>
          <a:p>
            <a:pPr>
              <a:buNone/>
            </a:pPr>
            <a:r>
              <a:rPr lang="tr-TR" sz="2600" dirty="0" smtClean="0"/>
              <a:t>3- </a:t>
            </a:r>
            <a:r>
              <a:rPr lang="tr-TR" sz="2600" dirty="0" err="1" smtClean="0"/>
              <a:t>Palpasyon</a:t>
            </a:r>
            <a:r>
              <a:rPr lang="tr-TR" sz="2600" dirty="0" smtClean="0"/>
              <a:t> </a:t>
            </a:r>
          </a:p>
          <a:p>
            <a:endParaRPr lang="tr-TR" dirty="0" smtClean="0"/>
          </a:p>
          <a:p>
            <a:r>
              <a:rPr lang="tr-TR" sz="2000" dirty="0" smtClean="0"/>
              <a:t>Ağrıdan uzak alandan hafif dokunuşlarla başlamalı</a:t>
            </a:r>
          </a:p>
          <a:p>
            <a:endParaRPr lang="tr-TR" sz="2000" dirty="0" smtClean="0"/>
          </a:p>
          <a:p>
            <a:r>
              <a:rPr lang="tr-TR" sz="2000" dirty="0" smtClean="0"/>
              <a:t>Kolayca gıdıklanan hastalarda </a:t>
            </a:r>
          </a:p>
          <a:p>
            <a:pPr lvl="1"/>
            <a:r>
              <a:rPr lang="tr-TR" sz="1600" dirty="0" err="1" smtClean="0"/>
              <a:t>Steteskop</a:t>
            </a:r>
            <a:endParaRPr lang="tr-TR" sz="1600" dirty="0" smtClean="0"/>
          </a:p>
          <a:p>
            <a:pPr lvl="1"/>
            <a:r>
              <a:rPr lang="tr-TR" sz="1600" dirty="0" smtClean="0"/>
              <a:t>Hastanın elleri</a:t>
            </a:r>
          </a:p>
        </p:txBody>
      </p:sp>
      <p:sp>
        <p:nvSpPr>
          <p:cNvPr id="4" name="3 Dikdörtgen"/>
          <p:cNvSpPr/>
          <p:nvPr/>
        </p:nvSpPr>
        <p:spPr>
          <a:xfrm>
            <a:off x="3357554" y="6286520"/>
            <a:ext cx="55721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		</a:t>
            </a:r>
            <a:r>
              <a:rPr lang="tr-TR" sz="1100" dirty="0" err="1" smtClean="0"/>
              <a:t>Current</a:t>
            </a:r>
            <a:r>
              <a:rPr lang="tr-TR" sz="1100" dirty="0" smtClean="0"/>
              <a:t> Aile Hekimliği Tanı ve Tedavi 4. baskı </a:t>
            </a:r>
            <a:endParaRPr lang="tr-TR" sz="1100" dirty="0"/>
          </a:p>
        </p:txBody>
      </p:sp>
      <p:pic>
        <p:nvPicPr>
          <p:cNvPr id="59394" name="Picture 2" descr="Tıpta palpasyon nedir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428868"/>
            <a:ext cx="1785916" cy="2451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KARIN AĞRISI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800" dirty="0" smtClean="0"/>
              <a:t>Fizik Muayene </a:t>
            </a:r>
          </a:p>
          <a:p>
            <a:endParaRPr lang="tr-TR" sz="2800" dirty="0" smtClean="0"/>
          </a:p>
          <a:p>
            <a:pPr>
              <a:buNone/>
            </a:pPr>
            <a:r>
              <a:rPr lang="tr-TR" sz="2600" dirty="0" smtClean="0"/>
              <a:t>3- </a:t>
            </a:r>
            <a:r>
              <a:rPr lang="tr-TR" sz="2600" dirty="0" err="1" smtClean="0"/>
              <a:t>Palpasyon</a:t>
            </a:r>
            <a:r>
              <a:rPr lang="tr-TR" sz="2600" dirty="0" smtClean="0"/>
              <a:t> </a:t>
            </a:r>
            <a:endParaRPr lang="tr-TR" dirty="0" smtClean="0"/>
          </a:p>
          <a:p>
            <a:pPr>
              <a:buNone/>
            </a:pPr>
            <a:r>
              <a:rPr lang="tr-TR" sz="2000" dirty="0" smtClean="0"/>
              <a:t>Karın duvarındaki sertlik </a:t>
            </a:r>
          </a:p>
          <a:p>
            <a:pPr lvl="1"/>
            <a:r>
              <a:rPr lang="tr-TR" sz="1600" dirty="0" smtClean="0"/>
              <a:t>peritonit</a:t>
            </a:r>
          </a:p>
          <a:p>
            <a:pPr>
              <a:buNone/>
            </a:pPr>
            <a:r>
              <a:rPr lang="tr-TR" sz="2000" dirty="0" smtClean="0"/>
              <a:t>Lokal defansa ait bulgular </a:t>
            </a:r>
          </a:p>
          <a:p>
            <a:pPr lvl="1"/>
            <a:r>
              <a:rPr lang="tr-TR" sz="1600" dirty="0" smtClean="0"/>
              <a:t>akut </a:t>
            </a:r>
            <a:r>
              <a:rPr lang="tr-TR" sz="1600" dirty="0" err="1" smtClean="0"/>
              <a:t>kolesistit</a:t>
            </a:r>
            <a:r>
              <a:rPr lang="tr-TR" sz="1600" dirty="0" smtClean="0"/>
              <a:t>, apandisit, </a:t>
            </a:r>
            <a:r>
              <a:rPr lang="tr-TR" sz="1600" dirty="0" err="1" smtClean="0"/>
              <a:t>divertikulit</a:t>
            </a:r>
            <a:endParaRPr lang="tr-TR" sz="1600" dirty="0" smtClean="0"/>
          </a:p>
          <a:p>
            <a:pPr>
              <a:buNone/>
            </a:pPr>
            <a:r>
              <a:rPr lang="tr-TR" sz="2000" dirty="0" err="1" smtClean="0"/>
              <a:t>Rebound</a:t>
            </a:r>
            <a:r>
              <a:rPr lang="tr-TR" sz="2000" dirty="0" smtClean="0"/>
              <a:t> ağrısı </a:t>
            </a:r>
          </a:p>
          <a:p>
            <a:pPr lvl="1"/>
            <a:r>
              <a:rPr lang="tr-TR" sz="1600" dirty="0" err="1" smtClean="0"/>
              <a:t>pariyetal</a:t>
            </a:r>
            <a:r>
              <a:rPr lang="tr-TR" sz="1600" dirty="0" smtClean="0"/>
              <a:t> periton</a:t>
            </a:r>
          </a:p>
        </p:txBody>
      </p:sp>
      <p:sp>
        <p:nvSpPr>
          <p:cNvPr id="5" name="4 Dikdörtgen"/>
          <p:cNvSpPr/>
          <p:nvPr/>
        </p:nvSpPr>
        <p:spPr>
          <a:xfrm>
            <a:off x="3286116" y="6357958"/>
            <a:ext cx="58578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      Acil serviste karın ağrısına yaklaşım  </a:t>
            </a:r>
            <a:r>
              <a:rPr lang="tr-TR" sz="1100" i="1" dirty="0" err="1" smtClean="0"/>
              <a:t>Jour</a:t>
            </a:r>
            <a:r>
              <a:rPr lang="tr-TR" sz="1100" i="1" dirty="0" smtClean="0"/>
              <a:t> </a:t>
            </a:r>
            <a:r>
              <a:rPr lang="tr-TR" sz="1100" i="1" dirty="0" err="1" smtClean="0"/>
              <a:t>Turk</a:t>
            </a:r>
            <a:r>
              <a:rPr lang="tr-TR" sz="1100" i="1" dirty="0" smtClean="0"/>
              <a:t> </a:t>
            </a:r>
            <a:r>
              <a:rPr lang="tr-TR" sz="1100" i="1" dirty="0" err="1" smtClean="0"/>
              <a:t>Fam</a:t>
            </a:r>
            <a:r>
              <a:rPr lang="tr-TR" sz="1100" i="1" dirty="0" smtClean="0"/>
              <a:t> </a:t>
            </a:r>
            <a:r>
              <a:rPr lang="tr-TR" sz="1100" i="1" dirty="0" err="1" smtClean="0"/>
              <a:t>Phy</a:t>
            </a:r>
            <a:r>
              <a:rPr lang="tr-TR" sz="1100" i="1" dirty="0" smtClean="0"/>
              <a:t> 2018; 09 (2): 59-67</a:t>
            </a:r>
            <a:endParaRPr lang="tr-TR" sz="1100" dirty="0"/>
          </a:p>
        </p:txBody>
      </p:sp>
      <p:pic>
        <p:nvPicPr>
          <p:cNvPr id="6" name="Picture 2" descr="Tıpta palpasyon nedir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428868"/>
            <a:ext cx="1785916" cy="2451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KARIN AĞRISI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Fizik Muayene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sz="2600" dirty="0" smtClean="0"/>
              <a:t>4- Perküsyon </a:t>
            </a:r>
          </a:p>
          <a:p>
            <a:pPr>
              <a:buNone/>
            </a:pPr>
            <a:r>
              <a:rPr lang="tr-TR" sz="2000" dirty="0" err="1" smtClean="0"/>
              <a:t>Abdominal</a:t>
            </a:r>
            <a:r>
              <a:rPr lang="tr-TR" sz="2000" dirty="0" smtClean="0"/>
              <a:t> gaza bağlı </a:t>
            </a:r>
          </a:p>
          <a:p>
            <a:pPr lvl="1"/>
            <a:r>
              <a:rPr lang="tr-TR" sz="1600" dirty="0" err="1" smtClean="0"/>
              <a:t>timpan</a:t>
            </a:r>
            <a:r>
              <a:rPr lang="tr-TR" sz="1600" dirty="0" smtClean="0"/>
              <a:t> ses</a:t>
            </a:r>
          </a:p>
          <a:p>
            <a:pPr lvl="1"/>
            <a:endParaRPr lang="tr-TR" sz="1600" dirty="0" smtClean="0"/>
          </a:p>
          <a:p>
            <a:pPr>
              <a:buNone/>
            </a:pPr>
            <a:r>
              <a:rPr lang="tr-TR" sz="2000" dirty="0" err="1" smtClean="0"/>
              <a:t>Organomegali</a:t>
            </a:r>
            <a:r>
              <a:rPr lang="tr-TR" sz="2000" dirty="0" smtClean="0"/>
              <a:t>, kitleye bağlı </a:t>
            </a:r>
          </a:p>
          <a:p>
            <a:pPr lvl="1"/>
            <a:r>
              <a:rPr lang="tr-TR" sz="1600" dirty="0" err="1" smtClean="0"/>
              <a:t>matite</a:t>
            </a:r>
            <a:r>
              <a:rPr lang="tr-TR" sz="1600" dirty="0" smtClean="0"/>
              <a:t> ses  </a:t>
            </a:r>
            <a:endParaRPr lang="tr-TR" sz="1600" dirty="0"/>
          </a:p>
        </p:txBody>
      </p:sp>
      <p:sp>
        <p:nvSpPr>
          <p:cNvPr id="56322" name="AutoShape 2" descr="Batın Muayenesi Nasıl Yapılır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6324" name="AutoShape 4" descr="Batın Muayenesi Nasıl Yapılır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786058"/>
            <a:ext cx="2771776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Dikdörtgen"/>
          <p:cNvSpPr/>
          <p:nvPr/>
        </p:nvSpPr>
        <p:spPr>
          <a:xfrm>
            <a:off x="3286116" y="6357958"/>
            <a:ext cx="58578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      Acil serviste karın ağrısına yaklaşım  </a:t>
            </a:r>
            <a:r>
              <a:rPr lang="tr-TR" sz="1100" i="1" dirty="0" err="1" smtClean="0"/>
              <a:t>Jour</a:t>
            </a:r>
            <a:r>
              <a:rPr lang="tr-TR" sz="1100" i="1" dirty="0" smtClean="0"/>
              <a:t> </a:t>
            </a:r>
            <a:r>
              <a:rPr lang="tr-TR" sz="1100" i="1" dirty="0" err="1" smtClean="0"/>
              <a:t>Turk</a:t>
            </a:r>
            <a:r>
              <a:rPr lang="tr-TR" sz="1100" i="1" dirty="0" smtClean="0"/>
              <a:t> </a:t>
            </a:r>
            <a:r>
              <a:rPr lang="tr-TR" sz="1100" i="1" dirty="0" err="1" smtClean="0"/>
              <a:t>Fam</a:t>
            </a:r>
            <a:r>
              <a:rPr lang="tr-TR" sz="1100" i="1" dirty="0" smtClean="0"/>
              <a:t> </a:t>
            </a:r>
            <a:r>
              <a:rPr lang="tr-TR" sz="1100" i="1" dirty="0" err="1" smtClean="0"/>
              <a:t>Phy</a:t>
            </a:r>
            <a:r>
              <a:rPr lang="tr-TR" sz="1100" i="1" dirty="0" smtClean="0"/>
              <a:t> 2018; 09 (2): 59-67</a:t>
            </a:r>
            <a:endParaRPr lang="tr-T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KARIN AĞRISI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sz="4000" dirty="0" smtClean="0"/>
              <a:t>Fizik Muayene </a:t>
            </a:r>
          </a:p>
          <a:p>
            <a:endParaRPr lang="tr-TR" sz="3600" dirty="0" smtClean="0"/>
          </a:p>
          <a:p>
            <a:pPr>
              <a:buNone/>
            </a:pPr>
            <a:r>
              <a:rPr lang="tr-TR" sz="3700" dirty="0" smtClean="0"/>
              <a:t>5- </a:t>
            </a:r>
            <a:r>
              <a:rPr lang="tr-TR" sz="3700" dirty="0" err="1" smtClean="0"/>
              <a:t>Rektal</a:t>
            </a:r>
            <a:r>
              <a:rPr lang="tr-TR" sz="3700" dirty="0" smtClean="0"/>
              <a:t> Tuşe 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err="1" smtClean="0"/>
              <a:t>Pelvik</a:t>
            </a:r>
            <a:r>
              <a:rPr lang="tr-TR" dirty="0" smtClean="0"/>
              <a:t> ve alt karın ağrısı olan hastalarda önerilmekte</a:t>
            </a:r>
          </a:p>
          <a:p>
            <a:pPr lvl="1"/>
            <a:r>
              <a:rPr lang="tr-TR" sz="2200" dirty="0" err="1" smtClean="0"/>
              <a:t>fekalit</a:t>
            </a:r>
            <a:r>
              <a:rPr lang="tr-TR" sz="2200" dirty="0" smtClean="0"/>
              <a:t>, </a:t>
            </a:r>
            <a:r>
              <a:rPr lang="tr-TR" sz="2200" dirty="0" err="1" smtClean="0"/>
              <a:t>melena</a:t>
            </a:r>
            <a:r>
              <a:rPr lang="tr-TR" sz="2200" dirty="0" smtClean="0"/>
              <a:t>, </a:t>
            </a:r>
            <a:r>
              <a:rPr lang="tr-TR" sz="2200" dirty="0" err="1" smtClean="0"/>
              <a:t>hematokezya</a:t>
            </a:r>
            <a:r>
              <a:rPr lang="tr-TR" sz="2200" dirty="0" smtClean="0"/>
              <a:t>, kitle,</a:t>
            </a:r>
            <a:r>
              <a:rPr lang="tr-TR" sz="2200" dirty="0" err="1" smtClean="0"/>
              <a:t>retroçekal</a:t>
            </a:r>
            <a:r>
              <a:rPr lang="tr-TR" sz="2200" dirty="0" smtClean="0"/>
              <a:t>  </a:t>
            </a:r>
            <a:r>
              <a:rPr lang="tr-TR" sz="2200" dirty="0" err="1" smtClean="0"/>
              <a:t>enflamasyon</a:t>
            </a:r>
            <a:r>
              <a:rPr lang="tr-TR" sz="2200" dirty="0" smtClean="0"/>
              <a:t>,  </a:t>
            </a:r>
            <a:r>
              <a:rPr lang="tr-TR" sz="2200" dirty="0" err="1" smtClean="0"/>
              <a:t>over</a:t>
            </a:r>
            <a:r>
              <a:rPr lang="tr-TR" sz="2200" dirty="0" smtClean="0"/>
              <a:t> kisti, apandisit</a:t>
            </a:r>
          </a:p>
          <a:p>
            <a:pPr lvl="1"/>
            <a:endParaRPr lang="tr-TR" dirty="0" smtClean="0"/>
          </a:p>
          <a:p>
            <a:pPr>
              <a:buNone/>
            </a:pPr>
            <a:r>
              <a:rPr lang="tr-TR" dirty="0" smtClean="0"/>
              <a:t>Hassasiyetin yaygın olması</a:t>
            </a:r>
          </a:p>
          <a:p>
            <a:pPr lvl="1"/>
            <a:r>
              <a:rPr lang="tr-TR" dirty="0" smtClean="0"/>
              <a:t> </a:t>
            </a:r>
            <a:r>
              <a:rPr lang="tr-TR" dirty="0" err="1" smtClean="0"/>
              <a:t>pelvis</a:t>
            </a:r>
            <a:r>
              <a:rPr lang="tr-TR" dirty="0" smtClean="0"/>
              <a:t> peritonunun </a:t>
            </a:r>
            <a:r>
              <a:rPr lang="tr-TR" dirty="0" err="1" smtClean="0"/>
              <a:t>irritasyonunu</a:t>
            </a:r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Sağ tarafta  hassasiyet</a:t>
            </a:r>
          </a:p>
          <a:p>
            <a:pPr lvl="1"/>
            <a:r>
              <a:rPr lang="tr-TR" dirty="0" smtClean="0"/>
              <a:t> </a:t>
            </a:r>
            <a:r>
              <a:rPr lang="tr-TR" dirty="0" err="1" smtClean="0"/>
              <a:t>pelvik</a:t>
            </a:r>
            <a:r>
              <a:rPr lang="tr-TR" dirty="0" smtClean="0"/>
              <a:t> apandisiti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Sol tarafta hassasiyet </a:t>
            </a:r>
          </a:p>
          <a:p>
            <a:pPr lvl="1"/>
            <a:r>
              <a:rPr lang="tr-TR" dirty="0" err="1" smtClean="0"/>
              <a:t>divertiküliti</a:t>
            </a:r>
            <a:endParaRPr lang="tr-TR" dirty="0" smtClean="0"/>
          </a:p>
          <a:p>
            <a:endParaRPr lang="tr-TR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3571868" y="6357958"/>
            <a:ext cx="53578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Acil serviste karın ağrısına yaklaşım  </a:t>
            </a:r>
            <a:r>
              <a:rPr lang="tr-TR" sz="1100" i="1" dirty="0" err="1" smtClean="0"/>
              <a:t>Jour</a:t>
            </a:r>
            <a:r>
              <a:rPr lang="tr-TR" sz="1100" i="1" dirty="0" smtClean="0"/>
              <a:t> </a:t>
            </a:r>
            <a:r>
              <a:rPr lang="tr-TR" sz="1100" i="1" dirty="0" err="1" smtClean="0"/>
              <a:t>Turk</a:t>
            </a:r>
            <a:r>
              <a:rPr lang="tr-TR" sz="1100" i="1" dirty="0" smtClean="0"/>
              <a:t> </a:t>
            </a:r>
            <a:r>
              <a:rPr lang="tr-TR" sz="1100" i="1" dirty="0" err="1" smtClean="0"/>
              <a:t>Fam</a:t>
            </a:r>
            <a:r>
              <a:rPr lang="tr-TR" sz="1100" i="1" dirty="0" smtClean="0"/>
              <a:t> </a:t>
            </a:r>
            <a:r>
              <a:rPr lang="tr-TR" sz="1100" i="1" dirty="0" err="1" smtClean="0"/>
              <a:t>Phy</a:t>
            </a:r>
            <a:r>
              <a:rPr lang="tr-TR" sz="1100" i="1" dirty="0" smtClean="0"/>
              <a:t> 2018; 09 (2): 59-67</a:t>
            </a:r>
            <a:endParaRPr lang="tr-T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altLang="tr-TR" sz="4000" dirty="0" smtClean="0"/>
              <a:t>	</a:t>
            </a:r>
            <a:br>
              <a:rPr lang="tr-TR" altLang="tr-TR" sz="4000" dirty="0" smtClean="0"/>
            </a:br>
            <a:r>
              <a:rPr lang="tr-TR" altLang="tr-TR" sz="4000" dirty="0" smtClean="0"/>
              <a:t>ÖĞRENİM HEDEFLERİ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r>
              <a:rPr lang="tr-TR" sz="1900" dirty="0" smtClean="0"/>
              <a:t>Karın ağrısı tanımını ve sınıflandırmasını yapabilmek</a:t>
            </a:r>
          </a:p>
          <a:p>
            <a:endParaRPr lang="tr-TR" sz="1900" dirty="0" smtClean="0"/>
          </a:p>
          <a:p>
            <a:r>
              <a:rPr lang="tr-TR" sz="1900" dirty="0" smtClean="0"/>
              <a:t>Karın ağrısına yol açan durumları ve yerleşim yerine göre en sık görülen karın ağrısı nedenlerini sayabilmek </a:t>
            </a:r>
          </a:p>
          <a:p>
            <a:endParaRPr lang="tr-TR" sz="1900" dirty="0" smtClean="0"/>
          </a:p>
          <a:p>
            <a:r>
              <a:rPr lang="tr-TR" sz="1900" dirty="0" smtClean="0"/>
              <a:t>Ağrının yayılımıyla ilgili özellikleri sayabilmek </a:t>
            </a:r>
          </a:p>
          <a:p>
            <a:endParaRPr lang="tr-TR" sz="1900" dirty="0" smtClean="0"/>
          </a:p>
          <a:p>
            <a:r>
              <a:rPr lang="tr-TR" sz="1900" dirty="0" smtClean="0"/>
              <a:t>Karın ağrısı tanısında </a:t>
            </a:r>
            <a:r>
              <a:rPr lang="tr-TR" sz="1900" dirty="0" err="1" smtClean="0"/>
              <a:t>anamnezde</a:t>
            </a:r>
            <a:r>
              <a:rPr lang="tr-TR" sz="1900" dirty="0" smtClean="0"/>
              <a:t> ,fizik </a:t>
            </a:r>
            <a:r>
              <a:rPr lang="tr-TR" sz="1900" dirty="0" err="1" smtClean="0"/>
              <a:t>muayanede</a:t>
            </a:r>
            <a:r>
              <a:rPr lang="tr-TR" sz="1900" dirty="0" smtClean="0"/>
              <a:t> dikkat edilecek kriterleri sayabilmek </a:t>
            </a:r>
          </a:p>
          <a:p>
            <a:endParaRPr lang="tr-TR" sz="1900" dirty="0" smtClean="0"/>
          </a:p>
          <a:p>
            <a:r>
              <a:rPr lang="tr-TR" sz="1900" dirty="0" smtClean="0"/>
              <a:t>Tanıda gereken radyolojik görüntülemelerin neler olduğunu, hangi durumlarda yapılması gerektiğini belirtebilmek </a:t>
            </a:r>
          </a:p>
          <a:p>
            <a:pPr>
              <a:buNone/>
            </a:pPr>
            <a:endParaRPr lang="tr-TR" sz="1900" dirty="0" smtClean="0"/>
          </a:p>
          <a:p>
            <a:r>
              <a:rPr lang="tr-TR" sz="1900" dirty="0" smtClean="0"/>
              <a:t>Karın ağrısı ile gelen hastalarda ileri basamağa sevk kriterlerini sayabilmek</a:t>
            </a:r>
            <a:endParaRPr lang="tr-TR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KARIN AĞRISI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Fizik Muayene </a:t>
            </a:r>
          </a:p>
          <a:p>
            <a:endParaRPr lang="tr-TR" dirty="0" smtClean="0"/>
          </a:p>
          <a:p>
            <a:pPr>
              <a:buNone/>
            </a:pPr>
            <a:r>
              <a:rPr lang="tr-TR" sz="2600" dirty="0" smtClean="0"/>
              <a:t>5- </a:t>
            </a:r>
            <a:r>
              <a:rPr lang="tr-TR" sz="2600" dirty="0" err="1" smtClean="0"/>
              <a:t>Rektal</a:t>
            </a:r>
            <a:r>
              <a:rPr lang="tr-TR" sz="2600" dirty="0" smtClean="0"/>
              <a:t> Tuşe </a:t>
            </a:r>
          </a:p>
          <a:p>
            <a:endParaRPr lang="tr-TR" dirty="0" smtClean="0"/>
          </a:p>
          <a:p>
            <a:pPr>
              <a:buNone/>
            </a:pPr>
            <a:r>
              <a:rPr lang="tr-TR" sz="2000" dirty="0" smtClean="0"/>
              <a:t>Rektumda kitle, taşlaşmış gaita ya da yabancı cisim olup olmadığı</a:t>
            </a:r>
          </a:p>
          <a:p>
            <a:pPr lvl="1"/>
            <a:r>
              <a:rPr lang="tr-TR" sz="1600" dirty="0" smtClean="0"/>
              <a:t>özellikle mekanik bağırsak tıkanıklığı olan hastalarda önemli</a:t>
            </a:r>
          </a:p>
          <a:p>
            <a:endParaRPr lang="tr-TR" dirty="0" smtClean="0"/>
          </a:p>
          <a:p>
            <a:pPr>
              <a:buNone/>
            </a:pPr>
            <a:r>
              <a:rPr lang="tr-TR" sz="2000" dirty="0" smtClean="0"/>
              <a:t>Yatalak hastalarda sıklıkla tıkanıklık nedeni olan taşlaşmış gaita </a:t>
            </a:r>
          </a:p>
          <a:p>
            <a:pPr lvl="1"/>
            <a:r>
              <a:rPr lang="tr-TR" sz="1600" dirty="0" smtClean="0"/>
              <a:t>elle halas edilerek aynı zamanda tedavi edilebilmekte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3500430" y="6429396"/>
            <a:ext cx="53578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Acil serviste karın ağrısına yaklaşım  </a:t>
            </a:r>
            <a:r>
              <a:rPr lang="tr-TR" sz="1100" i="1" dirty="0" err="1" smtClean="0"/>
              <a:t>Jour</a:t>
            </a:r>
            <a:r>
              <a:rPr lang="tr-TR" sz="1100" i="1" dirty="0" smtClean="0"/>
              <a:t> </a:t>
            </a:r>
            <a:r>
              <a:rPr lang="tr-TR" sz="1100" i="1" dirty="0" err="1" smtClean="0"/>
              <a:t>Turk</a:t>
            </a:r>
            <a:r>
              <a:rPr lang="tr-TR" sz="1100" i="1" dirty="0" smtClean="0"/>
              <a:t> </a:t>
            </a:r>
            <a:r>
              <a:rPr lang="tr-TR" sz="1100" i="1" dirty="0" err="1" smtClean="0"/>
              <a:t>Fam</a:t>
            </a:r>
            <a:r>
              <a:rPr lang="tr-TR" sz="1100" i="1" dirty="0" smtClean="0"/>
              <a:t> </a:t>
            </a:r>
            <a:r>
              <a:rPr lang="tr-TR" sz="1100" i="1" dirty="0" err="1" smtClean="0"/>
              <a:t>Phy</a:t>
            </a:r>
            <a:r>
              <a:rPr lang="tr-TR" sz="1100" i="1" dirty="0" smtClean="0"/>
              <a:t> 2018; 09 (2): 59-67</a:t>
            </a:r>
            <a:endParaRPr lang="tr-T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 smtClean="0"/>
              <a:t>KARIN AĞRISI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altLang="tr-TR" sz="2800" dirty="0" smtClean="0"/>
              <a:t>Fizik Muayene</a:t>
            </a:r>
          </a:p>
          <a:p>
            <a:endParaRPr lang="tr-TR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Yaşlı, </a:t>
            </a:r>
            <a:r>
              <a:rPr lang="tr-TR" sz="2000" dirty="0" err="1" smtClean="0"/>
              <a:t>immün</a:t>
            </a:r>
            <a:r>
              <a:rPr lang="tr-TR" sz="2000" dirty="0" smtClean="0"/>
              <a:t> bozukluğu, uzun süreden beri diyabetik olanlarda</a:t>
            </a:r>
          </a:p>
          <a:p>
            <a:pPr lvl="1"/>
            <a:r>
              <a:rPr lang="tr-TR" sz="1300" dirty="0" smtClean="0"/>
              <a:t>perfore bir </a:t>
            </a:r>
            <a:r>
              <a:rPr lang="tr-TR" sz="1300" dirty="0" err="1" smtClean="0"/>
              <a:t>viscus</a:t>
            </a:r>
            <a:r>
              <a:rPr lang="tr-TR" sz="1300" dirty="0" smtClean="0"/>
              <a:t> varlığında bile </a:t>
            </a:r>
            <a:r>
              <a:rPr lang="tr-TR" sz="1300" dirty="0" err="1" smtClean="0"/>
              <a:t>peritoneal</a:t>
            </a:r>
            <a:r>
              <a:rPr lang="tr-TR" sz="1300" dirty="0" smtClean="0"/>
              <a:t> </a:t>
            </a:r>
            <a:r>
              <a:rPr lang="tr-TR" sz="1300" dirty="0" err="1" smtClean="0"/>
              <a:t>irritasyon</a:t>
            </a:r>
            <a:r>
              <a:rPr lang="tr-TR" sz="1300" dirty="0" smtClean="0"/>
              <a:t> bulgularını göstermeyebilmekte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Ek olarak dikkatli bir sistemik muayene yapılmalı</a:t>
            </a:r>
            <a:endParaRPr lang="tr-TR" altLang="tr-TR" sz="2000" dirty="0" smtClean="0"/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4214810" y="621508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1100" dirty="0" smtClean="0"/>
              <a:t>Birinci Basamakta Akut Karın Ağrısı Olan Hastaya Yaklaşım - güncel gastroenteroloji dergisi 19/3 -2015</a:t>
            </a:r>
            <a:endParaRPr lang="tr-TR" sz="1100" dirty="0"/>
          </a:p>
        </p:txBody>
      </p:sp>
      <p:pic>
        <p:nvPicPr>
          <p:cNvPr id="53250" name="Picture 2" descr="Karın ağrısı deyip geçmeyin 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786322"/>
            <a:ext cx="2438697" cy="1300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KARIN AĞRISI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altLang="tr-TR" dirty="0" smtClean="0"/>
          </a:p>
          <a:p>
            <a:pPr>
              <a:buNone/>
            </a:pPr>
            <a:r>
              <a:rPr lang="tr-TR" altLang="tr-TR" dirty="0" smtClean="0"/>
              <a:t>Tanı Testleri</a:t>
            </a:r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r>
              <a:rPr lang="tr-TR" sz="1800" dirty="0" err="1" smtClean="0"/>
              <a:t>Anamnez</a:t>
            </a:r>
            <a:r>
              <a:rPr lang="tr-TR" sz="1800" dirty="0" smtClean="0"/>
              <a:t> ve fizik muayene sırasında ortaya çıkan klinik kuşkuları yansıtmalı</a:t>
            </a:r>
          </a:p>
          <a:p>
            <a:pPr>
              <a:buNone/>
            </a:pPr>
            <a:r>
              <a:rPr lang="tr-TR" sz="1800" dirty="0" smtClean="0"/>
              <a:t>	       gereksiz testler</a:t>
            </a:r>
          </a:p>
          <a:p>
            <a:pPr lvl="1"/>
            <a:r>
              <a:rPr lang="tr-TR" sz="1600" dirty="0" smtClean="0"/>
              <a:t>maliyeti yüksek</a:t>
            </a:r>
          </a:p>
          <a:p>
            <a:pPr lvl="1"/>
            <a:r>
              <a:rPr lang="tr-TR" sz="1600" dirty="0" smtClean="0"/>
              <a:t>klinik tanının üzerini örtebilmekte</a:t>
            </a:r>
            <a:endParaRPr lang="tr-TR" sz="1600" dirty="0"/>
          </a:p>
        </p:txBody>
      </p:sp>
      <p:sp>
        <p:nvSpPr>
          <p:cNvPr id="4" name="3 Dikdörtgen"/>
          <p:cNvSpPr/>
          <p:nvPr/>
        </p:nvSpPr>
        <p:spPr>
          <a:xfrm>
            <a:off x="4214810" y="621508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1100" dirty="0" smtClean="0"/>
              <a:t>Birinci Basamakta Akut Karın Ağrısı Olan Hastaya Yaklaşım </a:t>
            </a:r>
          </a:p>
          <a:p>
            <a:pPr algn="ctr"/>
            <a:r>
              <a:rPr lang="tr-TR" sz="1100" dirty="0" smtClean="0"/>
              <a:t>güncel gastroenteroloji dergisi 19/3 -2015</a:t>
            </a:r>
            <a:endParaRPr lang="tr-T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KARIN AĞRISI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altLang="tr-TR" dirty="0" smtClean="0"/>
              <a:t>Tanı Testleri</a:t>
            </a:r>
          </a:p>
          <a:p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Hastaların çoğunda</a:t>
            </a:r>
          </a:p>
          <a:p>
            <a:r>
              <a:rPr lang="tr-TR" sz="2000" dirty="0" smtClean="0"/>
              <a:t>Tam kan sayımı </a:t>
            </a:r>
          </a:p>
          <a:p>
            <a:r>
              <a:rPr lang="tr-TR" sz="2000" dirty="0" smtClean="0"/>
              <a:t>Elektrolitler</a:t>
            </a:r>
          </a:p>
          <a:p>
            <a:r>
              <a:rPr lang="tr-TR" sz="2000" dirty="0" smtClean="0"/>
              <a:t>BUN/</a:t>
            </a:r>
            <a:r>
              <a:rPr lang="tr-TR" sz="2000" dirty="0" err="1" smtClean="0"/>
              <a:t>kreatinin</a:t>
            </a:r>
            <a:r>
              <a:rPr lang="tr-TR" sz="2000" dirty="0" smtClean="0"/>
              <a:t> </a:t>
            </a:r>
          </a:p>
          <a:p>
            <a:r>
              <a:rPr lang="tr-TR" sz="2000" dirty="0" smtClean="0"/>
              <a:t>Kan şekeri 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Doğurgan çağdaki tüm kadınlara </a:t>
            </a:r>
          </a:p>
          <a:p>
            <a:pPr lvl="1"/>
            <a:r>
              <a:rPr lang="tr-TR" sz="1400" dirty="0" smtClean="0"/>
              <a:t>tüp </a:t>
            </a:r>
            <a:r>
              <a:rPr lang="tr-TR" sz="1400" dirty="0" err="1" smtClean="0"/>
              <a:t>ligasyonu</a:t>
            </a:r>
            <a:r>
              <a:rPr lang="tr-TR" sz="1400" dirty="0" smtClean="0"/>
              <a:t> olup olmadığına bakılmaksızın gebelik testi yapılmalı</a:t>
            </a:r>
          </a:p>
          <a:p>
            <a:pPr lvl="1"/>
            <a:endParaRPr lang="tr-TR" sz="1400" dirty="0" smtClean="0"/>
          </a:p>
          <a:p>
            <a:pPr>
              <a:buNone/>
            </a:pPr>
            <a:r>
              <a:rPr lang="tr-TR" sz="2000" dirty="0" smtClean="0"/>
              <a:t>50 yaş üstü bireylerde serum demir testleri</a:t>
            </a:r>
            <a:endParaRPr lang="tr-TR" sz="2000" dirty="0"/>
          </a:p>
        </p:txBody>
      </p:sp>
      <p:sp>
        <p:nvSpPr>
          <p:cNvPr id="4" name="3 Dikdörtgen"/>
          <p:cNvSpPr/>
          <p:nvPr/>
        </p:nvSpPr>
        <p:spPr>
          <a:xfrm>
            <a:off x="3357554" y="6357958"/>
            <a:ext cx="55721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		</a:t>
            </a:r>
            <a:r>
              <a:rPr lang="tr-TR" sz="1100" dirty="0" err="1" smtClean="0"/>
              <a:t>Current</a:t>
            </a:r>
            <a:r>
              <a:rPr lang="tr-TR" sz="1100" dirty="0" smtClean="0"/>
              <a:t> Aile Hekimliği Tanı ve Tedavi 4. baskı </a:t>
            </a:r>
            <a:endParaRPr lang="tr-TR" sz="1100" dirty="0"/>
          </a:p>
        </p:txBody>
      </p:sp>
      <p:sp>
        <p:nvSpPr>
          <p:cNvPr id="51202" name="AutoShape 2" descr="Tahlil Fiyatları 2021 | Labistanbu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1204" name="AutoShape 4" descr="Tahlil Fiyatları 2021 | Labistanbu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206" name="Picture 6" descr="Evdesaglikci.com - YERİNİZDE SAĞLIK HİZMETLER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428868"/>
            <a:ext cx="2838450" cy="1609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KARIN AĞRISI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altLang="tr-TR" sz="3300" dirty="0" smtClean="0"/>
              <a:t>Tanı Testleri</a:t>
            </a:r>
            <a:endParaRPr lang="tr-TR" sz="3300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err="1" smtClean="0"/>
              <a:t>Arteryel</a:t>
            </a:r>
            <a:r>
              <a:rPr lang="tr-TR" dirty="0" smtClean="0"/>
              <a:t> Kan Gazları</a:t>
            </a:r>
          </a:p>
          <a:p>
            <a:endParaRPr lang="tr-TR" sz="2200" dirty="0" smtClean="0"/>
          </a:p>
          <a:p>
            <a:pPr>
              <a:buFont typeface="Arial" pitchFamily="34" charset="0"/>
              <a:buChar char="•"/>
            </a:pPr>
            <a:r>
              <a:rPr lang="tr-TR" sz="2200" dirty="0" smtClean="0"/>
              <a:t>Hipotansiyon</a:t>
            </a:r>
          </a:p>
          <a:p>
            <a:pPr>
              <a:buFont typeface="Arial" pitchFamily="34" charset="0"/>
              <a:buChar char="•"/>
            </a:pPr>
            <a:r>
              <a:rPr lang="tr-TR" sz="2200" dirty="0" err="1" smtClean="0"/>
              <a:t>Jeneralize</a:t>
            </a:r>
            <a:r>
              <a:rPr lang="tr-TR" sz="2200" dirty="0" smtClean="0"/>
              <a:t> peritonit</a:t>
            </a:r>
          </a:p>
          <a:p>
            <a:pPr>
              <a:buFont typeface="Arial" pitchFamily="34" charset="0"/>
              <a:buChar char="•"/>
            </a:pPr>
            <a:r>
              <a:rPr lang="tr-TR" sz="2200" dirty="0" err="1" smtClean="0"/>
              <a:t>Pankreatit</a:t>
            </a:r>
            <a:endParaRPr lang="tr-TR" sz="2200" dirty="0" smtClean="0"/>
          </a:p>
          <a:p>
            <a:pPr>
              <a:buFont typeface="Arial" pitchFamily="34" charset="0"/>
              <a:buChar char="•"/>
            </a:pPr>
            <a:r>
              <a:rPr lang="tr-TR" sz="2200" dirty="0" err="1" smtClean="0"/>
              <a:t>İskemik</a:t>
            </a:r>
            <a:r>
              <a:rPr lang="tr-TR" sz="2200" dirty="0" smtClean="0"/>
              <a:t> bağırsak hastalığı</a:t>
            </a:r>
          </a:p>
          <a:p>
            <a:pPr>
              <a:buFont typeface="Arial" pitchFamily="34" charset="0"/>
              <a:buChar char="•"/>
            </a:pPr>
            <a:r>
              <a:rPr lang="tr-TR" sz="2200" dirty="0" smtClean="0"/>
              <a:t>Septisemi</a:t>
            </a:r>
          </a:p>
          <a:p>
            <a:endParaRPr lang="tr-TR" sz="2200" dirty="0" smtClean="0"/>
          </a:p>
          <a:p>
            <a:pPr>
              <a:buNone/>
            </a:pPr>
            <a:r>
              <a:rPr lang="tr-TR" sz="2200" dirty="0" err="1" smtClean="0"/>
              <a:t>Metabolik</a:t>
            </a:r>
            <a:r>
              <a:rPr lang="tr-TR" sz="2200" dirty="0" smtClean="0"/>
              <a:t> </a:t>
            </a:r>
            <a:r>
              <a:rPr lang="tr-TR" sz="2200" dirty="0" err="1" smtClean="0"/>
              <a:t>asidoz</a:t>
            </a:r>
            <a:r>
              <a:rPr lang="tr-TR" sz="2200" dirty="0" smtClean="0"/>
              <a:t> daha önceden akla gelmeyen ciddi bir</a:t>
            </a:r>
          </a:p>
          <a:p>
            <a:pPr>
              <a:buNone/>
            </a:pPr>
            <a:r>
              <a:rPr lang="tr-TR" sz="2200" dirty="0" smtClean="0"/>
              <a:t>durumun ilk belirtisi olabilmekte</a:t>
            </a:r>
            <a:endParaRPr lang="tr-TR" sz="2200" dirty="0"/>
          </a:p>
        </p:txBody>
      </p:sp>
      <p:sp>
        <p:nvSpPr>
          <p:cNvPr id="4" name="3 Dikdörtgen"/>
          <p:cNvSpPr/>
          <p:nvPr/>
        </p:nvSpPr>
        <p:spPr>
          <a:xfrm>
            <a:off x="3786182" y="6357958"/>
            <a:ext cx="53578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Acil serviste karın ağrısına yaklaşım  </a:t>
            </a:r>
            <a:r>
              <a:rPr lang="tr-TR" sz="1100" i="1" dirty="0" err="1" smtClean="0"/>
              <a:t>Jour</a:t>
            </a:r>
            <a:r>
              <a:rPr lang="tr-TR" sz="1100" i="1" dirty="0" smtClean="0"/>
              <a:t> </a:t>
            </a:r>
            <a:r>
              <a:rPr lang="tr-TR" sz="1100" i="1" dirty="0" err="1" smtClean="0"/>
              <a:t>Turk</a:t>
            </a:r>
            <a:r>
              <a:rPr lang="tr-TR" sz="1100" i="1" dirty="0" smtClean="0"/>
              <a:t> </a:t>
            </a:r>
            <a:r>
              <a:rPr lang="tr-TR" sz="1100" i="1" dirty="0" err="1" smtClean="0"/>
              <a:t>Fam</a:t>
            </a:r>
            <a:r>
              <a:rPr lang="tr-TR" sz="1100" i="1" dirty="0" smtClean="0"/>
              <a:t> </a:t>
            </a:r>
            <a:r>
              <a:rPr lang="tr-TR" sz="1100" i="1" dirty="0" err="1" smtClean="0"/>
              <a:t>Phy</a:t>
            </a:r>
            <a:r>
              <a:rPr lang="tr-TR" sz="1100" i="1" dirty="0" smtClean="0"/>
              <a:t> 2018; 09 (2): 59-67</a:t>
            </a:r>
            <a:endParaRPr lang="tr-TR" sz="1100" dirty="0"/>
          </a:p>
        </p:txBody>
      </p:sp>
      <p:pic>
        <p:nvPicPr>
          <p:cNvPr id="49154" name="Picture 2" descr="Evdesaglikci.com - YERİNİZDE SAĞLIK HİZMETLER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571744"/>
            <a:ext cx="2838450" cy="1609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KARIN AĞRISI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altLang="tr-TR" dirty="0" smtClean="0"/>
              <a:t>Tanı Testleri</a:t>
            </a:r>
            <a:endParaRPr lang="tr-TR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err="1" smtClean="0"/>
              <a:t>Gastrointestinal</a:t>
            </a:r>
            <a:r>
              <a:rPr lang="tr-TR" sz="2000" dirty="0" smtClean="0"/>
              <a:t> kanama akut karında sık görülen bir durum olmamakla beraber her </a:t>
            </a:r>
            <a:r>
              <a:rPr lang="fi-FI" sz="2000" dirty="0" smtClean="0"/>
              <a:t>hastaya rutin olarak gaitada gizli kan testi</a:t>
            </a:r>
            <a:endParaRPr lang="tr-TR" sz="2000" dirty="0" smtClean="0"/>
          </a:p>
          <a:p>
            <a:pPr lvl="1"/>
            <a:r>
              <a:rPr lang="tr-TR" sz="1600" dirty="0" err="1" smtClean="0"/>
              <a:t>mukozal</a:t>
            </a:r>
            <a:r>
              <a:rPr lang="tr-TR" sz="1600" dirty="0" smtClean="0"/>
              <a:t> lezyon</a:t>
            </a:r>
          </a:p>
          <a:p>
            <a:pPr lvl="1"/>
            <a:r>
              <a:rPr lang="tr-TR" sz="1600" dirty="0" smtClean="0"/>
              <a:t>gizli kalmış bir kanser</a:t>
            </a:r>
          </a:p>
          <a:p>
            <a:endParaRPr lang="tr-TR" dirty="0" smtClean="0"/>
          </a:p>
          <a:p>
            <a:pPr>
              <a:buNone/>
            </a:pPr>
            <a:r>
              <a:rPr lang="tr-TR" sz="2000" dirty="0" smtClean="0"/>
              <a:t>Kronik veya kanlı </a:t>
            </a:r>
            <a:r>
              <a:rPr lang="tr-TR" sz="2000" dirty="0" err="1" smtClean="0"/>
              <a:t>diyarede</a:t>
            </a:r>
            <a:r>
              <a:rPr lang="tr-TR" sz="2000" dirty="0" smtClean="0"/>
              <a:t> </a:t>
            </a:r>
          </a:p>
          <a:p>
            <a:pPr lvl="1"/>
            <a:r>
              <a:rPr lang="tr-TR" sz="1600" dirty="0" smtClean="0"/>
              <a:t>dışkıda lökosit, </a:t>
            </a:r>
            <a:r>
              <a:rPr lang="tr-TR" sz="1600" dirty="0" err="1" smtClean="0"/>
              <a:t>ggk</a:t>
            </a:r>
            <a:r>
              <a:rPr lang="tr-TR" sz="1600" dirty="0" smtClean="0"/>
              <a:t>, parazit ve yumurtası, </a:t>
            </a:r>
            <a:r>
              <a:rPr lang="tr-TR" sz="1600" dirty="0" err="1" smtClean="0"/>
              <a:t>enterik</a:t>
            </a:r>
            <a:r>
              <a:rPr lang="tr-TR" sz="1600" dirty="0" smtClean="0"/>
              <a:t> patojenler için kültür ve </a:t>
            </a:r>
            <a:r>
              <a:rPr lang="tr-TR" sz="1600" dirty="0" err="1" smtClean="0"/>
              <a:t>clostridium</a:t>
            </a:r>
            <a:r>
              <a:rPr lang="tr-TR" sz="1600" dirty="0" smtClean="0"/>
              <a:t> </a:t>
            </a:r>
            <a:r>
              <a:rPr lang="tr-TR" sz="1600" dirty="0" err="1" smtClean="0"/>
              <a:t>difficile</a:t>
            </a:r>
            <a:r>
              <a:rPr lang="tr-TR" sz="1600" dirty="0" smtClean="0"/>
              <a:t> toksin</a:t>
            </a:r>
          </a:p>
          <a:p>
            <a:endParaRPr lang="tr-TR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3286116" y="6286520"/>
            <a:ext cx="55006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Acil serviste karın ağrısına yaklaşım  </a:t>
            </a:r>
            <a:r>
              <a:rPr lang="tr-TR" sz="1100" i="1" dirty="0" err="1" smtClean="0"/>
              <a:t>Jour</a:t>
            </a:r>
            <a:r>
              <a:rPr lang="tr-TR" sz="1100" i="1" dirty="0" smtClean="0"/>
              <a:t> </a:t>
            </a:r>
            <a:r>
              <a:rPr lang="tr-TR" sz="1100" i="1" dirty="0" err="1" smtClean="0"/>
              <a:t>Turk</a:t>
            </a:r>
            <a:r>
              <a:rPr lang="tr-TR" sz="1100" i="1" dirty="0" smtClean="0"/>
              <a:t> </a:t>
            </a:r>
            <a:r>
              <a:rPr lang="tr-TR" sz="1100" i="1" dirty="0" err="1" smtClean="0"/>
              <a:t>Fam</a:t>
            </a:r>
            <a:r>
              <a:rPr lang="tr-TR" sz="1100" i="1" dirty="0" smtClean="0"/>
              <a:t> </a:t>
            </a:r>
            <a:r>
              <a:rPr lang="tr-TR" sz="1100" i="1" dirty="0" err="1" smtClean="0"/>
              <a:t>Phy</a:t>
            </a:r>
            <a:r>
              <a:rPr lang="tr-TR" sz="1100" i="1" dirty="0" smtClean="0"/>
              <a:t> 2018; 09 (2): 59-67</a:t>
            </a:r>
            <a:endParaRPr lang="tr-TR" sz="1100" dirty="0"/>
          </a:p>
        </p:txBody>
      </p:sp>
      <p:sp>
        <p:nvSpPr>
          <p:cNvPr id="5" name="4 Dikdörtgen"/>
          <p:cNvSpPr/>
          <p:nvPr/>
        </p:nvSpPr>
        <p:spPr>
          <a:xfrm>
            <a:off x="2500298" y="6596390"/>
            <a:ext cx="55721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		</a:t>
            </a:r>
            <a:r>
              <a:rPr lang="tr-TR" sz="1100" dirty="0" err="1" smtClean="0"/>
              <a:t>Current</a:t>
            </a:r>
            <a:r>
              <a:rPr lang="tr-TR" sz="1100" dirty="0" smtClean="0"/>
              <a:t> Aile Hekimliği Tanı ve Tedavi 4. baskı </a:t>
            </a:r>
            <a:endParaRPr lang="tr-TR" sz="1100" dirty="0"/>
          </a:p>
        </p:txBody>
      </p:sp>
      <p:sp>
        <p:nvSpPr>
          <p:cNvPr id="48130" name="AutoShape 2" descr="Gaita Kabı Yerli Üretici 2021 | TTT WORLD MEDİK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857232"/>
            <a:ext cx="2218931" cy="144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KARIN AĞRISI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pPr>
              <a:buNone/>
            </a:pPr>
            <a:r>
              <a:rPr lang="tr-TR" altLang="tr-TR" dirty="0" smtClean="0"/>
              <a:t>Tanı Testleri</a:t>
            </a:r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sz="2000" dirty="0" smtClean="0"/>
              <a:t>Düz </a:t>
            </a:r>
            <a:r>
              <a:rPr lang="tr-TR" sz="2000" dirty="0" err="1" smtClean="0"/>
              <a:t>grafide</a:t>
            </a:r>
            <a:r>
              <a:rPr lang="tr-TR" sz="2000" dirty="0" smtClean="0"/>
              <a:t> anormal kalsifikasyonlar </a:t>
            </a:r>
            <a:endParaRPr lang="tr-TR" dirty="0" smtClean="0"/>
          </a:p>
          <a:p>
            <a:pPr lvl="1"/>
            <a:r>
              <a:rPr lang="tr-TR" sz="1600" dirty="0" smtClean="0"/>
              <a:t>safra taşlarının yüzde 10’u</a:t>
            </a:r>
          </a:p>
          <a:p>
            <a:pPr lvl="1"/>
            <a:r>
              <a:rPr lang="tr-TR" sz="1600" dirty="0" smtClean="0"/>
              <a:t>böbrek taşlarının yüzde 90‘ı</a:t>
            </a:r>
          </a:p>
          <a:p>
            <a:pPr lvl="1"/>
            <a:r>
              <a:rPr lang="tr-TR" sz="1600" dirty="0" smtClean="0"/>
              <a:t>apandisitli hastaların yüzde 5'inde </a:t>
            </a:r>
            <a:r>
              <a:rPr lang="tr-TR" sz="1600" dirty="0" err="1" smtClean="0"/>
              <a:t>apendikolitler</a:t>
            </a:r>
            <a:endParaRPr lang="tr-TR" sz="1600" dirty="0"/>
          </a:p>
        </p:txBody>
      </p:sp>
      <p:sp>
        <p:nvSpPr>
          <p:cNvPr id="4" name="3 Dikdörtgen"/>
          <p:cNvSpPr/>
          <p:nvPr/>
        </p:nvSpPr>
        <p:spPr>
          <a:xfrm>
            <a:off x="3786182" y="6427113"/>
            <a:ext cx="53578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dirty="0" smtClean="0"/>
              <a:t> Akut karın </a:t>
            </a:r>
            <a:r>
              <a:rPr lang="tr-TR" sz="1100" dirty="0" err="1" smtClean="0"/>
              <a:t>Sabiston</a:t>
            </a:r>
            <a:r>
              <a:rPr lang="tr-TR" sz="1100" dirty="0" smtClean="0"/>
              <a:t> Cerrahi Ders Kitabı. 17. baskı</a:t>
            </a:r>
          </a:p>
          <a:p>
            <a:pPr algn="ctr"/>
            <a:r>
              <a:rPr lang="tr-TR" sz="1100" dirty="0" err="1" smtClean="0"/>
              <a:t>Philadelphia</a:t>
            </a:r>
            <a:r>
              <a:rPr lang="tr-TR" sz="1100" dirty="0" smtClean="0"/>
              <a:t>, </a:t>
            </a:r>
            <a:r>
              <a:rPr lang="tr-TR" sz="1100" dirty="0" err="1" smtClean="0"/>
              <a:t>Pa</a:t>
            </a:r>
            <a:r>
              <a:rPr lang="tr-TR" sz="1100" dirty="0" smtClean="0"/>
              <a:t>.: </a:t>
            </a:r>
            <a:r>
              <a:rPr lang="tr-TR" sz="1100" dirty="0" err="1" smtClean="0"/>
              <a:t>Saunders</a:t>
            </a:r>
            <a:r>
              <a:rPr lang="tr-TR" sz="1100" dirty="0" smtClean="0"/>
              <a:t>; 2004:1219-1240</a:t>
            </a:r>
            <a:endParaRPr lang="tr-TR" sz="11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522328"/>
            <a:ext cx="2143140" cy="208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071942"/>
            <a:ext cx="2095502" cy="182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KARIN AĞRISI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pPr>
              <a:buNone/>
            </a:pPr>
            <a:r>
              <a:rPr lang="tr-TR" altLang="tr-TR" dirty="0" smtClean="0"/>
              <a:t>Tanı Testleri</a:t>
            </a:r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sz="2000" dirty="0" smtClean="0"/>
              <a:t>barsak obstrüksiyonu düşünülen hastada</a:t>
            </a:r>
          </a:p>
          <a:p>
            <a:pPr lvl="1"/>
            <a:r>
              <a:rPr lang="tr-TR" sz="1600" dirty="0" smtClean="0"/>
              <a:t>ayakta düz karın </a:t>
            </a:r>
            <a:r>
              <a:rPr lang="tr-TR" sz="1600" dirty="0" err="1" smtClean="0"/>
              <a:t>grafisi</a:t>
            </a:r>
            <a:r>
              <a:rPr lang="tr-TR" sz="1600" dirty="0" smtClean="0"/>
              <a:t> (</a:t>
            </a:r>
            <a:r>
              <a:rPr lang="tr-TR" sz="1600" dirty="0" err="1" smtClean="0"/>
              <a:t>adbg</a:t>
            </a:r>
            <a:r>
              <a:rPr lang="tr-TR" sz="1600" dirty="0" smtClean="0"/>
              <a:t>) / </a:t>
            </a:r>
            <a:r>
              <a:rPr lang="tr-TR" sz="1600" dirty="0" err="1" smtClean="0"/>
              <a:t>lateral</a:t>
            </a:r>
            <a:r>
              <a:rPr lang="tr-TR" sz="1600" dirty="0" smtClean="0"/>
              <a:t> </a:t>
            </a:r>
            <a:r>
              <a:rPr lang="tr-TR" sz="1600" dirty="0" err="1" smtClean="0"/>
              <a:t>dekübitus</a:t>
            </a:r>
            <a:r>
              <a:rPr lang="tr-TR" sz="1600" dirty="0" smtClean="0"/>
              <a:t> </a:t>
            </a:r>
          </a:p>
          <a:p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karaciğer, safra yolları, dalak, pankreas, böbrekler ve </a:t>
            </a:r>
            <a:r>
              <a:rPr lang="tr-TR" sz="2000" dirty="0" err="1" smtClean="0"/>
              <a:t>pelvik</a:t>
            </a:r>
            <a:r>
              <a:rPr lang="tr-TR" sz="2000" dirty="0" smtClean="0"/>
              <a:t> organlar </a:t>
            </a:r>
          </a:p>
          <a:p>
            <a:pPr lvl="1"/>
            <a:r>
              <a:rPr lang="tr-TR" sz="1600" dirty="0" smtClean="0"/>
              <a:t>ultrasonografi</a:t>
            </a:r>
          </a:p>
        </p:txBody>
      </p:sp>
      <p:sp>
        <p:nvSpPr>
          <p:cNvPr id="4" name="3 Dikdörtgen"/>
          <p:cNvSpPr/>
          <p:nvPr/>
        </p:nvSpPr>
        <p:spPr>
          <a:xfrm>
            <a:off x="4214810" y="621508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1100" dirty="0" smtClean="0"/>
              <a:t>Birinci Basamakta Akut Karın Ağrısı Olan Hastaya Yaklaşım  </a:t>
            </a:r>
          </a:p>
          <a:p>
            <a:pPr algn="ctr"/>
            <a:r>
              <a:rPr lang="tr-TR" sz="1100" dirty="0" smtClean="0"/>
              <a:t>güncel gastroenteroloji dergisi 19/3 -2015</a:t>
            </a:r>
            <a:endParaRPr lang="tr-TR" sz="1100" dirty="0"/>
          </a:p>
        </p:txBody>
      </p:sp>
      <p:sp>
        <p:nvSpPr>
          <p:cNvPr id="46082" name="AutoShape 2" descr="Böbrek Taşı belirti bulgu ve tanılar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KARIN AĞRISI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5043494" cy="4840303"/>
          </a:xfrm>
        </p:spPr>
        <p:txBody>
          <a:bodyPr>
            <a:normAutofit fontScale="70000" lnSpcReduction="20000"/>
          </a:bodyPr>
          <a:lstStyle/>
          <a:p>
            <a:endParaRPr lang="tr-TR" dirty="0" smtClean="0"/>
          </a:p>
          <a:p>
            <a:pPr>
              <a:buNone/>
            </a:pPr>
            <a:r>
              <a:rPr lang="tr-TR" dirty="0" smtClean="0"/>
              <a:t>ADBG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sz="2600" dirty="0" smtClean="0"/>
              <a:t>diyafram altında serbest hava görülmesi </a:t>
            </a:r>
          </a:p>
          <a:p>
            <a:pPr lvl="1"/>
            <a:r>
              <a:rPr lang="tr-TR" dirty="0" err="1" smtClean="0"/>
              <a:t>perforasyon</a:t>
            </a:r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sz="2600" dirty="0" smtClean="0"/>
              <a:t>hava sıvı düzeyinin görülmesi</a:t>
            </a:r>
          </a:p>
          <a:p>
            <a:pPr lvl="1"/>
            <a:r>
              <a:rPr lang="tr-TR" dirty="0" err="1" smtClean="0"/>
              <a:t>ileus</a:t>
            </a:r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sz="2600" dirty="0" smtClean="0"/>
              <a:t>araba tekerleği görüntüsü</a:t>
            </a:r>
          </a:p>
          <a:p>
            <a:pPr lvl="1"/>
            <a:r>
              <a:rPr lang="tr-TR" dirty="0" err="1" smtClean="0"/>
              <a:t>sigmoid</a:t>
            </a:r>
            <a:r>
              <a:rPr lang="tr-TR" dirty="0" smtClean="0"/>
              <a:t> </a:t>
            </a:r>
            <a:r>
              <a:rPr lang="tr-TR" dirty="0" err="1" smtClean="0"/>
              <a:t>torsiyonu</a:t>
            </a:r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sz="2600" dirty="0" smtClean="0"/>
              <a:t>Kolon duvarında parmak izi görünümü</a:t>
            </a:r>
          </a:p>
          <a:p>
            <a:pPr lvl="1"/>
            <a:r>
              <a:rPr lang="tr-TR" dirty="0" err="1" smtClean="0"/>
              <a:t>iskemik</a:t>
            </a:r>
            <a:r>
              <a:rPr lang="tr-TR" dirty="0" smtClean="0"/>
              <a:t> kolitli</a:t>
            </a:r>
          </a:p>
          <a:p>
            <a:endParaRPr lang="tr-TR" dirty="0" smtClean="0"/>
          </a:p>
          <a:p>
            <a:pPr>
              <a:buNone/>
            </a:pPr>
            <a:r>
              <a:rPr lang="tr-TR" sz="2600" dirty="0" smtClean="0"/>
              <a:t>batında yabancı cisim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5" name="4 Dikdörtgen"/>
          <p:cNvSpPr/>
          <p:nvPr/>
        </p:nvSpPr>
        <p:spPr>
          <a:xfrm>
            <a:off x="3500430" y="6215082"/>
            <a:ext cx="52863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	Birinci Basamağa Yönelik Tanı ve Tedavi Rehberi-2012</a:t>
            </a:r>
            <a:endParaRPr lang="tr-TR" sz="1100" dirty="0"/>
          </a:p>
        </p:txBody>
      </p:sp>
      <p:sp>
        <p:nvSpPr>
          <p:cNvPr id="45058" name="AutoShape 2" descr="Perfore Primer İnce Bağırsak Lenfoması: Olgu Sunum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060" name="AutoShape 4" descr="Perfore Primer İnce Bağırsak Lenfoması: Olgu Sunum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7940" y="857232"/>
            <a:ext cx="162331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3" name="Picture 7" descr="Adynamic ileus with gastroenteritis. The fluid levels tend to be long... |  Download Scientific 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9" y="857232"/>
            <a:ext cx="1285851" cy="1616839"/>
          </a:xfrm>
          <a:prstGeom prst="rect">
            <a:avLst/>
          </a:prstGeom>
          <a:noFill/>
        </p:spPr>
      </p:pic>
      <p:pic>
        <p:nvPicPr>
          <p:cNvPr id="45065" name="Picture 9" descr="Sigmoid colon volvulus - Wikiped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357430"/>
            <a:ext cx="1553514" cy="1900464"/>
          </a:xfrm>
          <a:prstGeom prst="rect">
            <a:avLst/>
          </a:prstGeom>
          <a:noFill/>
        </p:spPr>
      </p:pic>
      <p:pic>
        <p:nvPicPr>
          <p:cNvPr id="48130" name="Picture 2" descr="Gastrointestinal Yabancı Cisimler - Acilci.N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9817" y="2643182"/>
            <a:ext cx="1444183" cy="1841828"/>
          </a:xfrm>
          <a:prstGeom prst="rect">
            <a:avLst/>
          </a:prstGeom>
          <a:noFill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4714884"/>
            <a:ext cx="2714644" cy="105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KARIN AĞRISI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tr-TR" sz="2800" dirty="0" smtClean="0"/>
          </a:p>
          <a:p>
            <a:pPr>
              <a:buNone/>
            </a:pPr>
            <a:r>
              <a:rPr lang="tr-TR" sz="2800" dirty="0" smtClean="0"/>
              <a:t>Anjiyografi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err="1" smtClean="0"/>
              <a:t>İntestinal</a:t>
            </a:r>
            <a:r>
              <a:rPr lang="tr-TR" sz="2000" dirty="0" smtClean="0"/>
              <a:t> </a:t>
            </a:r>
            <a:r>
              <a:rPr lang="tr-TR" sz="2000" dirty="0" err="1" smtClean="0"/>
              <a:t>iskemi</a:t>
            </a:r>
            <a:r>
              <a:rPr lang="tr-TR" sz="2000" dirty="0" smtClean="0"/>
              <a:t> veya </a:t>
            </a:r>
            <a:r>
              <a:rPr lang="tr-TR" sz="2000" dirty="0" err="1" smtClean="0"/>
              <a:t>intraabdominal</a:t>
            </a:r>
            <a:r>
              <a:rPr lang="tr-TR" sz="2000" dirty="0" smtClean="0"/>
              <a:t> kanama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err="1" smtClean="0"/>
              <a:t>Selektif</a:t>
            </a:r>
            <a:r>
              <a:rPr lang="tr-TR" sz="2000" dirty="0" smtClean="0"/>
              <a:t> </a:t>
            </a:r>
            <a:r>
              <a:rPr lang="tr-TR" sz="2000" dirty="0" err="1" smtClean="0"/>
              <a:t>viseral</a:t>
            </a:r>
            <a:r>
              <a:rPr lang="tr-TR" sz="2000" dirty="0" smtClean="0"/>
              <a:t> anjiyografi </a:t>
            </a:r>
            <a:r>
              <a:rPr lang="tr-TR" sz="2000" dirty="0" err="1" smtClean="0"/>
              <a:t>mezenter</a:t>
            </a:r>
            <a:r>
              <a:rPr lang="tr-TR" sz="2000" dirty="0" smtClean="0"/>
              <a:t> enfarktüsü</a:t>
            </a:r>
            <a:endParaRPr lang="tr-TR" sz="2000" dirty="0"/>
          </a:p>
        </p:txBody>
      </p:sp>
      <p:sp>
        <p:nvSpPr>
          <p:cNvPr id="4" name="3 Dikdörtgen"/>
          <p:cNvSpPr/>
          <p:nvPr/>
        </p:nvSpPr>
        <p:spPr>
          <a:xfrm>
            <a:off x="3857620" y="6429396"/>
            <a:ext cx="52863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Acil serviste karın ağrısına yaklaşım  </a:t>
            </a:r>
            <a:r>
              <a:rPr lang="tr-TR" sz="1100" i="1" dirty="0" err="1" smtClean="0"/>
              <a:t>Jour</a:t>
            </a:r>
            <a:r>
              <a:rPr lang="tr-TR" sz="1100" i="1" dirty="0" smtClean="0"/>
              <a:t> </a:t>
            </a:r>
            <a:r>
              <a:rPr lang="tr-TR" sz="1100" i="1" dirty="0" err="1" smtClean="0"/>
              <a:t>Turk</a:t>
            </a:r>
            <a:r>
              <a:rPr lang="tr-TR" sz="1100" i="1" dirty="0" smtClean="0"/>
              <a:t> </a:t>
            </a:r>
            <a:r>
              <a:rPr lang="tr-TR" sz="1100" i="1" dirty="0" err="1" smtClean="0"/>
              <a:t>Fam</a:t>
            </a:r>
            <a:r>
              <a:rPr lang="tr-TR" sz="1100" i="1" dirty="0" smtClean="0"/>
              <a:t> </a:t>
            </a:r>
            <a:r>
              <a:rPr lang="tr-TR" sz="1100" i="1" dirty="0" err="1" smtClean="0"/>
              <a:t>Phy</a:t>
            </a:r>
            <a:r>
              <a:rPr lang="tr-TR" sz="1100" i="1" dirty="0" smtClean="0"/>
              <a:t> 2018; 09 (2): 59-67</a:t>
            </a:r>
            <a:endParaRPr lang="tr-TR" sz="1100" dirty="0"/>
          </a:p>
        </p:txBody>
      </p:sp>
      <p:sp>
        <p:nvSpPr>
          <p:cNvPr id="44034" name="AutoShape 2" descr="abdominal anjio | Fotogaleri | Güney Em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4036" name="AutoShape 4" descr="abdominal anjio | Fotogaleri | Güney Em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480789"/>
            <a:ext cx="2357454" cy="218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4000" dirty="0" smtClean="0"/>
              <a:t>			KARIN AĞRISI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Sunum Planı 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Karın Ağrısının </a:t>
            </a:r>
          </a:p>
          <a:p>
            <a:pPr lvl="1"/>
            <a:r>
              <a:rPr lang="tr-TR" sz="1600" dirty="0" smtClean="0"/>
              <a:t>Tanımı</a:t>
            </a:r>
          </a:p>
          <a:p>
            <a:pPr lvl="1"/>
            <a:r>
              <a:rPr lang="tr-TR" sz="1600" dirty="0" smtClean="0"/>
              <a:t>Sınıflandırması </a:t>
            </a:r>
          </a:p>
          <a:p>
            <a:pPr lvl="1"/>
            <a:r>
              <a:rPr lang="tr-TR" sz="1600" dirty="0" err="1" smtClean="0"/>
              <a:t>Etyolojisi</a:t>
            </a:r>
            <a:endParaRPr lang="tr-TR" sz="1600" dirty="0" smtClean="0"/>
          </a:p>
          <a:p>
            <a:pPr lvl="1"/>
            <a:r>
              <a:rPr lang="tr-TR" sz="1600" dirty="0" smtClean="0"/>
              <a:t>Tanısı</a:t>
            </a:r>
          </a:p>
          <a:p>
            <a:pPr>
              <a:buNone/>
            </a:pPr>
            <a:r>
              <a:rPr lang="tr-TR" sz="2000" dirty="0" smtClean="0"/>
              <a:t>Sık Görülen Akut Karın Ağrıları </a:t>
            </a:r>
          </a:p>
          <a:p>
            <a:pPr>
              <a:buNone/>
            </a:pPr>
            <a:r>
              <a:rPr lang="tr-TR" sz="2000" dirty="0" smtClean="0"/>
              <a:t>Karın Ağrısına Yaklaşım Algoritmaları </a:t>
            </a:r>
          </a:p>
          <a:p>
            <a:pPr>
              <a:buNone/>
            </a:pPr>
            <a:r>
              <a:rPr lang="tr-TR" sz="2000" dirty="0" smtClean="0"/>
              <a:t>Sevk Etme Kriterleri</a:t>
            </a:r>
          </a:p>
          <a:p>
            <a:pPr>
              <a:buNone/>
            </a:pPr>
            <a:r>
              <a:rPr lang="tr-TR" sz="2000" dirty="0" smtClean="0"/>
              <a:t>Kaynakça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Picture 4" descr="Karın ağrısı nedir, neden olur? Karın ağrısı nasıl geçer? Karın ağrısı  tedavi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5000636"/>
            <a:ext cx="2673597" cy="1338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KARIN AĞRISI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sz="2400" dirty="0" smtClean="0"/>
              <a:t>PA Akciğer </a:t>
            </a:r>
            <a:r>
              <a:rPr lang="tr-TR" sz="2400" dirty="0" err="1" smtClean="0"/>
              <a:t>Grafi</a:t>
            </a:r>
            <a:endParaRPr lang="tr-TR" sz="2400" dirty="0" smtClean="0"/>
          </a:p>
          <a:p>
            <a:pPr>
              <a:buNone/>
            </a:pPr>
            <a:r>
              <a:rPr lang="tr-TR" sz="1600" dirty="0" smtClean="0"/>
              <a:t>alt lob </a:t>
            </a:r>
            <a:r>
              <a:rPr lang="tr-TR" sz="1600" dirty="0" err="1" smtClean="0"/>
              <a:t>pnömonileri</a:t>
            </a:r>
            <a:r>
              <a:rPr lang="tr-TR" sz="1600" dirty="0" smtClean="0"/>
              <a:t> </a:t>
            </a:r>
          </a:p>
          <a:p>
            <a:pPr>
              <a:buNone/>
            </a:pPr>
            <a:r>
              <a:rPr lang="tr-TR" sz="1600" dirty="0" err="1" smtClean="0"/>
              <a:t>pnömoperitonu</a:t>
            </a:r>
            <a:r>
              <a:rPr lang="tr-TR" sz="1600" dirty="0" smtClean="0"/>
              <a:t> ekarte etmek için</a:t>
            </a:r>
          </a:p>
          <a:p>
            <a:endParaRPr lang="tr-TR" sz="2000" dirty="0" smtClean="0"/>
          </a:p>
          <a:p>
            <a:pPr>
              <a:buNone/>
            </a:pPr>
            <a:r>
              <a:rPr lang="tr-TR" sz="2400" dirty="0" err="1" smtClean="0"/>
              <a:t>Endovajinal</a:t>
            </a:r>
            <a:r>
              <a:rPr lang="tr-TR" sz="2400" dirty="0" smtClean="0"/>
              <a:t> ve </a:t>
            </a:r>
            <a:r>
              <a:rPr lang="tr-TR" sz="2400" dirty="0" err="1" smtClean="0"/>
              <a:t>Endorektal</a:t>
            </a:r>
            <a:r>
              <a:rPr lang="tr-TR" sz="2400" dirty="0" smtClean="0"/>
              <a:t> Ultrasonografi</a:t>
            </a:r>
          </a:p>
          <a:p>
            <a:pPr>
              <a:buNone/>
            </a:pPr>
            <a:r>
              <a:rPr lang="tr-TR" sz="1600" dirty="0" smtClean="0"/>
              <a:t>diğer görüntüleme yöntemleri ile tespit edilemeyen </a:t>
            </a:r>
            <a:r>
              <a:rPr lang="tr-TR" sz="1600" dirty="0" err="1" smtClean="0"/>
              <a:t>pelvik</a:t>
            </a:r>
            <a:r>
              <a:rPr lang="tr-TR" sz="1600" dirty="0" smtClean="0"/>
              <a:t> anomalileri saptamak</a:t>
            </a:r>
            <a:endParaRPr lang="tr-TR" sz="1600" dirty="0"/>
          </a:p>
        </p:txBody>
      </p:sp>
      <p:sp>
        <p:nvSpPr>
          <p:cNvPr id="4" name="3 Dikdörtgen"/>
          <p:cNvSpPr/>
          <p:nvPr/>
        </p:nvSpPr>
        <p:spPr>
          <a:xfrm>
            <a:off x="4000496" y="621508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1100" dirty="0" smtClean="0"/>
              <a:t>Birinci Basamakta Akut Karın Ağrısı Olan Hastaya Yaklaşım </a:t>
            </a:r>
          </a:p>
          <a:p>
            <a:pPr algn="ctr"/>
            <a:r>
              <a:rPr lang="tr-TR" sz="1100" dirty="0" smtClean="0"/>
              <a:t> güncel gastroenteroloji dergisi 19/3 -2015</a:t>
            </a:r>
            <a:endParaRPr lang="tr-T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KARIN AĞRISI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600" dirty="0" smtClean="0"/>
          </a:p>
          <a:p>
            <a:pPr>
              <a:buNone/>
            </a:pPr>
            <a:r>
              <a:rPr lang="tr-TR" sz="2600" dirty="0" smtClean="0"/>
              <a:t>Bilgisayarlı Tomografi</a:t>
            </a:r>
          </a:p>
          <a:p>
            <a:pPr>
              <a:buNone/>
            </a:pPr>
            <a:r>
              <a:rPr lang="tr-TR" sz="1900" dirty="0" err="1" smtClean="0"/>
              <a:t>inflamatuvar</a:t>
            </a:r>
            <a:r>
              <a:rPr lang="tr-TR" sz="1900" dirty="0" smtClean="0"/>
              <a:t> lezyonlar</a:t>
            </a:r>
          </a:p>
          <a:p>
            <a:pPr lvl="1"/>
            <a:r>
              <a:rPr lang="tr-TR" sz="1700" dirty="0" smtClean="0"/>
              <a:t>apandisit, </a:t>
            </a:r>
            <a:r>
              <a:rPr lang="tr-TR" sz="1700" dirty="0" err="1" smtClean="0"/>
              <a:t>divertikülit</a:t>
            </a:r>
            <a:r>
              <a:rPr lang="tr-TR" sz="1700" dirty="0" smtClean="0"/>
              <a:t>, </a:t>
            </a:r>
            <a:r>
              <a:rPr lang="tr-TR" sz="1700" dirty="0" err="1" smtClean="0"/>
              <a:t>pankreatit</a:t>
            </a:r>
            <a:r>
              <a:rPr lang="tr-TR" sz="1700" dirty="0" smtClean="0"/>
              <a:t>, </a:t>
            </a:r>
            <a:r>
              <a:rPr lang="tr-TR" sz="1700" dirty="0" err="1" smtClean="0"/>
              <a:t>abseler</a:t>
            </a:r>
            <a:endParaRPr lang="tr-TR" sz="1700" dirty="0" smtClean="0"/>
          </a:p>
          <a:p>
            <a:pPr lvl="1"/>
            <a:endParaRPr lang="tr-TR" dirty="0" smtClean="0"/>
          </a:p>
          <a:p>
            <a:pPr>
              <a:buNone/>
            </a:pPr>
            <a:r>
              <a:rPr lang="tr-TR" sz="1900" dirty="0" err="1" smtClean="0"/>
              <a:t>neoplastik</a:t>
            </a:r>
            <a:r>
              <a:rPr lang="tr-TR" sz="1900" dirty="0" smtClean="0"/>
              <a:t> lezyonlar</a:t>
            </a:r>
          </a:p>
          <a:p>
            <a:pPr lvl="1"/>
            <a:r>
              <a:rPr lang="tr-TR" sz="1700" dirty="0" err="1" smtClean="0"/>
              <a:t>obstrukte</a:t>
            </a:r>
            <a:r>
              <a:rPr lang="tr-TR" sz="1700" dirty="0" smtClean="0"/>
              <a:t> edici kolon kanseri, pankreas tümörleri </a:t>
            </a:r>
          </a:p>
          <a:p>
            <a:pPr lvl="1"/>
            <a:endParaRPr lang="tr-TR" dirty="0" smtClean="0"/>
          </a:p>
          <a:p>
            <a:pPr>
              <a:buNone/>
            </a:pPr>
            <a:r>
              <a:rPr lang="tr-TR" sz="1900" dirty="0" err="1" smtClean="0"/>
              <a:t>vasküler</a:t>
            </a:r>
            <a:r>
              <a:rPr lang="tr-TR" sz="1900" dirty="0" smtClean="0"/>
              <a:t> lezyonlar</a:t>
            </a:r>
          </a:p>
          <a:p>
            <a:pPr lvl="1"/>
            <a:r>
              <a:rPr lang="tr-TR" sz="1700" dirty="0" err="1" smtClean="0"/>
              <a:t>portal</a:t>
            </a:r>
            <a:r>
              <a:rPr lang="tr-TR" sz="1700" dirty="0" smtClean="0"/>
              <a:t> </a:t>
            </a:r>
            <a:r>
              <a:rPr lang="tr-TR" sz="1700" dirty="0" err="1" smtClean="0"/>
              <a:t>ven</a:t>
            </a:r>
            <a:r>
              <a:rPr lang="tr-TR" sz="1700" dirty="0" smtClean="0"/>
              <a:t> </a:t>
            </a:r>
            <a:r>
              <a:rPr lang="tr-TR" sz="1700" dirty="0" err="1" smtClean="0"/>
              <a:t>trombozu</a:t>
            </a:r>
            <a:r>
              <a:rPr lang="tr-TR" sz="1700" dirty="0" smtClean="0"/>
              <a:t>, anevrizma hastalığı </a:t>
            </a:r>
          </a:p>
          <a:p>
            <a:pPr lvl="1"/>
            <a:endParaRPr lang="tr-TR" dirty="0" smtClean="0"/>
          </a:p>
          <a:p>
            <a:pPr>
              <a:buNone/>
            </a:pPr>
            <a:r>
              <a:rPr lang="tr-TR" sz="1900" dirty="0" err="1" smtClean="0"/>
              <a:t>intraabdominal</a:t>
            </a:r>
            <a:r>
              <a:rPr lang="tr-TR" sz="1900" dirty="0" smtClean="0"/>
              <a:t> ya da </a:t>
            </a:r>
            <a:r>
              <a:rPr lang="tr-TR" sz="1900" dirty="0" err="1" smtClean="0"/>
              <a:t>retroperitoneal</a:t>
            </a:r>
            <a:r>
              <a:rPr lang="tr-TR" sz="1900" dirty="0" smtClean="0"/>
              <a:t> </a:t>
            </a:r>
            <a:r>
              <a:rPr lang="tr-TR" sz="1900" dirty="0" err="1" smtClean="0"/>
              <a:t>hemorajiler</a:t>
            </a:r>
            <a:endParaRPr lang="tr-TR" sz="1900" dirty="0" smtClean="0"/>
          </a:p>
          <a:p>
            <a:endParaRPr lang="tr-TR" sz="2000" dirty="0" smtClean="0"/>
          </a:p>
          <a:p>
            <a:pPr>
              <a:buNone/>
            </a:pPr>
            <a:endParaRPr lang="tr-TR" sz="1900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4214810" y="621508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1100" dirty="0" smtClean="0"/>
              <a:t>Birinci Basamakta Akut Karın Ağrısı Olan Hastaya Yaklaşım </a:t>
            </a:r>
          </a:p>
          <a:p>
            <a:pPr algn="ctr"/>
            <a:r>
              <a:rPr lang="tr-TR" sz="1100" dirty="0" smtClean="0"/>
              <a:t> güncel gastroenteroloji dergisi 19/3 -2015</a:t>
            </a:r>
            <a:endParaRPr lang="tr-TR" sz="1100" dirty="0"/>
          </a:p>
        </p:txBody>
      </p:sp>
      <p:sp>
        <p:nvSpPr>
          <p:cNvPr id="41986" name="AutoShape 2" descr="Bilgisayarlı Tomografi – Tomokay Tıbbi Görüntüle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143248"/>
            <a:ext cx="234875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KARIN AĞRISI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7467600" cy="4873752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pPr>
              <a:buNone/>
            </a:pPr>
            <a:r>
              <a:rPr lang="tr-TR" sz="2400" dirty="0" smtClean="0"/>
              <a:t>Manyetik rezonans </a:t>
            </a:r>
            <a:r>
              <a:rPr lang="tr-TR" sz="2400" dirty="0" err="1" smtClean="0"/>
              <a:t>anjiografisi</a:t>
            </a:r>
            <a:r>
              <a:rPr lang="tr-TR" sz="2400" dirty="0" smtClean="0"/>
              <a:t> </a:t>
            </a:r>
          </a:p>
          <a:p>
            <a:pPr lvl="1"/>
            <a:r>
              <a:rPr lang="tr-TR" sz="2000" dirty="0" smtClean="0"/>
              <a:t>özellikle </a:t>
            </a:r>
            <a:r>
              <a:rPr lang="tr-TR" sz="2000" dirty="0" err="1" smtClean="0"/>
              <a:t>viseral</a:t>
            </a:r>
            <a:r>
              <a:rPr lang="tr-TR" sz="2000" dirty="0" smtClean="0"/>
              <a:t> damar yapılarının değerlendirilmesinde son derece faydalı</a:t>
            </a:r>
          </a:p>
          <a:p>
            <a:endParaRPr lang="tr-TR" dirty="0" smtClean="0"/>
          </a:p>
          <a:p>
            <a:pPr>
              <a:buNone/>
            </a:pPr>
            <a:r>
              <a:rPr lang="tr-TR" sz="2400" dirty="0" smtClean="0"/>
              <a:t>Endoskopi </a:t>
            </a:r>
          </a:p>
          <a:p>
            <a:pPr lvl="1"/>
            <a:r>
              <a:rPr lang="tr-TR" dirty="0" smtClean="0"/>
              <a:t> </a:t>
            </a:r>
            <a:r>
              <a:rPr lang="tr-TR" sz="2000" dirty="0" smtClean="0"/>
              <a:t>mide, </a:t>
            </a:r>
            <a:r>
              <a:rPr lang="tr-TR" sz="2000" dirty="0" err="1" smtClean="0"/>
              <a:t>duodenum</a:t>
            </a:r>
            <a:r>
              <a:rPr lang="tr-TR" sz="2000" dirty="0" smtClean="0"/>
              <a:t> ve kolon mukozasının </a:t>
            </a:r>
            <a:r>
              <a:rPr lang="tr-TR" sz="2000" dirty="0" err="1" smtClean="0"/>
              <a:t>ülserasyon</a:t>
            </a:r>
            <a:r>
              <a:rPr lang="tr-TR" sz="2000" dirty="0" smtClean="0"/>
              <a:t>, </a:t>
            </a:r>
            <a:r>
              <a:rPr lang="tr-TR" sz="2000" dirty="0" err="1" smtClean="0"/>
              <a:t>neoplazi</a:t>
            </a:r>
            <a:r>
              <a:rPr lang="tr-TR" sz="2000" dirty="0" smtClean="0"/>
              <a:t>, </a:t>
            </a:r>
            <a:r>
              <a:rPr lang="tr-TR" sz="2000" dirty="0" err="1" smtClean="0"/>
              <a:t>iskemi</a:t>
            </a:r>
            <a:r>
              <a:rPr lang="tr-TR" sz="2000" dirty="0" smtClean="0"/>
              <a:t> ve </a:t>
            </a:r>
            <a:r>
              <a:rPr lang="tr-TR" sz="2000" dirty="0" err="1" smtClean="0"/>
              <a:t>inflamasyon</a:t>
            </a:r>
            <a:r>
              <a:rPr lang="tr-TR" sz="2000" dirty="0" smtClean="0"/>
              <a:t> yönünden değerlendirilmesinde altın standart</a:t>
            </a:r>
            <a:endParaRPr lang="tr-TR" sz="2000" dirty="0"/>
          </a:p>
        </p:txBody>
      </p:sp>
      <p:sp>
        <p:nvSpPr>
          <p:cNvPr id="4" name="3 Dikdörtgen"/>
          <p:cNvSpPr/>
          <p:nvPr/>
        </p:nvSpPr>
        <p:spPr>
          <a:xfrm>
            <a:off x="4214810" y="621508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1100" dirty="0" smtClean="0"/>
              <a:t>Birinci Basamakta Akut Karın Ağrısı Olan Hastaya Yaklaşım </a:t>
            </a:r>
          </a:p>
          <a:p>
            <a:pPr algn="ctr"/>
            <a:r>
              <a:rPr lang="tr-TR" sz="1100" dirty="0" smtClean="0"/>
              <a:t> güncel gastroenteroloji dergisi 19/3 -2015</a:t>
            </a:r>
            <a:endParaRPr lang="tr-TR" sz="1100" dirty="0"/>
          </a:p>
        </p:txBody>
      </p:sp>
      <p:pic>
        <p:nvPicPr>
          <p:cNvPr id="39938" name="Picture 2" descr="Safra Yolu Obstrüksiyonunda Manyetik Rezonans Kolanjiopankreatografi&amp;#39;nin  Tanıya Katkısı: Ek Bulgular ve Yanılgı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571480"/>
            <a:ext cx="2714625" cy="16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AKUT APANDİSİT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sz="2200" dirty="0" smtClean="0"/>
              <a:t>Her yaşta görülebilmekte</a:t>
            </a:r>
          </a:p>
          <a:p>
            <a:pPr lvl="1"/>
            <a:r>
              <a:rPr lang="tr-TR" sz="1500" dirty="0" smtClean="0"/>
              <a:t>en sık büyük çocuklarda ve genç yetişkinlerde</a:t>
            </a:r>
          </a:p>
          <a:p>
            <a:pPr>
              <a:buNone/>
            </a:pPr>
            <a:r>
              <a:rPr lang="tr-TR" sz="2000" dirty="0" smtClean="0"/>
              <a:t>Lümen obstrüksiyonu, </a:t>
            </a:r>
            <a:r>
              <a:rPr lang="tr-TR" sz="2000" dirty="0" err="1" smtClean="0"/>
              <a:t>viral</a:t>
            </a:r>
            <a:r>
              <a:rPr lang="tr-TR" sz="2000" dirty="0" smtClean="0"/>
              <a:t> enfeksiyonlarla sıkça ilişkili olan </a:t>
            </a:r>
            <a:r>
              <a:rPr lang="tr-TR" sz="2000" dirty="0" err="1" smtClean="0"/>
              <a:t>lenfoid</a:t>
            </a:r>
            <a:r>
              <a:rPr lang="tr-TR" sz="2000" dirty="0" smtClean="0"/>
              <a:t> doku </a:t>
            </a:r>
            <a:r>
              <a:rPr lang="tr-TR" sz="2000" dirty="0" err="1" smtClean="0"/>
              <a:t>proliferasyonu</a:t>
            </a:r>
            <a:r>
              <a:rPr lang="tr-TR" sz="2000" dirty="0" smtClean="0"/>
              <a:t> </a:t>
            </a:r>
          </a:p>
          <a:p>
            <a:endParaRPr lang="tr-TR" sz="1800" dirty="0" smtClean="0"/>
          </a:p>
          <a:p>
            <a:pPr>
              <a:buNone/>
            </a:pPr>
            <a:r>
              <a:rPr lang="tr-TR" sz="2000" dirty="0" smtClean="0"/>
              <a:t>Hastalarda ;</a:t>
            </a:r>
          </a:p>
          <a:p>
            <a:pPr lvl="1"/>
            <a:r>
              <a:rPr lang="tr-TR" sz="1600" dirty="0" smtClean="0"/>
              <a:t>~%100 </a:t>
            </a:r>
            <a:r>
              <a:rPr lang="tr-TR" sz="1600" dirty="0" err="1" smtClean="0"/>
              <a:t>periumbilikal</a:t>
            </a:r>
            <a:r>
              <a:rPr lang="tr-TR" sz="1600" dirty="0" smtClean="0"/>
              <a:t> ağrıyı takiben genellikle sağ alt kadrana yayılan ağrı </a:t>
            </a:r>
          </a:p>
          <a:p>
            <a:pPr lvl="1"/>
            <a:r>
              <a:rPr lang="tr-TR" sz="1600" dirty="0" smtClean="0"/>
              <a:t>~% 100 iştahsızlık </a:t>
            </a:r>
          </a:p>
          <a:p>
            <a:pPr lvl="1"/>
            <a:r>
              <a:rPr lang="tr-TR" sz="1600" dirty="0" smtClean="0"/>
              <a:t>~% 90 bulantı </a:t>
            </a:r>
          </a:p>
          <a:p>
            <a:pPr lvl="1"/>
            <a:r>
              <a:rPr lang="tr-TR" sz="1600" dirty="0" smtClean="0"/>
              <a:t>~%75 kusma </a:t>
            </a:r>
          </a:p>
          <a:p>
            <a:pPr lvl="1"/>
            <a:r>
              <a:rPr lang="tr-TR" sz="1600" dirty="0" smtClean="0"/>
              <a:t>38 dereceye varan ateş, </a:t>
            </a:r>
            <a:r>
              <a:rPr lang="tr-TR" sz="1600" dirty="0" err="1" smtClean="0"/>
              <a:t>tenezmus</a:t>
            </a:r>
            <a:endParaRPr lang="tr-TR" sz="1600" dirty="0" smtClean="0"/>
          </a:p>
          <a:p>
            <a:pPr lvl="1"/>
            <a:endParaRPr lang="tr-TR" sz="1600" dirty="0"/>
          </a:p>
        </p:txBody>
      </p:sp>
      <p:sp>
        <p:nvSpPr>
          <p:cNvPr id="4" name="3 Dikdörtgen"/>
          <p:cNvSpPr/>
          <p:nvPr/>
        </p:nvSpPr>
        <p:spPr>
          <a:xfrm>
            <a:off x="3571868" y="6357958"/>
            <a:ext cx="55721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		   </a:t>
            </a:r>
            <a:r>
              <a:rPr lang="tr-TR" sz="1100" dirty="0" err="1" smtClean="0"/>
              <a:t>Current</a:t>
            </a:r>
            <a:r>
              <a:rPr lang="tr-TR" sz="1100" dirty="0" smtClean="0"/>
              <a:t> Aile Hekimliği Tanı ve Tedavi 4. baskı </a:t>
            </a:r>
            <a:endParaRPr lang="tr-TR" sz="1100" dirty="0"/>
          </a:p>
        </p:txBody>
      </p:sp>
      <p:pic>
        <p:nvPicPr>
          <p:cNvPr id="38914" name="Picture 2" descr="Akut apandisit nedir tehlikeleri nelerdir? - Sağlık Haberle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142984"/>
            <a:ext cx="2542853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AKUT APANDİSİT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Fizik Muayene </a:t>
            </a:r>
          </a:p>
          <a:p>
            <a:pPr>
              <a:buNone/>
            </a:pPr>
            <a:endParaRPr lang="tr-TR" sz="2400" dirty="0" smtClean="0"/>
          </a:p>
          <a:p>
            <a:r>
              <a:rPr lang="tr-TR" sz="1800" dirty="0" err="1" smtClean="0"/>
              <a:t>Abdominal</a:t>
            </a:r>
            <a:r>
              <a:rPr lang="tr-TR" sz="1800" dirty="0" smtClean="0"/>
              <a:t> hassasiyet, defans, </a:t>
            </a:r>
            <a:r>
              <a:rPr lang="tr-TR" sz="1800" dirty="0" err="1" smtClean="0"/>
              <a:t>rijidite</a:t>
            </a:r>
            <a:r>
              <a:rPr lang="tr-TR" sz="1800" dirty="0" smtClean="0"/>
              <a:t> </a:t>
            </a:r>
          </a:p>
          <a:p>
            <a:endParaRPr lang="tr-TR" sz="1800" dirty="0" smtClean="0"/>
          </a:p>
          <a:p>
            <a:r>
              <a:rPr lang="tr-TR" sz="1800" dirty="0" err="1" smtClean="0"/>
              <a:t>Mcburney</a:t>
            </a:r>
            <a:r>
              <a:rPr lang="tr-TR" sz="1800" dirty="0" smtClean="0"/>
              <a:t>, </a:t>
            </a:r>
            <a:r>
              <a:rPr lang="tr-TR" sz="1800" dirty="0" err="1" smtClean="0"/>
              <a:t>Rovsing</a:t>
            </a:r>
            <a:r>
              <a:rPr lang="tr-TR" sz="1800" dirty="0" smtClean="0"/>
              <a:t> bulgusu ,</a:t>
            </a:r>
            <a:r>
              <a:rPr lang="tr-TR" sz="1800" dirty="0" err="1" smtClean="0"/>
              <a:t>psoas</a:t>
            </a:r>
            <a:r>
              <a:rPr lang="tr-TR" sz="1800" dirty="0" smtClean="0"/>
              <a:t> bulgusu,</a:t>
            </a:r>
            <a:r>
              <a:rPr lang="tr-TR" sz="1800" dirty="0" err="1" smtClean="0"/>
              <a:t>obturator</a:t>
            </a:r>
            <a:r>
              <a:rPr lang="tr-TR" sz="1800" dirty="0" smtClean="0"/>
              <a:t> bulgusu </a:t>
            </a:r>
          </a:p>
          <a:p>
            <a:endParaRPr lang="tr-TR" sz="1800" dirty="0" smtClean="0"/>
          </a:p>
          <a:p>
            <a:r>
              <a:rPr lang="tr-TR" sz="1800" dirty="0" smtClean="0"/>
              <a:t>~ % 90 hafif artmış lökosit</a:t>
            </a:r>
          </a:p>
          <a:p>
            <a:pPr>
              <a:buNone/>
            </a:pPr>
            <a:endParaRPr lang="tr-TR" sz="1800" dirty="0" smtClean="0"/>
          </a:p>
          <a:p>
            <a:r>
              <a:rPr lang="tr-TR" sz="1800" dirty="0" err="1" smtClean="0"/>
              <a:t>Reprodüktif</a:t>
            </a:r>
            <a:r>
              <a:rPr lang="tr-TR" sz="1800" dirty="0" smtClean="0"/>
              <a:t> çağdaki kadınlarda </a:t>
            </a:r>
            <a:r>
              <a:rPr lang="tr-TR" sz="1800" dirty="0" err="1" smtClean="0"/>
              <a:t>abdominal</a:t>
            </a:r>
            <a:r>
              <a:rPr lang="tr-TR" sz="1800" dirty="0" smtClean="0"/>
              <a:t> muayene güvenilir olmadığından</a:t>
            </a:r>
          </a:p>
          <a:p>
            <a:pPr>
              <a:buNone/>
            </a:pPr>
            <a:r>
              <a:rPr lang="tr-TR" sz="1800" dirty="0" err="1" smtClean="0"/>
              <a:t>pelvik</a:t>
            </a:r>
            <a:r>
              <a:rPr lang="tr-TR" sz="1800" dirty="0" smtClean="0"/>
              <a:t> muayene,idrar analizi,gebelik testi uygulaması </a:t>
            </a:r>
            <a:r>
              <a:rPr lang="tr-TR" sz="1800" dirty="0" err="1" smtClean="0"/>
              <a:t>genitoüriner</a:t>
            </a:r>
            <a:r>
              <a:rPr lang="tr-TR" sz="1800" dirty="0" smtClean="0"/>
              <a:t> </a:t>
            </a:r>
            <a:r>
              <a:rPr lang="tr-TR" sz="1800" dirty="0" err="1" smtClean="0"/>
              <a:t>patolojilerİ</a:t>
            </a:r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dışlamak için kullanılmalı</a:t>
            </a:r>
          </a:p>
          <a:p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4143372" y="642939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100" dirty="0" smtClean="0"/>
              <a:t>		</a:t>
            </a:r>
            <a:r>
              <a:rPr lang="tr-TR" sz="1100" dirty="0" err="1" smtClean="0"/>
              <a:t>Rakel</a:t>
            </a:r>
            <a:r>
              <a:rPr lang="tr-TR" sz="1100" dirty="0" smtClean="0"/>
              <a:t> Aile Hekimliği Kitabı 9. baskı</a:t>
            </a:r>
            <a:endParaRPr lang="tr-TR" sz="1100" dirty="0"/>
          </a:p>
        </p:txBody>
      </p:sp>
      <p:sp>
        <p:nvSpPr>
          <p:cNvPr id="40962" name="AutoShape 2" descr="Akut Apandis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785794"/>
            <a:ext cx="17145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AKUT APANDİSİT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Dipnotlar</a:t>
            </a:r>
          </a:p>
          <a:p>
            <a:endParaRPr lang="tr-TR" sz="1800" dirty="0" smtClean="0"/>
          </a:p>
          <a:p>
            <a:pPr>
              <a:buNone/>
            </a:pPr>
            <a:r>
              <a:rPr lang="tr-TR" sz="2000" dirty="0" smtClean="0"/>
              <a:t>Beyaz küre </a:t>
            </a:r>
          </a:p>
          <a:p>
            <a:pPr lvl="1"/>
            <a:r>
              <a:rPr lang="tr-TR" sz="1600" dirty="0" smtClean="0"/>
              <a:t>7000 in altında ise apandisit olma olasılığı düşük</a:t>
            </a:r>
          </a:p>
          <a:p>
            <a:pPr lvl="1"/>
            <a:r>
              <a:rPr lang="tr-TR" sz="1600" dirty="0" smtClean="0"/>
              <a:t>19000 üzerinde ise % 80 apandisit olma olasılığı </a:t>
            </a:r>
          </a:p>
          <a:p>
            <a:endParaRPr lang="tr-TR" sz="1800" dirty="0" smtClean="0"/>
          </a:p>
          <a:p>
            <a:pPr>
              <a:buNone/>
            </a:pPr>
            <a:r>
              <a:rPr lang="tr-TR" sz="2000" dirty="0" err="1" smtClean="0"/>
              <a:t>Nötrofili</a:t>
            </a:r>
            <a:r>
              <a:rPr lang="tr-TR" sz="2000" dirty="0" smtClean="0"/>
              <a:t> +beyaz küre artışı+</a:t>
            </a:r>
            <a:r>
              <a:rPr lang="tr-TR" sz="2000" dirty="0" err="1" smtClean="0"/>
              <a:t>crp</a:t>
            </a:r>
            <a:r>
              <a:rPr lang="tr-TR" sz="2000" dirty="0" smtClean="0"/>
              <a:t> yüksekliği birlikteliği tanısal değil</a:t>
            </a:r>
          </a:p>
          <a:p>
            <a:pPr lvl="1"/>
            <a:r>
              <a:rPr lang="tr-TR" sz="1600" dirty="0" smtClean="0"/>
              <a:t>üçünün birden yokluğu apandisiti ekarte ettirir </a:t>
            </a:r>
          </a:p>
          <a:p>
            <a:endParaRPr lang="tr-TR" sz="1800" dirty="0" smtClean="0"/>
          </a:p>
          <a:p>
            <a:pPr>
              <a:buNone/>
            </a:pPr>
            <a:r>
              <a:rPr lang="tr-TR" sz="2000" dirty="0" smtClean="0"/>
              <a:t>Rutin biyokimyasal inceleme </a:t>
            </a:r>
          </a:p>
          <a:p>
            <a:pPr lvl="1"/>
            <a:r>
              <a:rPr lang="tr-TR" sz="1600" dirty="0" err="1" smtClean="0"/>
              <a:t>dehidratasyonun</a:t>
            </a:r>
            <a:r>
              <a:rPr lang="tr-TR" sz="1600" dirty="0" smtClean="0"/>
              <a:t> belirlenmesinde yardımcı</a:t>
            </a:r>
          </a:p>
          <a:p>
            <a:pPr lvl="1"/>
            <a:endParaRPr lang="tr-TR" sz="1600" dirty="0" smtClean="0"/>
          </a:p>
          <a:p>
            <a:pPr>
              <a:buNone/>
            </a:pPr>
            <a:r>
              <a:rPr lang="tr-TR" sz="2000" dirty="0" smtClean="0"/>
              <a:t>İdrar analizinde genelde bir miktar artmış lökosit ve artmış kırmızı küre</a:t>
            </a:r>
            <a:endParaRPr lang="tr-TR" sz="2000" dirty="0"/>
          </a:p>
        </p:txBody>
      </p:sp>
      <p:sp>
        <p:nvSpPr>
          <p:cNvPr id="5" name="4 Dikdörtgen"/>
          <p:cNvSpPr/>
          <p:nvPr/>
        </p:nvSpPr>
        <p:spPr>
          <a:xfrm>
            <a:off x="3571868" y="6429396"/>
            <a:ext cx="55721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	                       </a:t>
            </a:r>
            <a:r>
              <a:rPr lang="tr-TR" sz="1100" dirty="0" err="1" smtClean="0"/>
              <a:t>Current</a:t>
            </a:r>
            <a:r>
              <a:rPr lang="tr-TR" sz="1100" dirty="0" smtClean="0"/>
              <a:t> Aile Hekimliği Tanı ve Tedavi 4. baskı </a:t>
            </a:r>
            <a:endParaRPr lang="tr-TR" sz="11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285860"/>
            <a:ext cx="2333604" cy="120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AKUT APANDİSİT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sz="2000" dirty="0" smtClean="0"/>
          </a:p>
          <a:p>
            <a:pPr>
              <a:buNone/>
            </a:pPr>
            <a:r>
              <a:rPr lang="tr-TR" dirty="0" smtClean="0"/>
              <a:t>Dipnotlar</a:t>
            </a:r>
          </a:p>
          <a:p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Daha yüksek ateş ve daha yüksek lökosit sayıları </a:t>
            </a:r>
          </a:p>
          <a:p>
            <a:pPr lvl="1"/>
            <a:r>
              <a:rPr lang="tr-TR" sz="1600" dirty="0" err="1" smtClean="0"/>
              <a:t>perforasyon</a:t>
            </a:r>
            <a:r>
              <a:rPr lang="tr-TR" sz="1600" dirty="0" smtClean="0"/>
              <a:t> ve </a:t>
            </a:r>
            <a:r>
              <a:rPr lang="tr-TR" sz="1600" dirty="0" err="1" smtClean="0"/>
              <a:t>abse</a:t>
            </a:r>
            <a:endParaRPr lang="tr-TR" sz="1600" dirty="0" smtClean="0"/>
          </a:p>
          <a:p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Düz karın </a:t>
            </a:r>
            <a:r>
              <a:rPr lang="tr-TR" sz="2000" dirty="0" err="1" smtClean="0"/>
              <a:t>grafileri</a:t>
            </a:r>
            <a:r>
              <a:rPr lang="tr-TR" sz="2000" dirty="0" smtClean="0"/>
              <a:t> tanıda önemli bir fayda sağlamamakta</a:t>
            </a:r>
          </a:p>
          <a:p>
            <a:pPr lvl="1"/>
            <a:r>
              <a:rPr lang="tr-TR" sz="1600" dirty="0" smtClean="0"/>
              <a:t>sağ alt kadrana lokalize </a:t>
            </a:r>
            <a:r>
              <a:rPr lang="tr-TR" sz="1600" dirty="0" err="1" smtClean="0"/>
              <a:t>ileus</a:t>
            </a:r>
            <a:endParaRPr lang="tr-TR" sz="1600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4214810" y="621508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1100" dirty="0" smtClean="0"/>
              <a:t>Birinci Basamakta Akut Karın Ağrısı Olan Hastaya Yaklaşım</a:t>
            </a:r>
          </a:p>
          <a:p>
            <a:pPr algn="ctr"/>
            <a:r>
              <a:rPr lang="tr-TR" sz="1100" dirty="0" smtClean="0"/>
              <a:t>güncel gastroenteroloji dergisi 19/3 -2015</a:t>
            </a:r>
            <a:endParaRPr lang="tr-TR" sz="11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285860"/>
            <a:ext cx="2333604" cy="120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AKUT APANDİSİT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sz="1800" dirty="0" smtClean="0"/>
          </a:p>
          <a:p>
            <a:endParaRPr lang="tr-TR" sz="1800" dirty="0" smtClean="0"/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BT maliyet etkin olmadığı ve radyasyon </a:t>
            </a:r>
            <a:r>
              <a:rPr lang="tr-TR" sz="1800" dirty="0" err="1" smtClean="0"/>
              <a:t>maruziyetine</a:t>
            </a:r>
            <a:r>
              <a:rPr lang="tr-TR" sz="1800" dirty="0" smtClean="0"/>
              <a:t> neden olduğu için rutin olarak önerilmemekte </a:t>
            </a:r>
          </a:p>
          <a:p>
            <a:pPr lvl="1"/>
            <a:r>
              <a:rPr lang="tr-TR" sz="1700" dirty="0" smtClean="0"/>
              <a:t>Klinik değerlendirme muğlak ise ve kişi </a:t>
            </a:r>
            <a:r>
              <a:rPr lang="tr-TR" sz="1700" dirty="0" err="1" smtClean="0"/>
              <a:t>obezse</a:t>
            </a:r>
            <a:r>
              <a:rPr lang="tr-TR" sz="1700" dirty="0" smtClean="0"/>
              <a:t> önerilir</a:t>
            </a:r>
          </a:p>
          <a:p>
            <a:pPr lvl="2"/>
            <a:r>
              <a:rPr lang="tr-TR" sz="1400" dirty="0" smtClean="0"/>
              <a:t>kontrast madde kullanmadan ve duyarlılık kaybı olmadan yapılabilir</a:t>
            </a:r>
          </a:p>
          <a:p>
            <a:pPr lvl="2"/>
            <a:r>
              <a:rPr lang="tr-TR" sz="1400" dirty="0" smtClean="0"/>
              <a:t>Çocuklarda,gebelerde ve zayıf bireyde </a:t>
            </a:r>
            <a:r>
              <a:rPr lang="tr-TR" sz="1400" dirty="0" err="1" smtClean="0"/>
              <a:t>usg</a:t>
            </a:r>
            <a:endParaRPr lang="tr-TR" sz="1400" dirty="0" smtClean="0"/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Olası apandisitte ağrı kesici kullanımıyla ilgili çalışmalarda karmaşık sonuçlar</a:t>
            </a:r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endParaRPr lang="tr-TR" sz="1800" dirty="0" smtClean="0"/>
          </a:p>
          <a:p>
            <a:endParaRPr lang="tr-TR" sz="1800" dirty="0" smtClean="0"/>
          </a:p>
        </p:txBody>
      </p:sp>
      <p:sp>
        <p:nvSpPr>
          <p:cNvPr id="5" name="4 Dikdörtgen"/>
          <p:cNvSpPr/>
          <p:nvPr/>
        </p:nvSpPr>
        <p:spPr>
          <a:xfrm>
            <a:off x="3571868" y="6215082"/>
            <a:ext cx="55721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dirty="0" err="1" smtClean="0"/>
              <a:t>Rakel</a:t>
            </a:r>
            <a:r>
              <a:rPr lang="tr-TR" sz="1100" dirty="0" smtClean="0"/>
              <a:t> Aile Hekimliği Kitabı 9. baskı</a:t>
            </a:r>
          </a:p>
          <a:p>
            <a:pPr algn="ctr"/>
            <a:r>
              <a:rPr lang="tr-TR" sz="1100" dirty="0" err="1" smtClean="0"/>
              <a:t>Current</a:t>
            </a:r>
            <a:r>
              <a:rPr lang="tr-TR" sz="1100" dirty="0" smtClean="0"/>
              <a:t> Aile Hekimliği Tanı ve Tedavi 4. baskı </a:t>
            </a:r>
            <a:endParaRPr lang="tr-TR" sz="11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285860"/>
            <a:ext cx="2333604" cy="120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1600" dirty="0" smtClean="0"/>
          </a:p>
          <a:p>
            <a:r>
              <a:rPr lang="tr-TR" sz="1600" dirty="0" smtClean="0"/>
              <a:t>Yıllardır akut karın ağrısı olan hastalarda analjezi kullanımı</a:t>
            </a:r>
          </a:p>
          <a:p>
            <a:pPr lvl="1"/>
            <a:r>
              <a:rPr lang="tr-TR" sz="1600" dirty="0" smtClean="0"/>
              <a:t>semptomları maskeleme</a:t>
            </a:r>
          </a:p>
          <a:p>
            <a:pPr lvl="1"/>
            <a:r>
              <a:rPr lang="tr-TR" sz="1600" dirty="0" smtClean="0"/>
              <a:t>fizik muayene bulgularında değişiklik yaratma </a:t>
            </a:r>
          </a:p>
          <a:p>
            <a:pPr lvl="1"/>
            <a:r>
              <a:rPr lang="tr-TR" sz="1600" dirty="0" smtClean="0"/>
              <a:t>cerrahi tedavi gerektiren bir hastalığın teşhisini engelleme korkusuyla</a:t>
            </a:r>
          </a:p>
          <a:p>
            <a:pPr lvl="1">
              <a:buNone/>
            </a:pPr>
            <a:r>
              <a:rPr lang="tr-TR" sz="1600" dirty="0" smtClean="0"/>
              <a:t>kesin tanı konulana kadar ertelenmiş</a:t>
            </a:r>
          </a:p>
          <a:p>
            <a:endParaRPr lang="tr-TR" sz="1600" dirty="0" smtClean="0"/>
          </a:p>
          <a:p>
            <a:r>
              <a:rPr lang="tr-TR" sz="1600" dirty="0" smtClean="0"/>
              <a:t>Tanı sürecinde </a:t>
            </a:r>
            <a:r>
              <a:rPr lang="tr-TR" sz="1600" dirty="0" err="1" smtClean="0"/>
              <a:t>opioid</a:t>
            </a:r>
            <a:r>
              <a:rPr lang="tr-TR" sz="1600" dirty="0" smtClean="0"/>
              <a:t> analjeziklerin kullanımının hastaların </a:t>
            </a:r>
            <a:r>
              <a:rPr lang="tr-TR" sz="1600" dirty="0" err="1" smtClean="0"/>
              <a:t>terapötik</a:t>
            </a:r>
            <a:r>
              <a:rPr lang="tr-TR" sz="1600" dirty="0" smtClean="0"/>
              <a:t> tanısında ve tedaviye ilişkin karar vermede hata riskini artırmadığı görülmüş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16985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AKUT KOLESİSTİT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pPr>
              <a:buNone/>
            </a:pPr>
            <a:r>
              <a:rPr lang="tr-TR" sz="2000" dirty="0" smtClean="0"/>
              <a:t>% 90 safrakesesi taşı obstrüksiyonu</a:t>
            </a:r>
          </a:p>
          <a:p>
            <a:pPr lvl="1"/>
            <a:r>
              <a:rPr lang="tr-TR" sz="1600" dirty="0" smtClean="0"/>
              <a:t>safra kesesi </a:t>
            </a:r>
            <a:r>
              <a:rPr lang="tr-TR" sz="1600" dirty="0" err="1" smtClean="0"/>
              <a:t>iskemisi</a:t>
            </a:r>
            <a:r>
              <a:rPr lang="tr-TR" sz="1600" dirty="0" smtClean="0"/>
              <a:t>, safra </a:t>
            </a:r>
            <a:r>
              <a:rPr lang="tr-TR" sz="1600" dirty="0" err="1" smtClean="0"/>
              <a:t>stazı</a:t>
            </a:r>
            <a:r>
              <a:rPr lang="tr-TR" sz="1600" dirty="0" smtClean="0"/>
              <a:t>, </a:t>
            </a:r>
            <a:r>
              <a:rPr lang="tr-TR" sz="1600" dirty="0" err="1" smtClean="0"/>
              <a:t>viral</a:t>
            </a:r>
            <a:r>
              <a:rPr lang="tr-TR" sz="1600" dirty="0" smtClean="0"/>
              <a:t> enfeksiyonlar</a:t>
            </a:r>
          </a:p>
          <a:p>
            <a:pPr lvl="1"/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Ağrı</a:t>
            </a:r>
            <a:endParaRPr lang="tr-TR" sz="1600" dirty="0" smtClean="0"/>
          </a:p>
          <a:p>
            <a:pPr lvl="1"/>
            <a:r>
              <a:rPr lang="tr-TR" sz="1600" dirty="0" smtClean="0"/>
              <a:t>çoğunlukla sürekli, </a:t>
            </a:r>
            <a:r>
              <a:rPr lang="tr-TR" sz="1600" dirty="0" err="1" smtClean="0"/>
              <a:t>künt</a:t>
            </a:r>
            <a:r>
              <a:rPr lang="tr-TR" sz="1600" dirty="0" smtClean="0"/>
              <a:t> ve sızlayıcı nitelikte</a:t>
            </a:r>
          </a:p>
          <a:p>
            <a:pPr lvl="1"/>
            <a:r>
              <a:rPr lang="tr-TR" sz="1600" dirty="0" smtClean="0"/>
              <a:t>genellikle sağ üst kadrana ya da </a:t>
            </a:r>
            <a:r>
              <a:rPr lang="tr-TR" sz="1600" dirty="0" err="1" smtClean="0"/>
              <a:t>epigastriuma</a:t>
            </a:r>
            <a:r>
              <a:rPr lang="tr-TR" sz="1600" dirty="0" smtClean="0"/>
              <a:t> lokalize</a:t>
            </a:r>
          </a:p>
          <a:p>
            <a:pPr lvl="1"/>
            <a:r>
              <a:rPr lang="tr-TR" sz="1600" dirty="0" smtClean="0"/>
              <a:t>sırtta sağ </a:t>
            </a:r>
            <a:r>
              <a:rPr lang="tr-TR" sz="1600" dirty="0" err="1" smtClean="0"/>
              <a:t>skapula</a:t>
            </a:r>
            <a:r>
              <a:rPr lang="tr-TR" sz="1600" dirty="0" smtClean="0"/>
              <a:t> çevresine yayılabilir</a:t>
            </a:r>
          </a:p>
          <a:p>
            <a:pPr lvl="1"/>
            <a:r>
              <a:rPr lang="tr-TR" sz="1600" dirty="0" err="1" smtClean="0"/>
              <a:t>biliyer</a:t>
            </a:r>
            <a:r>
              <a:rPr lang="tr-TR" sz="1600" dirty="0" smtClean="0"/>
              <a:t> kolikte genellikle 6 saat içinde geçerken akut </a:t>
            </a:r>
            <a:r>
              <a:rPr lang="tr-TR" sz="1600" dirty="0" err="1" smtClean="0"/>
              <a:t>kolesistit</a:t>
            </a:r>
            <a:r>
              <a:rPr lang="tr-TR" sz="1600" dirty="0" smtClean="0"/>
              <a:t> olgularında 6 saat sonrasında sürekli bir şekilde devam etmekte</a:t>
            </a:r>
          </a:p>
          <a:p>
            <a:pPr>
              <a:buNone/>
            </a:pPr>
            <a:r>
              <a:rPr lang="tr-TR" sz="2000" dirty="0" smtClean="0"/>
              <a:t>Bulantı, kusma ve düşük dereceli hafif bir ateş</a:t>
            </a:r>
          </a:p>
          <a:p>
            <a:pPr>
              <a:buNone/>
            </a:pPr>
            <a:r>
              <a:rPr lang="tr-TR" sz="2000" dirty="0" smtClean="0"/>
              <a:t>Sağ üst kadranda hassasiyet, defans ve </a:t>
            </a:r>
            <a:r>
              <a:rPr lang="tr-TR" sz="2000" dirty="0" err="1" smtClean="0"/>
              <a:t>Murphy</a:t>
            </a:r>
            <a:r>
              <a:rPr lang="tr-TR" sz="2000" dirty="0" smtClean="0"/>
              <a:t> bulgusu</a:t>
            </a:r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3071802" y="6396335"/>
            <a:ext cx="69294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dirty="0" smtClean="0"/>
              <a:t>Birinci Basamakta Akut Karın Ağrısı Olan Hastaya Yaklaşım </a:t>
            </a:r>
          </a:p>
          <a:p>
            <a:pPr algn="ctr"/>
            <a:r>
              <a:rPr lang="tr-TR" sz="1100" dirty="0" smtClean="0"/>
              <a:t>güncel gastroenteroloji dergisi 19/3 -2015</a:t>
            </a:r>
            <a:endParaRPr lang="tr-TR" sz="1100" dirty="0"/>
          </a:p>
        </p:txBody>
      </p:sp>
      <p:sp>
        <p:nvSpPr>
          <p:cNvPr id="5" name="4 Dikdörtgen"/>
          <p:cNvSpPr/>
          <p:nvPr/>
        </p:nvSpPr>
        <p:spPr>
          <a:xfrm>
            <a:off x="4000496" y="6143644"/>
            <a:ext cx="55721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	</a:t>
            </a:r>
            <a:r>
              <a:rPr lang="tr-TR" sz="1100" dirty="0" err="1" smtClean="0"/>
              <a:t>Current</a:t>
            </a:r>
            <a:r>
              <a:rPr lang="tr-TR" sz="1100" dirty="0" smtClean="0"/>
              <a:t> Aile Hekimliği Tanı ve Tedavi 4. baskı </a:t>
            </a:r>
            <a:endParaRPr lang="tr-TR" sz="1100" dirty="0"/>
          </a:p>
        </p:txBody>
      </p:sp>
      <p:sp>
        <p:nvSpPr>
          <p:cNvPr id="32772" name="AutoShape 4" descr="Kronik Kolesistit Nedir? Belirtileri Ve Nedenleri | Probiyot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2774" name="AutoShape 6" descr="Kronik Kolesistit Nedir? Belirtileri Ve Nedenleri | Probiyot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2776" name="Picture 8" descr="Safra kesesi iltihabı (kolesistit) nedir? Safra kesesi iltihabı nedenleri,  belirtileri ve tedavisi… - Sağlık son dakika haber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071546"/>
            <a:ext cx="2282935" cy="1285306"/>
          </a:xfrm>
          <a:prstGeom prst="rect">
            <a:avLst/>
          </a:prstGeom>
          <a:noFill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5016"/>
            <a:ext cx="1928826" cy="100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altLang="tr-TR" sz="4000" dirty="0" smtClean="0"/>
              <a:t>	KARIN AĞRISI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Çoğu iyi huylu </a:t>
            </a:r>
          </a:p>
          <a:p>
            <a:endParaRPr lang="tr-TR" sz="2000" dirty="0" smtClean="0"/>
          </a:p>
          <a:p>
            <a:r>
              <a:rPr lang="tr-TR" sz="2000" dirty="0" smtClean="0"/>
              <a:t>Acil servis  % 5                     hastaların % 10 kadarı</a:t>
            </a:r>
          </a:p>
          <a:p>
            <a:r>
              <a:rPr lang="tr-TR" sz="2000" dirty="0" smtClean="0"/>
              <a:t>Poliklinik   % 1, 5                  % 10 dan daha azı </a:t>
            </a:r>
          </a:p>
          <a:p>
            <a:pPr lvl="1"/>
            <a:r>
              <a:rPr lang="tr-TR" sz="2000" dirty="0" smtClean="0"/>
              <a:t>ciddi , yaşamı tehdit eden veya ameliyat </a:t>
            </a:r>
          </a:p>
          <a:p>
            <a:endParaRPr lang="tr-TR" sz="2000" dirty="0" smtClean="0"/>
          </a:p>
          <a:p>
            <a:r>
              <a:rPr lang="tr-TR" sz="2000" dirty="0" smtClean="0"/>
              <a:t>Tanıya kapsamlı ve mantıklı bir yaklaşım şart</a:t>
            </a:r>
            <a:endParaRPr lang="tr-TR" sz="2000" dirty="0"/>
          </a:p>
        </p:txBody>
      </p:sp>
      <p:sp>
        <p:nvSpPr>
          <p:cNvPr id="4" name="3 Dikdörtgen"/>
          <p:cNvSpPr/>
          <p:nvPr/>
        </p:nvSpPr>
        <p:spPr>
          <a:xfrm>
            <a:off x="3071802" y="6286520"/>
            <a:ext cx="58578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err="1" smtClean="0"/>
              <a:t>Karın</a:t>
            </a:r>
            <a:r>
              <a:rPr lang="en-US" sz="1100" dirty="0" smtClean="0"/>
              <a:t> </a:t>
            </a:r>
            <a:r>
              <a:rPr lang="en-US" sz="1100" dirty="0" err="1" smtClean="0"/>
              <a:t>ağrısının</a:t>
            </a:r>
            <a:r>
              <a:rPr lang="en-US" sz="1100" dirty="0" smtClean="0"/>
              <a:t> </a:t>
            </a:r>
            <a:r>
              <a:rPr lang="en-US" sz="1100" dirty="0" err="1" smtClean="0"/>
              <a:t>acil</a:t>
            </a:r>
            <a:r>
              <a:rPr lang="en-US" sz="1100" dirty="0" smtClean="0"/>
              <a:t> </a:t>
            </a:r>
            <a:r>
              <a:rPr lang="en-US" sz="1100" dirty="0" err="1" smtClean="0"/>
              <a:t>serviste</a:t>
            </a:r>
            <a:r>
              <a:rPr lang="en-US" sz="1100" dirty="0" smtClean="0"/>
              <a:t> </a:t>
            </a:r>
            <a:r>
              <a:rPr lang="en-US" sz="1100" dirty="0" err="1" smtClean="0"/>
              <a:t>değerlendirilmesinde</a:t>
            </a:r>
            <a:r>
              <a:rPr lang="en-US" sz="1100" dirty="0" smtClean="0"/>
              <a:t> </a:t>
            </a:r>
            <a:r>
              <a:rPr lang="en-US" sz="1100" dirty="0" err="1" smtClean="0"/>
              <a:t>inciler</a:t>
            </a:r>
            <a:r>
              <a:rPr lang="en-US" sz="1100" dirty="0" smtClean="0"/>
              <a:t> </a:t>
            </a:r>
            <a:r>
              <a:rPr lang="en-US" sz="1100" dirty="0" err="1" smtClean="0"/>
              <a:t>ve</a:t>
            </a:r>
            <a:r>
              <a:rPr lang="en-US" sz="1100" dirty="0" smtClean="0"/>
              <a:t> </a:t>
            </a:r>
            <a:r>
              <a:rPr lang="en-US" sz="1100" dirty="0" err="1" smtClean="0"/>
              <a:t>tuzaklar</a:t>
            </a:r>
            <a:endParaRPr lang="tr-TR" sz="1100" dirty="0" smtClean="0"/>
          </a:p>
          <a:p>
            <a:pPr algn="ctr"/>
            <a:r>
              <a:rPr lang="en-US" sz="1100" i="1" dirty="0" err="1" smtClean="0"/>
              <a:t>Emerg</a:t>
            </a:r>
            <a:r>
              <a:rPr lang="en-US" sz="1100" i="1" dirty="0" smtClean="0"/>
              <a:t> Med </a:t>
            </a:r>
            <a:r>
              <a:rPr lang="en-US" sz="1100" i="1" dirty="0" err="1" smtClean="0"/>
              <a:t>Clin</a:t>
            </a:r>
            <a:r>
              <a:rPr lang="en-US" sz="1100" i="1" dirty="0" smtClean="0"/>
              <a:t> North Am</a:t>
            </a:r>
            <a:r>
              <a:rPr lang="en-US" sz="1100" dirty="0" smtClean="0"/>
              <a:t>. 2003;21(1):61–72</a:t>
            </a:r>
            <a:endParaRPr lang="tr-TR" sz="1100" dirty="0"/>
          </a:p>
        </p:txBody>
      </p:sp>
      <p:sp>
        <p:nvSpPr>
          <p:cNvPr id="5" name="4 Sağ Ok"/>
          <p:cNvSpPr/>
          <p:nvPr/>
        </p:nvSpPr>
        <p:spPr>
          <a:xfrm>
            <a:off x="2714612" y="2857496"/>
            <a:ext cx="621218" cy="198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Sağ Ok"/>
          <p:cNvSpPr/>
          <p:nvPr/>
        </p:nvSpPr>
        <p:spPr>
          <a:xfrm>
            <a:off x="2714612" y="3214686"/>
            <a:ext cx="621218" cy="198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AKUT KOLESİSTİT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Laboratuar testlerinin kesin tanı koyma gücü yetersiz</a:t>
            </a:r>
          </a:p>
          <a:p>
            <a:pPr lvl="1"/>
            <a:endParaRPr lang="tr-TR" sz="1600" dirty="0" smtClean="0"/>
          </a:p>
          <a:p>
            <a:pPr lvl="1"/>
            <a:r>
              <a:rPr lang="tr-TR" sz="1600" dirty="0" err="1" smtClean="0"/>
              <a:t>Cbc</a:t>
            </a:r>
            <a:r>
              <a:rPr lang="tr-TR" sz="1600" dirty="0" smtClean="0"/>
              <a:t> de orta düzeyde </a:t>
            </a:r>
            <a:r>
              <a:rPr lang="tr-TR" sz="1600" dirty="0" err="1" smtClean="0"/>
              <a:t>lökositoz</a:t>
            </a:r>
            <a:r>
              <a:rPr lang="tr-TR" sz="1600" dirty="0" smtClean="0"/>
              <a:t> </a:t>
            </a:r>
          </a:p>
          <a:p>
            <a:pPr lvl="1"/>
            <a:r>
              <a:rPr lang="tr-TR" sz="1600" dirty="0" err="1" smtClean="0"/>
              <a:t>Amiaz</a:t>
            </a:r>
            <a:r>
              <a:rPr lang="tr-TR" sz="1600" dirty="0" smtClean="0"/>
              <a:t>/</a:t>
            </a:r>
            <a:r>
              <a:rPr lang="tr-TR" sz="1600" dirty="0" err="1" smtClean="0"/>
              <a:t>lipaz</a:t>
            </a:r>
            <a:r>
              <a:rPr lang="tr-TR" sz="1600" dirty="0" smtClean="0"/>
              <a:t> akut </a:t>
            </a:r>
            <a:r>
              <a:rPr lang="tr-TR" sz="1600" dirty="0" err="1" smtClean="0"/>
              <a:t>pankreatit</a:t>
            </a:r>
            <a:endParaRPr lang="tr-TR" sz="1600" dirty="0" smtClean="0"/>
          </a:p>
          <a:p>
            <a:pPr lvl="1"/>
            <a:r>
              <a:rPr lang="tr-TR" sz="1600" dirty="0" err="1" smtClean="0"/>
              <a:t>Kcft</a:t>
            </a:r>
            <a:r>
              <a:rPr lang="tr-TR" sz="1600" dirty="0" smtClean="0"/>
              <a:t> </a:t>
            </a:r>
            <a:r>
              <a:rPr lang="tr-TR" sz="1600" dirty="0" err="1" smtClean="0"/>
              <a:t>bilier</a:t>
            </a:r>
            <a:r>
              <a:rPr lang="tr-TR" sz="1600" dirty="0" smtClean="0"/>
              <a:t> kanal obstrüksiyonu </a:t>
            </a:r>
          </a:p>
          <a:p>
            <a:pPr marL="342900" lvl="1" indent="-342900">
              <a:buNone/>
            </a:pPr>
            <a:endParaRPr lang="tr-TR" sz="2000" dirty="0" smtClean="0"/>
          </a:p>
          <a:p>
            <a:pPr marL="342900" lvl="1" indent="-342900">
              <a:buNone/>
            </a:pPr>
            <a:r>
              <a:rPr lang="tr-TR" sz="2000" dirty="0" err="1" smtClean="0"/>
              <a:t>Usg</a:t>
            </a:r>
            <a:r>
              <a:rPr lang="tr-TR" sz="2000" dirty="0" smtClean="0"/>
              <a:t> de ;</a:t>
            </a:r>
          </a:p>
          <a:p>
            <a:pPr marL="617220" lvl="2" indent="-342900"/>
            <a:r>
              <a:rPr lang="tr-TR" sz="1700" dirty="0" smtClean="0"/>
              <a:t>Taş</a:t>
            </a:r>
          </a:p>
          <a:p>
            <a:pPr marL="617220" lvl="2" indent="-342900"/>
            <a:r>
              <a:rPr lang="tr-TR" sz="1700" dirty="0" err="1" smtClean="0"/>
              <a:t>Perikolesistik</a:t>
            </a:r>
            <a:r>
              <a:rPr lang="tr-TR" sz="1700" dirty="0" smtClean="0"/>
              <a:t> sıvı</a:t>
            </a:r>
          </a:p>
          <a:p>
            <a:pPr marL="617220" lvl="2" indent="-342900"/>
            <a:r>
              <a:rPr lang="tr-TR" sz="1700" dirty="0" smtClean="0"/>
              <a:t>Safra kesesi kalınlaşması (&gt; 3 mm )</a:t>
            </a:r>
          </a:p>
          <a:p>
            <a:pPr marL="617220" lvl="2" indent="-342900"/>
            <a:r>
              <a:rPr lang="tr-TR" sz="1700" dirty="0" smtClean="0"/>
              <a:t>Safra kesesi çamuru</a:t>
            </a:r>
          </a:p>
        </p:txBody>
      </p:sp>
      <p:sp>
        <p:nvSpPr>
          <p:cNvPr id="4" name="3 Dikdörtgen"/>
          <p:cNvSpPr/>
          <p:nvPr/>
        </p:nvSpPr>
        <p:spPr>
          <a:xfrm>
            <a:off x="5143504" y="614364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100" dirty="0" err="1" smtClean="0"/>
              <a:t>Rakel</a:t>
            </a:r>
            <a:r>
              <a:rPr lang="tr-TR" sz="1100" dirty="0" smtClean="0"/>
              <a:t> Aile hekimliği Kitabı 9. baskı </a:t>
            </a:r>
            <a:endParaRPr lang="tr-TR" sz="1100" dirty="0"/>
          </a:p>
        </p:txBody>
      </p:sp>
      <p:sp>
        <p:nvSpPr>
          <p:cNvPr id="5" name="4 Dikdörtgen"/>
          <p:cNvSpPr/>
          <p:nvPr/>
        </p:nvSpPr>
        <p:spPr>
          <a:xfrm>
            <a:off x="3571868" y="6429396"/>
            <a:ext cx="55721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	       </a:t>
            </a:r>
            <a:r>
              <a:rPr lang="tr-TR" sz="1100" dirty="0" err="1" smtClean="0"/>
              <a:t>Current</a:t>
            </a:r>
            <a:r>
              <a:rPr lang="tr-TR" sz="1100" dirty="0" smtClean="0"/>
              <a:t> Aile Hekimliği Tanı ve Tedavi Kitabı 4. baskı </a:t>
            </a:r>
            <a:endParaRPr lang="tr-TR" sz="1100" dirty="0"/>
          </a:p>
        </p:txBody>
      </p:sp>
      <p:pic>
        <p:nvPicPr>
          <p:cNvPr id="7" name="Picture 8" descr="Safra kesesi iltihabı (kolesistit) nedir? Safra kesesi iltihabı nedenleri,  belirtileri ve tedavisi… - Sağlık son dakika haber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071546"/>
            <a:ext cx="2211497" cy="1245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AKUT KOLESİSTİT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Laboratuar testlerinin kesin tanı koyma gücü yetersiz</a:t>
            </a:r>
          </a:p>
          <a:p>
            <a:pPr lvl="1"/>
            <a:endParaRPr lang="tr-TR" sz="1600" dirty="0" smtClean="0"/>
          </a:p>
          <a:p>
            <a:pPr lvl="1"/>
            <a:r>
              <a:rPr lang="tr-TR" sz="1600" dirty="0" err="1" smtClean="0"/>
              <a:t>Cbc</a:t>
            </a:r>
            <a:r>
              <a:rPr lang="tr-TR" sz="1600" dirty="0" smtClean="0"/>
              <a:t> de orta düzeyde </a:t>
            </a:r>
            <a:r>
              <a:rPr lang="tr-TR" sz="1600" dirty="0" err="1" smtClean="0"/>
              <a:t>lökositoz</a:t>
            </a:r>
            <a:r>
              <a:rPr lang="tr-TR" sz="1600" dirty="0" smtClean="0"/>
              <a:t> </a:t>
            </a:r>
          </a:p>
          <a:p>
            <a:pPr lvl="1"/>
            <a:r>
              <a:rPr lang="tr-TR" sz="1600" dirty="0" err="1" smtClean="0"/>
              <a:t>Amiaz</a:t>
            </a:r>
            <a:r>
              <a:rPr lang="tr-TR" sz="1600" dirty="0" smtClean="0"/>
              <a:t>/</a:t>
            </a:r>
            <a:r>
              <a:rPr lang="tr-TR" sz="1600" dirty="0" err="1" smtClean="0"/>
              <a:t>lipaz</a:t>
            </a:r>
            <a:r>
              <a:rPr lang="tr-TR" sz="1600" dirty="0" smtClean="0"/>
              <a:t> akut </a:t>
            </a:r>
            <a:r>
              <a:rPr lang="tr-TR" sz="1600" dirty="0" err="1" smtClean="0"/>
              <a:t>pankreatit</a:t>
            </a:r>
            <a:endParaRPr lang="tr-TR" sz="1600" dirty="0" smtClean="0"/>
          </a:p>
          <a:p>
            <a:pPr lvl="1"/>
            <a:r>
              <a:rPr lang="tr-TR" sz="1600" dirty="0" err="1" smtClean="0"/>
              <a:t>Kcft</a:t>
            </a:r>
            <a:r>
              <a:rPr lang="tr-TR" sz="1600" dirty="0" smtClean="0"/>
              <a:t> </a:t>
            </a:r>
            <a:r>
              <a:rPr lang="tr-TR" sz="1600" dirty="0" err="1" smtClean="0"/>
              <a:t>bilier</a:t>
            </a:r>
            <a:r>
              <a:rPr lang="tr-TR" sz="1600" dirty="0" smtClean="0"/>
              <a:t> kanal obstrüksiyonu </a:t>
            </a:r>
          </a:p>
          <a:p>
            <a:pPr marL="342900" lvl="1" indent="-342900">
              <a:buNone/>
            </a:pPr>
            <a:endParaRPr lang="tr-TR" sz="2000" dirty="0" smtClean="0"/>
          </a:p>
          <a:p>
            <a:pPr marL="342900" lvl="1" indent="-342900">
              <a:buNone/>
            </a:pPr>
            <a:r>
              <a:rPr lang="tr-TR" sz="2000" dirty="0" err="1" smtClean="0"/>
              <a:t>Usg</a:t>
            </a:r>
            <a:r>
              <a:rPr lang="tr-TR" sz="2000" dirty="0" smtClean="0"/>
              <a:t> de ;</a:t>
            </a:r>
          </a:p>
          <a:p>
            <a:pPr marL="617220" lvl="2" indent="-342900"/>
            <a:r>
              <a:rPr lang="tr-TR" sz="1700" dirty="0" smtClean="0"/>
              <a:t>Taş</a:t>
            </a:r>
          </a:p>
          <a:p>
            <a:pPr marL="617220" lvl="2" indent="-342900"/>
            <a:r>
              <a:rPr lang="tr-TR" sz="1700" dirty="0" err="1" smtClean="0"/>
              <a:t>Perikolesistik</a:t>
            </a:r>
            <a:r>
              <a:rPr lang="tr-TR" sz="1700" dirty="0" smtClean="0"/>
              <a:t> sıvı</a:t>
            </a:r>
          </a:p>
          <a:p>
            <a:pPr marL="617220" lvl="2" indent="-342900"/>
            <a:r>
              <a:rPr lang="tr-TR" sz="1700" dirty="0" smtClean="0"/>
              <a:t>Safra kesesi kalınlaşması (&gt; 3 mm )</a:t>
            </a:r>
          </a:p>
          <a:p>
            <a:pPr marL="617220" lvl="2" indent="-342900"/>
            <a:r>
              <a:rPr lang="tr-TR" sz="1700" dirty="0" smtClean="0"/>
              <a:t>Safra kesesi çamuru</a:t>
            </a:r>
          </a:p>
        </p:txBody>
      </p:sp>
      <p:sp>
        <p:nvSpPr>
          <p:cNvPr id="4" name="3 Dikdörtgen"/>
          <p:cNvSpPr/>
          <p:nvPr/>
        </p:nvSpPr>
        <p:spPr>
          <a:xfrm>
            <a:off x="5143504" y="614364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100" dirty="0" err="1" smtClean="0"/>
              <a:t>Rakel</a:t>
            </a:r>
            <a:r>
              <a:rPr lang="tr-TR" sz="1100" dirty="0" smtClean="0"/>
              <a:t> Aile hekimliği Kitabı 9. baskı </a:t>
            </a:r>
            <a:endParaRPr lang="tr-TR" sz="1100" dirty="0"/>
          </a:p>
        </p:txBody>
      </p:sp>
      <p:sp>
        <p:nvSpPr>
          <p:cNvPr id="5" name="4 Dikdörtgen"/>
          <p:cNvSpPr/>
          <p:nvPr/>
        </p:nvSpPr>
        <p:spPr>
          <a:xfrm>
            <a:off x="3571868" y="6429396"/>
            <a:ext cx="55721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	       </a:t>
            </a:r>
            <a:r>
              <a:rPr lang="tr-TR" sz="1100" dirty="0" err="1" smtClean="0"/>
              <a:t>Current</a:t>
            </a:r>
            <a:r>
              <a:rPr lang="tr-TR" sz="1100" dirty="0" smtClean="0"/>
              <a:t> Aile Hekimliği Tanı ve Tedavi Kitabı 4. baskı </a:t>
            </a:r>
            <a:endParaRPr lang="tr-TR" sz="1100" dirty="0"/>
          </a:p>
        </p:txBody>
      </p:sp>
      <p:pic>
        <p:nvPicPr>
          <p:cNvPr id="6" name="Picture 8" descr="Safra kesesi iltihabı (kolesistit) nedir? Safra kesesi iltihabı nedenleri,  belirtileri ve tedavisi… - Sağlık son dakika haber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071546"/>
            <a:ext cx="2211497" cy="1245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AKUT KOLESİSTİT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Tedavi </a:t>
            </a:r>
          </a:p>
          <a:p>
            <a:endParaRPr lang="tr-TR" sz="1800" dirty="0" smtClean="0"/>
          </a:p>
          <a:p>
            <a:pPr>
              <a:buNone/>
            </a:pPr>
            <a:r>
              <a:rPr lang="tr-TR" sz="2400" dirty="0" err="1" smtClean="0"/>
              <a:t>Kolesistektomi</a:t>
            </a:r>
            <a:endParaRPr lang="tr-TR" sz="2400" dirty="0" smtClean="0"/>
          </a:p>
          <a:p>
            <a:endParaRPr lang="tr-TR" sz="2000" dirty="0" smtClean="0"/>
          </a:p>
          <a:p>
            <a:r>
              <a:rPr lang="tr-TR" sz="2000" dirty="0" smtClean="0"/>
              <a:t>Geleneksel yaklaşım semptom başlangıcının ilk 3 günü içerisinde</a:t>
            </a:r>
          </a:p>
          <a:p>
            <a:pPr lvl="1"/>
            <a:r>
              <a:rPr lang="tr-TR" sz="1600" dirty="0" smtClean="0"/>
              <a:t>bu süre 1 haftaya kadar uzatılabilmekte</a:t>
            </a:r>
          </a:p>
          <a:p>
            <a:endParaRPr lang="tr-TR" sz="1800" dirty="0" smtClean="0"/>
          </a:p>
          <a:p>
            <a:r>
              <a:rPr lang="tr-TR" sz="2000" dirty="0" smtClean="0"/>
              <a:t>İlk 1 haftayı geçmişse 6 hafta sonra yapılan </a:t>
            </a:r>
            <a:r>
              <a:rPr lang="tr-TR" sz="2000" dirty="0" err="1" smtClean="0"/>
              <a:t>kolesistektomi</a:t>
            </a:r>
            <a:r>
              <a:rPr lang="tr-TR" sz="2000" dirty="0" smtClean="0"/>
              <a:t> ve antibiyotik tedavisi önerilmekte</a:t>
            </a:r>
          </a:p>
        </p:txBody>
      </p:sp>
      <p:sp>
        <p:nvSpPr>
          <p:cNvPr id="4" name="3 Dikdörtgen"/>
          <p:cNvSpPr/>
          <p:nvPr/>
        </p:nvSpPr>
        <p:spPr>
          <a:xfrm>
            <a:off x="2928926" y="6286520"/>
            <a:ext cx="55721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		</a:t>
            </a:r>
            <a:r>
              <a:rPr lang="tr-TR" sz="1100" dirty="0" err="1" smtClean="0"/>
              <a:t>Current</a:t>
            </a:r>
            <a:r>
              <a:rPr lang="tr-TR" sz="1100" dirty="0" smtClean="0"/>
              <a:t> Aile Hekimliği Tanı ve Tedavi Kitabı  4. baskı </a:t>
            </a:r>
            <a:endParaRPr lang="tr-TR" sz="1100" dirty="0"/>
          </a:p>
        </p:txBody>
      </p:sp>
      <p:pic>
        <p:nvPicPr>
          <p:cNvPr id="5" name="Picture 8" descr="Safra kesesi iltihabı (kolesistit) nedir? Safra kesesi iltihabı nedenleri,  belirtileri ve tedavisi… - Sağlık son dakika haber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071546"/>
            <a:ext cx="2211497" cy="1245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AKUT PANKREATİT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1800" dirty="0" smtClean="0"/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r>
              <a:rPr lang="tr-TR" sz="1800" dirty="0" err="1" smtClean="0"/>
              <a:t>Morbidite</a:t>
            </a:r>
            <a:r>
              <a:rPr lang="tr-TR" sz="1800" dirty="0" smtClean="0"/>
              <a:t> ve </a:t>
            </a:r>
            <a:r>
              <a:rPr lang="tr-TR" sz="1800" dirty="0" err="1" smtClean="0"/>
              <a:t>mortalite</a:t>
            </a:r>
            <a:r>
              <a:rPr lang="tr-TR" sz="1800" dirty="0" smtClean="0"/>
              <a:t> oranı yüksek </a:t>
            </a:r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Çalışmalarda vakaların ~%40 </a:t>
            </a:r>
            <a:r>
              <a:rPr lang="tr-TR" sz="1800" dirty="0" err="1" smtClean="0"/>
              <a:t>ına</a:t>
            </a:r>
            <a:r>
              <a:rPr lang="tr-TR" sz="1800" dirty="0" smtClean="0"/>
              <a:t> otopside tanı konulduğu gösterilmiş</a:t>
            </a:r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Bu nedenle birinci basamak ve acil hekimleri ilk 48 saat içinde tanı koymalı</a:t>
            </a:r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Tanı en az 2 kriterin varlığıyla konur</a:t>
            </a:r>
          </a:p>
          <a:p>
            <a:pPr lvl="1"/>
            <a:r>
              <a:rPr lang="tr-TR" sz="1600" dirty="0" smtClean="0"/>
              <a:t>1) hastalıkla uyumlu karın ağrısı </a:t>
            </a:r>
          </a:p>
          <a:p>
            <a:pPr lvl="1"/>
            <a:r>
              <a:rPr lang="tr-TR" sz="1600" dirty="0" smtClean="0"/>
              <a:t>2) serum amilaz ve </a:t>
            </a:r>
            <a:r>
              <a:rPr lang="tr-TR" sz="1600" dirty="0" err="1" smtClean="0"/>
              <a:t>lipaz</a:t>
            </a:r>
            <a:r>
              <a:rPr lang="tr-TR" sz="1600" dirty="0" smtClean="0"/>
              <a:t> değerlerinin normal üst sınırın &gt;</a:t>
            </a:r>
            <a:r>
              <a:rPr lang="tr-TR" sz="1800" dirty="0" smtClean="0"/>
              <a:t> x3</a:t>
            </a:r>
          </a:p>
          <a:p>
            <a:pPr lvl="1"/>
            <a:r>
              <a:rPr lang="tr-TR" sz="1600" dirty="0" smtClean="0"/>
              <a:t>3) </a:t>
            </a:r>
            <a:r>
              <a:rPr lang="tr-TR" sz="1600" dirty="0" err="1" smtClean="0"/>
              <a:t>abdominal</a:t>
            </a:r>
            <a:r>
              <a:rPr lang="tr-TR" sz="1600" dirty="0" smtClean="0"/>
              <a:t> görüntülemede karakteristik bulguların varlığı </a:t>
            </a:r>
            <a:endParaRPr lang="tr-TR" sz="1600" dirty="0"/>
          </a:p>
        </p:txBody>
      </p:sp>
      <p:sp>
        <p:nvSpPr>
          <p:cNvPr id="4" name="3 Dikdörtgen"/>
          <p:cNvSpPr/>
          <p:nvPr/>
        </p:nvSpPr>
        <p:spPr>
          <a:xfrm>
            <a:off x="4214810" y="628652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100" dirty="0" smtClean="0"/>
              <a:t>		</a:t>
            </a:r>
            <a:r>
              <a:rPr lang="tr-TR" sz="1100" dirty="0" err="1" smtClean="0"/>
              <a:t>Rakel</a:t>
            </a:r>
            <a:r>
              <a:rPr lang="tr-TR" sz="1100" dirty="0" smtClean="0"/>
              <a:t> Aile Hekimliği Kitabı 9. baskı</a:t>
            </a:r>
            <a:endParaRPr lang="tr-TR" sz="1100" dirty="0"/>
          </a:p>
        </p:txBody>
      </p:sp>
      <p:sp>
        <p:nvSpPr>
          <p:cNvPr id="29698" name="AutoShape 2" descr="Akut Pankreatit Tedavisi Ankara - Ankara Gastroenteroloji ve İç  Hastalıkları Uzman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700" name="AutoShape 4" descr="Akut Pankreatit Tedavisi Ankara - Ankara Gastroenteroloji ve İç  Hastalıkları Uzman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142984"/>
            <a:ext cx="2279395" cy="144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AKUT PANKREATİT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Sabit, hafifleme göstermeyen </a:t>
            </a:r>
            <a:r>
              <a:rPr lang="tr-TR" sz="2000" dirty="0" err="1" smtClean="0"/>
              <a:t>epigastrik</a:t>
            </a:r>
            <a:r>
              <a:rPr lang="tr-TR" sz="2000" dirty="0" smtClean="0"/>
              <a:t> ve üst karın ağrısı</a:t>
            </a:r>
          </a:p>
          <a:p>
            <a:pPr lvl="1"/>
            <a:r>
              <a:rPr lang="tr-TR" sz="1600" dirty="0" smtClean="0"/>
              <a:t>sırta ya da sol </a:t>
            </a:r>
            <a:r>
              <a:rPr lang="tr-TR" sz="1600" dirty="0" err="1" smtClean="0"/>
              <a:t>skapular</a:t>
            </a:r>
            <a:r>
              <a:rPr lang="tr-TR" sz="1600" dirty="0" smtClean="0"/>
              <a:t> bölgeye yansıyabilir</a:t>
            </a:r>
          </a:p>
          <a:p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Ateş, </a:t>
            </a:r>
            <a:r>
              <a:rPr lang="tr-TR" sz="2000" dirty="0" err="1" smtClean="0"/>
              <a:t>anoreksi</a:t>
            </a:r>
            <a:r>
              <a:rPr lang="tr-TR" sz="2000" dirty="0" smtClean="0"/>
              <a:t>, bulantı ve kusma, taşikardi, </a:t>
            </a:r>
            <a:r>
              <a:rPr lang="tr-TR" sz="2000" dirty="0" err="1" smtClean="0"/>
              <a:t>takipne</a:t>
            </a:r>
            <a:r>
              <a:rPr lang="tr-TR" sz="2000" dirty="0" smtClean="0"/>
              <a:t> </a:t>
            </a:r>
          </a:p>
          <a:p>
            <a:endParaRPr lang="tr-TR" sz="2000" dirty="0" smtClean="0"/>
          </a:p>
          <a:p>
            <a:pPr>
              <a:buNone/>
            </a:pPr>
            <a:r>
              <a:rPr lang="tr-TR" sz="2000" dirty="0" err="1" smtClean="0"/>
              <a:t>Hipoaktif</a:t>
            </a:r>
            <a:r>
              <a:rPr lang="tr-TR" sz="2000" dirty="0" smtClean="0"/>
              <a:t> barsak sesleri</a:t>
            </a:r>
          </a:p>
          <a:p>
            <a:endParaRPr lang="tr-TR" sz="2000" dirty="0" smtClean="0"/>
          </a:p>
          <a:p>
            <a:pPr>
              <a:buNone/>
            </a:pPr>
            <a:r>
              <a:rPr lang="tr-TR" sz="2000" dirty="0" err="1" smtClean="0"/>
              <a:t>Epigastriumda</a:t>
            </a:r>
            <a:r>
              <a:rPr lang="tr-TR" sz="2000" dirty="0" smtClean="0"/>
              <a:t> </a:t>
            </a:r>
            <a:r>
              <a:rPr lang="tr-TR" sz="2000" dirty="0" err="1" smtClean="0"/>
              <a:t>palpasyon</a:t>
            </a:r>
            <a:r>
              <a:rPr lang="tr-TR" sz="2000" dirty="0" smtClean="0"/>
              <a:t> ve perküsyonla belirgin bir hassasiyet</a:t>
            </a:r>
            <a:endParaRPr lang="tr-TR" sz="2000" dirty="0"/>
          </a:p>
        </p:txBody>
      </p:sp>
      <p:sp>
        <p:nvSpPr>
          <p:cNvPr id="4" name="3 Dikdörtgen"/>
          <p:cNvSpPr/>
          <p:nvPr/>
        </p:nvSpPr>
        <p:spPr>
          <a:xfrm>
            <a:off x="4214810" y="621508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1100" dirty="0" smtClean="0"/>
              <a:t>Birinci Basamakta Akut Karın Ağrısı Olan Hastaya Yaklaşım </a:t>
            </a:r>
          </a:p>
          <a:p>
            <a:pPr algn="ctr"/>
            <a:r>
              <a:rPr lang="tr-TR" sz="1100" dirty="0" smtClean="0"/>
              <a:t>güncel gastroenteroloji dergisi 19/3 -2015</a:t>
            </a:r>
            <a:endParaRPr lang="tr-TR" sz="1100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928670"/>
            <a:ext cx="2166555" cy="137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AKUT PANKREATİT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Safra taşı, safra çamuru olguların yarısından fazlasının nedeni </a:t>
            </a:r>
          </a:p>
          <a:p>
            <a:pPr lvl="1"/>
            <a:r>
              <a:rPr lang="tr-TR" sz="1600" dirty="0" smtClean="0"/>
              <a:t>tüm hastalarda </a:t>
            </a:r>
            <a:r>
              <a:rPr lang="tr-TR" sz="1600" dirty="0" err="1" smtClean="0"/>
              <a:t>abdominal</a:t>
            </a:r>
            <a:r>
              <a:rPr lang="tr-TR" sz="1600" dirty="0" smtClean="0"/>
              <a:t> </a:t>
            </a:r>
            <a:r>
              <a:rPr lang="tr-TR" sz="1600" dirty="0" err="1" smtClean="0"/>
              <a:t>usg</a:t>
            </a:r>
            <a:r>
              <a:rPr lang="tr-TR" sz="1600" dirty="0" smtClean="0"/>
              <a:t> önerilmekte</a:t>
            </a:r>
          </a:p>
          <a:p>
            <a:pPr lvl="1"/>
            <a:r>
              <a:rPr lang="tr-TR" sz="1600" dirty="0" smtClean="0"/>
              <a:t>kontrastlı </a:t>
            </a:r>
            <a:r>
              <a:rPr lang="tr-TR" sz="1600" dirty="0" err="1" smtClean="0"/>
              <a:t>bt</a:t>
            </a:r>
            <a:r>
              <a:rPr lang="tr-TR" sz="1600" dirty="0" smtClean="0"/>
              <a:t> hastalığın şiddetini </a:t>
            </a:r>
            <a:r>
              <a:rPr lang="tr-TR" sz="1600" dirty="0" err="1" smtClean="0"/>
              <a:t>evrelemekte</a:t>
            </a:r>
            <a:r>
              <a:rPr lang="tr-TR" sz="1600" dirty="0" smtClean="0"/>
              <a:t> kullanılabilmekte </a:t>
            </a:r>
          </a:p>
          <a:p>
            <a:pPr lvl="1"/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Etil alkol, </a:t>
            </a:r>
            <a:r>
              <a:rPr lang="tr-TR" sz="1800" dirty="0" err="1" smtClean="0"/>
              <a:t>hipertrigliseridemi</a:t>
            </a:r>
            <a:r>
              <a:rPr lang="tr-TR" sz="1800" dirty="0" smtClean="0"/>
              <a:t>, travma , ilaçlar, </a:t>
            </a:r>
            <a:r>
              <a:rPr lang="tr-TR" sz="1800" dirty="0" err="1" smtClean="0"/>
              <a:t>ercp</a:t>
            </a:r>
            <a:r>
              <a:rPr lang="tr-TR" sz="1800" dirty="0" smtClean="0"/>
              <a:t>, </a:t>
            </a:r>
            <a:r>
              <a:rPr lang="tr-TR" sz="1800" dirty="0" err="1" smtClean="0"/>
              <a:t>neoplazm</a:t>
            </a:r>
            <a:r>
              <a:rPr lang="tr-TR" sz="1800" dirty="0" smtClean="0"/>
              <a:t>, perfore </a:t>
            </a:r>
            <a:r>
              <a:rPr lang="tr-TR" sz="1800" dirty="0" err="1" smtClean="0"/>
              <a:t>peptik</a:t>
            </a:r>
            <a:r>
              <a:rPr lang="tr-TR" sz="1800" dirty="0" smtClean="0"/>
              <a:t> ülser, </a:t>
            </a:r>
            <a:r>
              <a:rPr lang="tr-TR" sz="1800" dirty="0" err="1" smtClean="0"/>
              <a:t>viral</a:t>
            </a:r>
            <a:r>
              <a:rPr lang="tr-TR" sz="1800" dirty="0" smtClean="0"/>
              <a:t> enfeksiyon , </a:t>
            </a:r>
            <a:r>
              <a:rPr lang="tr-TR" sz="1800" dirty="0" err="1" smtClean="0"/>
              <a:t>idiopatik</a:t>
            </a:r>
            <a:r>
              <a:rPr lang="tr-TR" sz="1800" dirty="0" smtClean="0"/>
              <a:t> nedenler </a:t>
            </a:r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Serum belirteçleri yüksek </a:t>
            </a:r>
            <a:r>
              <a:rPr lang="tr-TR" sz="1800" dirty="0" err="1" smtClean="0"/>
              <a:t>sensitivite</a:t>
            </a:r>
            <a:r>
              <a:rPr lang="tr-TR" sz="1800" dirty="0" smtClean="0"/>
              <a:t> ve </a:t>
            </a:r>
            <a:r>
              <a:rPr lang="tr-TR" sz="1800" dirty="0" err="1" smtClean="0"/>
              <a:t>spesifiteye</a:t>
            </a:r>
            <a:r>
              <a:rPr lang="tr-TR" sz="1800" dirty="0" smtClean="0"/>
              <a:t> sahip fakat hastalığın şiddeti ve </a:t>
            </a:r>
            <a:r>
              <a:rPr lang="tr-TR" sz="1800" dirty="0" err="1" smtClean="0"/>
              <a:t>prognozu</a:t>
            </a:r>
            <a:r>
              <a:rPr lang="tr-TR" sz="1800" dirty="0" smtClean="0"/>
              <a:t> belirlemez </a:t>
            </a:r>
          </a:p>
          <a:p>
            <a:pPr lvl="1"/>
            <a:r>
              <a:rPr lang="tr-TR" sz="1400" dirty="0" smtClean="0"/>
              <a:t>Atak sonrası amilaz ve </a:t>
            </a:r>
            <a:r>
              <a:rPr lang="tr-TR" sz="1400" dirty="0" err="1" smtClean="0"/>
              <a:t>lipaz</a:t>
            </a:r>
            <a:r>
              <a:rPr lang="tr-TR" sz="1400" dirty="0" smtClean="0"/>
              <a:t> aynı anda kana salınır</a:t>
            </a:r>
          </a:p>
          <a:p>
            <a:pPr lvl="1"/>
            <a:r>
              <a:rPr lang="tr-TR" sz="1400" dirty="0" smtClean="0"/>
              <a:t>Amilaz düzeyi 48-72 saat </a:t>
            </a:r>
            <a:r>
              <a:rPr lang="tr-TR" sz="1400" dirty="0" err="1" smtClean="0"/>
              <a:t>Lipaz</a:t>
            </a:r>
            <a:r>
              <a:rPr lang="tr-TR" sz="1400" dirty="0" smtClean="0"/>
              <a:t> ise 14  güne kadar yüksek kalır</a:t>
            </a:r>
          </a:p>
          <a:p>
            <a:pPr>
              <a:buNone/>
            </a:pPr>
            <a:r>
              <a:rPr lang="tr-TR" sz="1800" dirty="0" smtClean="0"/>
              <a:t>Amilaz</a:t>
            </a:r>
          </a:p>
          <a:p>
            <a:pPr lvl="1"/>
            <a:r>
              <a:rPr lang="tr-TR" sz="1200" dirty="0" err="1" smtClean="0"/>
              <a:t>strangüle</a:t>
            </a:r>
            <a:r>
              <a:rPr lang="tr-TR" sz="1200" dirty="0" smtClean="0"/>
              <a:t> veya </a:t>
            </a:r>
            <a:r>
              <a:rPr lang="tr-TR" sz="1200" dirty="0" err="1" smtClean="0"/>
              <a:t>iskemik</a:t>
            </a:r>
            <a:r>
              <a:rPr lang="tr-TR" sz="1200" dirty="0" smtClean="0"/>
              <a:t> bağırsak</a:t>
            </a:r>
          </a:p>
          <a:p>
            <a:pPr lvl="1"/>
            <a:r>
              <a:rPr lang="tr-TR" sz="1200" dirty="0" err="1" smtClean="0"/>
              <a:t>over</a:t>
            </a:r>
            <a:r>
              <a:rPr lang="tr-TR" sz="1200" dirty="0" smtClean="0"/>
              <a:t> kisti </a:t>
            </a:r>
            <a:r>
              <a:rPr lang="tr-TR" sz="1200" dirty="0" err="1" smtClean="0"/>
              <a:t>torsiyonu</a:t>
            </a:r>
            <a:endParaRPr lang="tr-TR" sz="1200" dirty="0" smtClean="0"/>
          </a:p>
          <a:p>
            <a:pPr lvl="1"/>
            <a:r>
              <a:rPr lang="tr-TR" sz="1200" dirty="0" err="1" smtClean="0"/>
              <a:t>peptik</a:t>
            </a:r>
            <a:r>
              <a:rPr lang="tr-TR" sz="1200" dirty="0" smtClean="0"/>
              <a:t> ülser </a:t>
            </a:r>
            <a:r>
              <a:rPr lang="tr-TR" sz="1200" dirty="0" err="1" smtClean="0"/>
              <a:t>perforasyonu</a:t>
            </a:r>
            <a:endParaRPr lang="tr-TR" sz="1200" dirty="0" smtClean="0"/>
          </a:p>
          <a:p>
            <a:pPr lvl="1"/>
            <a:endParaRPr lang="tr-TR" sz="1400" dirty="0" smtClean="0"/>
          </a:p>
          <a:p>
            <a:pPr lvl="1"/>
            <a:endParaRPr lang="tr-TR" sz="1400" dirty="0" smtClean="0"/>
          </a:p>
          <a:p>
            <a:pPr lvl="1"/>
            <a:endParaRPr lang="tr-TR" sz="1400" dirty="0" smtClean="0"/>
          </a:p>
          <a:p>
            <a:pPr lvl="1"/>
            <a:endParaRPr lang="tr-TR" sz="1400" dirty="0" smtClean="0"/>
          </a:p>
          <a:p>
            <a:pPr lvl="1"/>
            <a:endParaRPr lang="tr-TR" sz="1400" dirty="0"/>
          </a:p>
        </p:txBody>
      </p:sp>
      <p:sp>
        <p:nvSpPr>
          <p:cNvPr id="5" name="4 Dikdörtgen"/>
          <p:cNvSpPr/>
          <p:nvPr/>
        </p:nvSpPr>
        <p:spPr>
          <a:xfrm>
            <a:off x="4214810" y="628652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100" dirty="0" smtClean="0"/>
              <a:t>		</a:t>
            </a:r>
            <a:r>
              <a:rPr lang="tr-TR" sz="1100" dirty="0" err="1" smtClean="0"/>
              <a:t>Rakel</a:t>
            </a:r>
            <a:r>
              <a:rPr lang="tr-TR" sz="1100" dirty="0" smtClean="0"/>
              <a:t> Aile Hekimliği Kitabı 9. baskı</a:t>
            </a:r>
            <a:endParaRPr lang="tr-TR" sz="11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928670"/>
            <a:ext cx="2166555" cy="137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AKUT PANKREATİT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00034" y="1500174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18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400" dirty="0" smtClean="0"/>
              <a:t>Tedavi 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1800" dirty="0" err="1" smtClean="0"/>
              <a:t>Hemodinamik</a:t>
            </a:r>
            <a:r>
              <a:rPr lang="tr-TR" sz="1800" dirty="0" smtClean="0"/>
              <a:t> durum stabilize edilmeli </a:t>
            </a:r>
          </a:p>
          <a:p>
            <a:pPr lvl="1">
              <a:buNone/>
            </a:pPr>
            <a:r>
              <a:rPr lang="tr-TR" sz="1600" dirty="0" smtClean="0"/>
              <a:t>gerekirse </a:t>
            </a:r>
            <a:r>
              <a:rPr lang="tr-TR" sz="1600" dirty="0" err="1" smtClean="0"/>
              <a:t>resüsitasyon</a:t>
            </a:r>
            <a:r>
              <a:rPr lang="tr-TR" sz="1600" dirty="0" smtClean="0"/>
              <a:t> önlemleri alınmalı </a:t>
            </a:r>
          </a:p>
          <a:p>
            <a:pPr lvl="1">
              <a:buNone/>
            </a:pPr>
            <a:endParaRPr lang="tr-TR" sz="1600" dirty="0" smtClean="0"/>
          </a:p>
          <a:p>
            <a:pPr>
              <a:buNone/>
            </a:pPr>
            <a:r>
              <a:rPr lang="tr-TR" sz="1800" dirty="0" err="1" smtClean="0"/>
              <a:t>Pankreatik</a:t>
            </a:r>
            <a:r>
              <a:rPr lang="tr-TR" sz="1800" dirty="0" smtClean="0"/>
              <a:t> nekrozu önlemek amacıyla </a:t>
            </a:r>
            <a:r>
              <a:rPr lang="tr-TR" sz="1800" dirty="0" err="1" smtClean="0"/>
              <a:t>intravasküler</a:t>
            </a:r>
            <a:r>
              <a:rPr lang="tr-TR" sz="1800" dirty="0" smtClean="0"/>
              <a:t> volüm korunmalı </a:t>
            </a:r>
          </a:p>
          <a:p>
            <a:pPr lvl="1"/>
            <a:r>
              <a:rPr lang="tr-TR" sz="1600" dirty="0" smtClean="0"/>
              <a:t>BUN değeri azaltılmalı</a:t>
            </a:r>
          </a:p>
          <a:p>
            <a:endParaRPr lang="tr-TR" sz="1800" dirty="0" smtClean="0"/>
          </a:p>
          <a:p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2643174" y="6286520"/>
            <a:ext cx="55721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		</a:t>
            </a:r>
            <a:r>
              <a:rPr lang="tr-TR" sz="1100" dirty="0" err="1" smtClean="0"/>
              <a:t>Current</a:t>
            </a:r>
            <a:r>
              <a:rPr lang="tr-TR" sz="1100" dirty="0" smtClean="0"/>
              <a:t> Aile Hekimliği Tanı ve Tedavi Kitabı 4. baskı </a:t>
            </a:r>
            <a:endParaRPr lang="tr-TR" sz="1100" dirty="0"/>
          </a:p>
        </p:txBody>
      </p:sp>
      <p:sp>
        <p:nvSpPr>
          <p:cNvPr id="5" name="4 Dikdörtgen"/>
          <p:cNvSpPr/>
          <p:nvPr/>
        </p:nvSpPr>
        <p:spPr>
          <a:xfrm>
            <a:off x="3643306" y="6596390"/>
            <a:ext cx="52863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 Acil serviste karın ağrısına yaklaşım </a:t>
            </a:r>
            <a:r>
              <a:rPr lang="tr-TR" sz="1100" i="1" dirty="0" err="1" smtClean="0"/>
              <a:t>Jour</a:t>
            </a:r>
            <a:r>
              <a:rPr lang="tr-TR" sz="1100" i="1" dirty="0" smtClean="0"/>
              <a:t> </a:t>
            </a:r>
            <a:r>
              <a:rPr lang="tr-TR" sz="1100" i="1" dirty="0" err="1" smtClean="0"/>
              <a:t>Turk</a:t>
            </a:r>
            <a:r>
              <a:rPr lang="tr-TR" sz="1100" i="1" dirty="0" smtClean="0"/>
              <a:t> </a:t>
            </a:r>
            <a:r>
              <a:rPr lang="tr-TR" sz="1100" i="1" dirty="0" err="1" smtClean="0"/>
              <a:t>Fam</a:t>
            </a:r>
            <a:r>
              <a:rPr lang="tr-TR" sz="1100" i="1" dirty="0" smtClean="0"/>
              <a:t> </a:t>
            </a:r>
            <a:r>
              <a:rPr lang="tr-TR" sz="1100" i="1" dirty="0" err="1" smtClean="0"/>
              <a:t>Phy</a:t>
            </a:r>
            <a:r>
              <a:rPr lang="tr-TR" sz="1100" i="1" dirty="0" smtClean="0"/>
              <a:t> 2018; 09 (2): 59-67</a:t>
            </a:r>
            <a:endParaRPr lang="tr-TR" sz="11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928670"/>
            <a:ext cx="2166555" cy="137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AKUT DİVERTİKÜLİT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1800" dirty="0" smtClean="0"/>
          </a:p>
          <a:p>
            <a:pPr>
              <a:buNone/>
            </a:pPr>
            <a:endParaRPr lang="tr-TR" sz="1800" dirty="0" smtClean="0"/>
          </a:p>
          <a:p>
            <a:r>
              <a:rPr lang="tr-TR" sz="1800" dirty="0" err="1" smtClean="0"/>
              <a:t>Divertikülozisli</a:t>
            </a:r>
            <a:r>
              <a:rPr lang="tr-TR" sz="1800" dirty="0" smtClean="0"/>
              <a:t> hastaların %10-25 inde</a:t>
            </a:r>
          </a:p>
          <a:p>
            <a:r>
              <a:rPr lang="tr-TR" sz="1800" dirty="0" smtClean="0"/>
              <a:t>En sık </a:t>
            </a:r>
            <a:r>
              <a:rPr lang="tr-TR" sz="1800" dirty="0" err="1" smtClean="0"/>
              <a:t>sigmoid</a:t>
            </a:r>
            <a:r>
              <a:rPr lang="tr-TR" sz="1800" dirty="0" smtClean="0"/>
              <a:t> kolonda </a:t>
            </a:r>
          </a:p>
          <a:p>
            <a:r>
              <a:rPr lang="tr-TR" sz="1800" dirty="0" smtClean="0"/>
              <a:t>Yetersiz lif alımına ek olarak ‘ yaş ’ tek başına </a:t>
            </a:r>
            <a:r>
              <a:rPr lang="tr-TR" sz="1800" dirty="0" err="1" smtClean="0"/>
              <a:t>predispozan</a:t>
            </a:r>
            <a:r>
              <a:rPr lang="tr-TR" sz="1800" dirty="0" smtClean="0"/>
              <a:t> faktör</a:t>
            </a:r>
          </a:p>
          <a:p>
            <a:pPr lvl="1"/>
            <a:r>
              <a:rPr lang="tr-TR" sz="1600" dirty="0" smtClean="0"/>
              <a:t>Tipik olarak 60 yaş üstü hastalarda görülür, 90 yaş üstü nüfusun %50 sinde vardır </a:t>
            </a:r>
          </a:p>
          <a:p>
            <a:pPr lvl="1"/>
            <a:r>
              <a:rPr lang="tr-TR" sz="1600" dirty="0" smtClean="0"/>
              <a:t>40 yaşın altında nadirdir</a:t>
            </a:r>
          </a:p>
          <a:p>
            <a:pPr>
              <a:buNone/>
            </a:pPr>
            <a:endParaRPr lang="tr-TR" sz="1800" dirty="0" smtClean="0"/>
          </a:p>
          <a:p>
            <a:r>
              <a:rPr lang="tr-TR" sz="1800" dirty="0" smtClean="0"/>
              <a:t>Erken dönemlerde hafif </a:t>
            </a:r>
            <a:r>
              <a:rPr lang="tr-TR" sz="1800" dirty="0" err="1" smtClean="0"/>
              <a:t>anoreksi</a:t>
            </a:r>
            <a:r>
              <a:rPr lang="tr-TR" sz="1800" dirty="0" smtClean="0"/>
              <a:t>, bulantı, kusma, </a:t>
            </a:r>
            <a:r>
              <a:rPr lang="tr-TR" sz="1800" dirty="0" err="1" smtClean="0"/>
              <a:t>konstipasyon</a:t>
            </a:r>
            <a:r>
              <a:rPr lang="tr-TR" sz="1800" dirty="0" smtClean="0"/>
              <a:t>, ishal ve </a:t>
            </a:r>
            <a:r>
              <a:rPr lang="tr-TR" sz="1800" dirty="0" err="1" smtClean="0"/>
              <a:t>hipogastriuma</a:t>
            </a:r>
            <a:r>
              <a:rPr lang="tr-TR" sz="1800" dirty="0" smtClean="0"/>
              <a:t> lokalize </a:t>
            </a:r>
            <a:r>
              <a:rPr lang="tr-TR" sz="1800" dirty="0" err="1" smtClean="0"/>
              <a:t>viseral</a:t>
            </a:r>
            <a:r>
              <a:rPr lang="tr-TR" sz="1800" dirty="0" smtClean="0"/>
              <a:t> tipte bir karın ağrısı ,&gt; 38.1 ateş ve taşikardi </a:t>
            </a:r>
          </a:p>
          <a:p>
            <a:endParaRPr lang="tr-TR" sz="1800" dirty="0" smtClean="0"/>
          </a:p>
          <a:p>
            <a:r>
              <a:rPr lang="tr-TR" sz="1800" dirty="0" smtClean="0"/>
              <a:t>Daha sonra </a:t>
            </a:r>
            <a:r>
              <a:rPr lang="tr-TR" sz="1800" dirty="0" err="1" smtClean="0"/>
              <a:t>somatoparietal</a:t>
            </a:r>
            <a:r>
              <a:rPr lang="tr-TR" sz="1800" dirty="0" smtClean="0"/>
              <a:t> </a:t>
            </a:r>
            <a:r>
              <a:rPr lang="tr-TR" sz="1800" dirty="0" err="1" smtClean="0"/>
              <a:t>irritasyonun</a:t>
            </a:r>
            <a:r>
              <a:rPr lang="tr-TR" sz="1800" dirty="0" smtClean="0"/>
              <a:t> başlamasıyla sol alt kadrana yayılım</a:t>
            </a:r>
          </a:p>
          <a:p>
            <a:pPr>
              <a:buNone/>
            </a:pPr>
            <a:endParaRPr lang="tr-TR" sz="1800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3571868" y="6143644"/>
            <a:ext cx="55721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	   </a:t>
            </a:r>
            <a:r>
              <a:rPr lang="tr-TR" sz="1100" dirty="0" err="1" smtClean="0"/>
              <a:t>Current</a:t>
            </a:r>
            <a:r>
              <a:rPr lang="tr-TR" sz="1100" dirty="0" smtClean="0"/>
              <a:t> Aile Hekimliği Tanı ve Tedavi Kitabı 4. baskı </a:t>
            </a:r>
            <a:endParaRPr lang="tr-TR" sz="1100" dirty="0"/>
          </a:p>
        </p:txBody>
      </p:sp>
      <p:sp>
        <p:nvSpPr>
          <p:cNvPr id="5" name="4 Dikdörtgen"/>
          <p:cNvSpPr/>
          <p:nvPr/>
        </p:nvSpPr>
        <p:spPr>
          <a:xfrm>
            <a:off x="4214810" y="642711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1100" dirty="0" smtClean="0"/>
              <a:t>Birinci Basamakta Akut Karın Ağrısı Olan Hastaya Yaklaşım </a:t>
            </a:r>
          </a:p>
          <a:p>
            <a:pPr algn="ctr"/>
            <a:r>
              <a:rPr lang="tr-TR" sz="1100" dirty="0" smtClean="0"/>
              <a:t>güncel gastroenteroloji dergisi 19/3 -2015</a:t>
            </a:r>
            <a:endParaRPr lang="tr-TR" sz="1100" dirty="0"/>
          </a:p>
        </p:txBody>
      </p:sp>
      <p:pic>
        <p:nvPicPr>
          <p:cNvPr id="25602" name="Picture 2" descr="Divertikülit Kansere Döner Mi? - Kadın Hastalıklar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885762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AKUT DİVERTİKÜLİT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7467600" cy="4873752"/>
          </a:xfrm>
        </p:spPr>
        <p:txBody>
          <a:bodyPr>
            <a:normAutofit/>
          </a:bodyPr>
          <a:lstStyle/>
          <a:p>
            <a:endParaRPr lang="tr-TR" sz="1800" dirty="0" smtClean="0"/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Sol alt kadranda hassasiyet ve defans</a:t>
            </a:r>
          </a:p>
          <a:p>
            <a:endParaRPr lang="tr-TR" sz="1800" dirty="0" smtClean="0"/>
          </a:p>
          <a:p>
            <a:pPr>
              <a:buNone/>
            </a:pPr>
            <a:r>
              <a:rPr lang="tr-TR" sz="1800" dirty="0" err="1" smtClean="0"/>
              <a:t>Cbcde</a:t>
            </a:r>
            <a:r>
              <a:rPr lang="tr-TR" sz="1800" dirty="0" smtClean="0"/>
              <a:t> </a:t>
            </a:r>
            <a:r>
              <a:rPr lang="tr-TR" sz="1800" dirty="0" err="1" smtClean="0"/>
              <a:t>lökositoz</a:t>
            </a:r>
            <a:r>
              <a:rPr lang="tr-TR" sz="1800" dirty="0" smtClean="0"/>
              <a:t>, akut faz </a:t>
            </a:r>
            <a:r>
              <a:rPr lang="tr-TR" sz="1800" dirty="0" err="1" smtClean="0"/>
              <a:t>reaktanlarında</a:t>
            </a:r>
            <a:r>
              <a:rPr lang="tr-TR" sz="1800" dirty="0" smtClean="0"/>
              <a:t> yükselme</a:t>
            </a:r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r>
              <a:rPr lang="tr-TR" sz="1800" dirty="0" err="1" smtClean="0"/>
              <a:t>Abdominal</a:t>
            </a:r>
            <a:r>
              <a:rPr lang="tr-TR" sz="1800" dirty="0" smtClean="0"/>
              <a:t> radyografi </a:t>
            </a:r>
            <a:r>
              <a:rPr lang="tr-TR" sz="1800" dirty="0" err="1" smtClean="0"/>
              <a:t>perforasyonun</a:t>
            </a:r>
            <a:r>
              <a:rPr lang="tr-TR" sz="1800" dirty="0" smtClean="0"/>
              <a:t> ya da obstrüksiyonun dışlanmasında önemli</a:t>
            </a:r>
          </a:p>
          <a:p>
            <a:pPr lvl="1"/>
            <a:r>
              <a:rPr lang="tr-TR" sz="1400" dirty="0" smtClean="0"/>
              <a:t>serbest hava, </a:t>
            </a:r>
            <a:r>
              <a:rPr lang="tr-TR" sz="1400" dirty="0" err="1" smtClean="0"/>
              <a:t>ileus</a:t>
            </a:r>
            <a:r>
              <a:rPr lang="tr-TR" sz="1400" dirty="0" smtClean="0"/>
              <a:t> veya kitle saptanabilir</a:t>
            </a:r>
          </a:p>
          <a:p>
            <a:pPr lvl="1"/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BT, </a:t>
            </a:r>
            <a:r>
              <a:rPr lang="tr-TR" sz="1800" dirty="0" err="1" smtClean="0"/>
              <a:t>inflamasyon</a:t>
            </a:r>
            <a:r>
              <a:rPr lang="tr-TR" sz="1800" dirty="0" smtClean="0"/>
              <a:t> derecesinin ve yaygınlığının tanımlanmasında faydalı</a:t>
            </a:r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BT kalınlaşmış kolon duvarını,varsa </a:t>
            </a:r>
            <a:r>
              <a:rPr lang="tr-TR" sz="1800" dirty="0" err="1" smtClean="0"/>
              <a:t>absenin</a:t>
            </a:r>
            <a:r>
              <a:rPr lang="tr-TR" sz="1800" dirty="0" smtClean="0"/>
              <a:t> yerini gösterebilir </a:t>
            </a:r>
          </a:p>
          <a:p>
            <a:pPr>
              <a:buNone/>
            </a:pP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3143240" y="6215082"/>
            <a:ext cx="55721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	               </a:t>
            </a:r>
            <a:r>
              <a:rPr lang="tr-TR" sz="1100" dirty="0" err="1" smtClean="0"/>
              <a:t>Current</a:t>
            </a:r>
            <a:r>
              <a:rPr lang="tr-TR" sz="1100" dirty="0" smtClean="0"/>
              <a:t> Aile Hekimliği Tanı ve Tedavi Kitabı 4. baskı </a:t>
            </a:r>
            <a:endParaRPr lang="tr-TR" sz="1100" dirty="0"/>
          </a:p>
        </p:txBody>
      </p:sp>
      <p:sp>
        <p:nvSpPr>
          <p:cNvPr id="5" name="4 Dikdörtgen"/>
          <p:cNvSpPr/>
          <p:nvPr/>
        </p:nvSpPr>
        <p:spPr>
          <a:xfrm>
            <a:off x="4214810" y="642711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1100" dirty="0" smtClean="0"/>
              <a:t>Birinci Basamakta Akut Karın Ağrısı Olan Hastaya Yaklaşım </a:t>
            </a:r>
          </a:p>
          <a:p>
            <a:pPr algn="ctr"/>
            <a:r>
              <a:rPr lang="tr-TR" sz="1100" dirty="0" smtClean="0"/>
              <a:t> güncel gastroenteroloji dergisi 19/3 -2015</a:t>
            </a:r>
            <a:endParaRPr lang="tr-TR" sz="1100" dirty="0"/>
          </a:p>
        </p:txBody>
      </p:sp>
      <p:pic>
        <p:nvPicPr>
          <p:cNvPr id="6" name="Picture 2" descr="Divertikülit Kansere Döner Mi? - Kadın Hastalıklar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885762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AKUT DİVERTİKÜLİT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sz="2200" dirty="0" smtClean="0"/>
          </a:p>
          <a:p>
            <a:pPr>
              <a:buNone/>
            </a:pPr>
            <a:r>
              <a:rPr lang="tr-TR" sz="2000" dirty="0" smtClean="0"/>
              <a:t>Akut hastalık döneminde baryum </a:t>
            </a:r>
            <a:r>
              <a:rPr lang="tr-TR" sz="2000" dirty="0" err="1" smtClean="0"/>
              <a:t>enema</a:t>
            </a:r>
            <a:r>
              <a:rPr lang="tr-TR" sz="2000" dirty="0" smtClean="0"/>
              <a:t> ve </a:t>
            </a:r>
            <a:r>
              <a:rPr lang="tr-TR" sz="2000" dirty="0" err="1" smtClean="0"/>
              <a:t>kolonoskopi</a:t>
            </a:r>
            <a:endParaRPr lang="tr-TR" sz="2000" dirty="0" smtClean="0"/>
          </a:p>
          <a:p>
            <a:pPr lvl="1"/>
            <a:r>
              <a:rPr lang="tr-TR" sz="1600" dirty="0" err="1" smtClean="0"/>
              <a:t>Kontraendike</a:t>
            </a:r>
            <a:endParaRPr lang="tr-TR" sz="1600" dirty="0" smtClean="0"/>
          </a:p>
          <a:p>
            <a:pPr lvl="1"/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Ancak akut hastalık tablosundan 4–6 hafta sonra </a:t>
            </a:r>
          </a:p>
          <a:p>
            <a:pPr lvl="1"/>
            <a:r>
              <a:rPr lang="tr-TR" sz="1600" dirty="0" err="1" smtClean="0"/>
              <a:t>divertikül</a:t>
            </a:r>
            <a:r>
              <a:rPr lang="tr-TR" sz="1600" dirty="0" smtClean="0"/>
              <a:t> yaygınlığının tanımlanması </a:t>
            </a:r>
          </a:p>
          <a:p>
            <a:pPr lvl="1"/>
            <a:r>
              <a:rPr lang="tr-TR" sz="1600" dirty="0" smtClean="0"/>
              <a:t>diğer </a:t>
            </a:r>
            <a:r>
              <a:rPr lang="tr-TR" sz="1600" dirty="0" err="1" smtClean="0"/>
              <a:t>kolonik</a:t>
            </a:r>
            <a:r>
              <a:rPr lang="tr-TR" sz="1600" dirty="0" smtClean="0"/>
              <a:t> anomalilerin,özellikle de kolon </a:t>
            </a:r>
            <a:r>
              <a:rPr lang="tr-TR" sz="1600" dirty="0" err="1" smtClean="0"/>
              <a:t>neoplazilerinin</a:t>
            </a:r>
            <a:r>
              <a:rPr lang="tr-TR" sz="1600" dirty="0" smtClean="0"/>
              <a:t> ekarte edilmesi için </a:t>
            </a:r>
          </a:p>
          <a:p>
            <a:pPr>
              <a:buNone/>
            </a:pPr>
            <a:r>
              <a:rPr lang="tr-TR" sz="2000" dirty="0" err="1" smtClean="0"/>
              <a:t>kolonoskopi</a:t>
            </a:r>
            <a:r>
              <a:rPr lang="tr-TR" sz="2000" dirty="0" smtClean="0"/>
              <a:t> önerilmekte</a:t>
            </a:r>
          </a:p>
          <a:p>
            <a:pPr>
              <a:buNone/>
            </a:pPr>
            <a:endParaRPr lang="tr-TR" sz="2200" dirty="0" smtClean="0"/>
          </a:p>
          <a:p>
            <a:pPr>
              <a:buNone/>
            </a:pPr>
            <a:endParaRPr lang="tr-TR" sz="2600" dirty="0" smtClean="0"/>
          </a:p>
        </p:txBody>
      </p:sp>
      <p:sp>
        <p:nvSpPr>
          <p:cNvPr id="5" name="4 Dikdörtgen"/>
          <p:cNvSpPr/>
          <p:nvPr/>
        </p:nvSpPr>
        <p:spPr>
          <a:xfrm>
            <a:off x="4214810" y="642711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1100" dirty="0" smtClean="0"/>
              <a:t>Birinci Basamakta Akut Karın Ağrısı Olan Hastaya Yaklaşım </a:t>
            </a:r>
          </a:p>
          <a:p>
            <a:pPr algn="ctr"/>
            <a:r>
              <a:rPr lang="tr-TR" sz="1100" dirty="0" smtClean="0"/>
              <a:t>güncel gastroenteroloji dergisi 19/3 -2015</a:t>
            </a:r>
            <a:endParaRPr lang="tr-TR" sz="1100" dirty="0"/>
          </a:p>
        </p:txBody>
      </p:sp>
      <p:pic>
        <p:nvPicPr>
          <p:cNvPr id="6" name="Picture 2" descr="Divertikülit Kansere Döner Mi? - Kadın Hastalıklar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885762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KARIN AĞRISI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endParaRPr lang="tr-TR" sz="3800" dirty="0" smtClean="0"/>
          </a:p>
          <a:p>
            <a:pPr>
              <a:buNone/>
            </a:pPr>
            <a:r>
              <a:rPr lang="tr-TR" sz="3800" dirty="0" err="1" smtClean="0"/>
              <a:t>Visseral</a:t>
            </a:r>
            <a:r>
              <a:rPr lang="tr-TR" sz="3800" dirty="0" smtClean="0"/>
              <a:t> </a:t>
            </a:r>
          </a:p>
          <a:p>
            <a:r>
              <a:rPr lang="tr-TR" dirty="0" smtClean="0"/>
              <a:t>uyaranlar </a:t>
            </a:r>
            <a:r>
              <a:rPr lang="tr-TR" dirty="0" err="1" smtClean="0"/>
              <a:t>visseral</a:t>
            </a:r>
            <a:r>
              <a:rPr lang="tr-TR" dirty="0" smtClean="0"/>
              <a:t> reseptörleri tetikler</a:t>
            </a:r>
          </a:p>
          <a:p>
            <a:r>
              <a:rPr lang="tr-TR" dirty="0" smtClean="0"/>
              <a:t>orta hatta, </a:t>
            </a:r>
            <a:r>
              <a:rPr lang="tr-TR" dirty="0" err="1" smtClean="0"/>
              <a:t>epigastriumda</a:t>
            </a:r>
            <a:r>
              <a:rPr lang="tr-TR" dirty="0" smtClean="0"/>
              <a:t>, </a:t>
            </a:r>
            <a:r>
              <a:rPr lang="tr-TR" dirty="0" err="1" smtClean="0"/>
              <a:t>periumbilikal</a:t>
            </a:r>
            <a:r>
              <a:rPr lang="tr-TR" dirty="0" smtClean="0"/>
              <a:t> bölgede, alt orta abdomende iyi lokalize</a:t>
            </a:r>
          </a:p>
          <a:p>
            <a:pPr>
              <a:buNone/>
            </a:pPr>
            <a:r>
              <a:rPr lang="tr-TR" dirty="0" smtClean="0"/>
              <a:t>edilemeyen </a:t>
            </a:r>
            <a:r>
              <a:rPr lang="tr-TR" dirty="0" err="1" smtClean="0"/>
              <a:t>künt</a:t>
            </a:r>
            <a:r>
              <a:rPr lang="tr-TR" dirty="0" smtClean="0"/>
              <a:t> bir ağrı</a:t>
            </a:r>
          </a:p>
          <a:p>
            <a:endParaRPr lang="tr-TR" dirty="0" smtClean="0"/>
          </a:p>
          <a:p>
            <a:pPr>
              <a:buNone/>
            </a:pPr>
            <a:r>
              <a:rPr lang="tr-TR" sz="3800" dirty="0" err="1" smtClean="0"/>
              <a:t>Parietal</a:t>
            </a:r>
            <a:r>
              <a:rPr lang="tr-TR" sz="3800" dirty="0" smtClean="0"/>
              <a:t> </a:t>
            </a:r>
          </a:p>
          <a:p>
            <a:r>
              <a:rPr lang="tr-TR" dirty="0" smtClean="0"/>
              <a:t>uyaranlar </a:t>
            </a:r>
            <a:r>
              <a:rPr lang="tr-TR" dirty="0" err="1" smtClean="0"/>
              <a:t>parietal</a:t>
            </a:r>
            <a:r>
              <a:rPr lang="tr-TR" dirty="0" smtClean="0"/>
              <a:t> periton reseptörleri tetkikler</a:t>
            </a:r>
          </a:p>
          <a:p>
            <a:r>
              <a:rPr lang="tr-TR" dirty="0" smtClean="0"/>
              <a:t>daha şiddetlidir ve daha kesin bir şekilde lokalize</a:t>
            </a:r>
            <a:endParaRPr lang="tr-TR" dirty="0"/>
          </a:p>
          <a:p>
            <a:endParaRPr lang="tr-TR" dirty="0" smtClean="0"/>
          </a:p>
          <a:p>
            <a:pPr>
              <a:buNone/>
            </a:pPr>
            <a:r>
              <a:rPr lang="tr-TR" sz="3800" dirty="0" smtClean="0"/>
              <a:t>Yansıyan </a:t>
            </a:r>
          </a:p>
          <a:p>
            <a:r>
              <a:rPr lang="tr-TR" dirty="0" smtClean="0"/>
              <a:t>hastalıklı organın uzağında bulunan yerlerde hissedilen ağrı</a:t>
            </a:r>
          </a:p>
          <a:p>
            <a:r>
              <a:rPr lang="tr-TR" dirty="0" err="1" smtClean="0"/>
              <a:t>viseral</a:t>
            </a:r>
            <a:r>
              <a:rPr lang="tr-TR" dirty="0" smtClean="0"/>
              <a:t> </a:t>
            </a:r>
            <a:r>
              <a:rPr lang="tr-TR" dirty="0" err="1" smtClean="0"/>
              <a:t>afferent</a:t>
            </a:r>
            <a:r>
              <a:rPr lang="tr-TR" dirty="0" smtClean="0"/>
              <a:t> nöronların farklı anatomik bölgelerden gelen somatik </a:t>
            </a:r>
            <a:r>
              <a:rPr lang="tr-TR" dirty="0" err="1" smtClean="0"/>
              <a:t>afferent</a:t>
            </a:r>
            <a:r>
              <a:rPr lang="tr-TR" dirty="0" smtClean="0"/>
              <a:t> nöronlarla</a:t>
            </a:r>
          </a:p>
          <a:p>
            <a:pPr>
              <a:buNone/>
            </a:pPr>
            <a:r>
              <a:rPr lang="tr-TR" dirty="0" err="1" smtClean="0"/>
              <a:t>spinal</a:t>
            </a:r>
            <a:r>
              <a:rPr lang="tr-TR" dirty="0" smtClean="0"/>
              <a:t> </a:t>
            </a:r>
            <a:r>
              <a:rPr lang="tr-TR" dirty="0" err="1" smtClean="0"/>
              <a:t>kordda</a:t>
            </a:r>
            <a:r>
              <a:rPr lang="tr-TR" dirty="0" smtClean="0"/>
              <a:t> birleşmesi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AKUT DİVERTİKÜLİT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Tedavi</a:t>
            </a:r>
          </a:p>
          <a:p>
            <a:endParaRPr lang="tr-TR" sz="1800" dirty="0" smtClean="0"/>
          </a:p>
          <a:p>
            <a:pPr>
              <a:buNone/>
            </a:pPr>
            <a:endParaRPr lang="tr-TR" sz="2200" dirty="0" smtClean="0"/>
          </a:p>
          <a:p>
            <a:pPr>
              <a:buNone/>
            </a:pPr>
            <a:r>
              <a:rPr lang="tr-TR" sz="2000" dirty="0" smtClean="0"/>
              <a:t>Barsak </a:t>
            </a:r>
            <a:r>
              <a:rPr lang="tr-TR" sz="2000" dirty="0" err="1" smtClean="0"/>
              <a:t>istirahati</a:t>
            </a:r>
            <a:r>
              <a:rPr lang="tr-TR" sz="2000" dirty="0" smtClean="0"/>
              <a:t> ve antibiyotik </a:t>
            </a:r>
          </a:p>
          <a:p>
            <a:pPr lvl="1"/>
            <a:r>
              <a:rPr lang="tr-TR" sz="1600" dirty="0" err="1" smtClean="0"/>
              <a:t>ciprofloksasin</a:t>
            </a:r>
            <a:r>
              <a:rPr lang="tr-TR" sz="1600" dirty="0" smtClean="0"/>
              <a:t> ve </a:t>
            </a:r>
            <a:r>
              <a:rPr lang="tr-TR" sz="1600" dirty="0" err="1" smtClean="0"/>
              <a:t>metronidazol</a:t>
            </a:r>
            <a:r>
              <a:rPr lang="tr-TR" sz="1600" dirty="0" smtClean="0"/>
              <a:t> (7-10 gün)</a:t>
            </a:r>
          </a:p>
          <a:p>
            <a:pPr lvl="1"/>
            <a:endParaRPr lang="tr-TR" sz="2200" dirty="0" smtClean="0"/>
          </a:p>
          <a:p>
            <a:pPr>
              <a:buNone/>
            </a:pPr>
            <a:r>
              <a:rPr lang="tr-TR" sz="2000" dirty="0" smtClean="0"/>
              <a:t>Cerrahi</a:t>
            </a:r>
          </a:p>
          <a:p>
            <a:pPr lvl="1"/>
            <a:r>
              <a:rPr lang="tr-TR" sz="1600" dirty="0" smtClean="0"/>
              <a:t>obstrüksiyon</a:t>
            </a:r>
          </a:p>
          <a:p>
            <a:pPr lvl="1"/>
            <a:r>
              <a:rPr lang="tr-TR" sz="1600" dirty="0" smtClean="0"/>
              <a:t>konservatif tedaviye yanıt vermeme</a:t>
            </a:r>
          </a:p>
          <a:p>
            <a:pPr lvl="1"/>
            <a:r>
              <a:rPr lang="tr-TR" sz="1600" dirty="0" smtClean="0"/>
              <a:t>tekrarlayıcı </a:t>
            </a:r>
            <a:r>
              <a:rPr lang="tr-TR" sz="1600" dirty="0" err="1" smtClean="0"/>
              <a:t>episodlar</a:t>
            </a:r>
            <a:endParaRPr lang="tr-TR" sz="1600" dirty="0" smtClean="0"/>
          </a:p>
          <a:p>
            <a:pPr lvl="1"/>
            <a:endParaRPr lang="tr-TR" sz="1900" dirty="0" smtClean="0"/>
          </a:p>
          <a:p>
            <a:pPr lvl="1">
              <a:buNone/>
            </a:pPr>
            <a:endParaRPr lang="tr-TR" sz="1700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4214810" y="621508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1100" dirty="0" smtClean="0"/>
              <a:t>Birinci Basamakta Akut Karın Ağrısı Olan Hastaya Yaklaşım </a:t>
            </a:r>
          </a:p>
          <a:p>
            <a:pPr algn="ctr"/>
            <a:r>
              <a:rPr lang="tr-TR" sz="1100" dirty="0" smtClean="0"/>
              <a:t>güncel gastroenteroloji dergisi 19/3 -2015</a:t>
            </a:r>
            <a:endParaRPr lang="tr-TR" sz="1100" dirty="0"/>
          </a:p>
        </p:txBody>
      </p:sp>
      <p:pic>
        <p:nvPicPr>
          <p:cNvPr id="5" name="Picture 2" descr="Divertikülit Kansere Döner Mi? - Kadın Hastalıklar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885762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/>
              <a:t>PERFORE DUODENAL ÜLSER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err="1" smtClean="0"/>
              <a:t>Duodenumun</a:t>
            </a:r>
            <a:r>
              <a:rPr lang="tr-TR" sz="2000" dirty="0" smtClean="0"/>
              <a:t> birinci kısmının </a:t>
            </a:r>
            <a:r>
              <a:rPr lang="tr-TR" sz="2000" dirty="0" err="1" smtClean="0"/>
              <a:t>anterior</a:t>
            </a:r>
            <a:r>
              <a:rPr lang="tr-TR" sz="2000" dirty="0" smtClean="0"/>
              <a:t> kısmı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Ağrı </a:t>
            </a:r>
          </a:p>
          <a:p>
            <a:pPr lvl="1"/>
            <a:r>
              <a:rPr lang="tr-TR" sz="1400" dirty="0" smtClean="0"/>
              <a:t>ani şiddetli ve keskin</a:t>
            </a:r>
          </a:p>
          <a:p>
            <a:pPr lvl="1"/>
            <a:r>
              <a:rPr lang="tr-TR" sz="1400" dirty="0" smtClean="0"/>
              <a:t>önceleri </a:t>
            </a:r>
            <a:r>
              <a:rPr lang="tr-TR" sz="1400" dirty="0" err="1" smtClean="0"/>
              <a:t>epigastriuma</a:t>
            </a:r>
            <a:r>
              <a:rPr lang="tr-TR" sz="1400" dirty="0" smtClean="0"/>
              <a:t> lokalize ancak daha sonra hızlı bir şekilde tüm karında</a:t>
            </a:r>
          </a:p>
          <a:p>
            <a:pPr lvl="1"/>
            <a:endParaRPr lang="tr-TR" sz="1400" dirty="0" smtClean="0"/>
          </a:p>
          <a:p>
            <a:pPr>
              <a:buNone/>
            </a:pPr>
            <a:r>
              <a:rPr lang="tr-TR" sz="2000" dirty="0" err="1" smtClean="0"/>
              <a:t>Takipne</a:t>
            </a:r>
            <a:r>
              <a:rPr lang="tr-TR" sz="2000" dirty="0" smtClean="0"/>
              <a:t>, taşikardi, hipotansiyon, ateş, bulantı 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Hasta tipik olarak hareketsiz yatar</a:t>
            </a:r>
          </a:p>
          <a:p>
            <a:pPr lvl="1">
              <a:buNone/>
            </a:pPr>
            <a:r>
              <a:rPr lang="tr-TR" sz="1300" dirty="0" smtClean="0"/>
              <a:t>istemsiz defansın neden olduğu karakteristik tahta karın bulgusuyla birlikte </a:t>
            </a:r>
            <a:r>
              <a:rPr lang="tr-TR" sz="1300" dirty="0" err="1" smtClean="0"/>
              <a:t>diffüz</a:t>
            </a:r>
            <a:r>
              <a:rPr lang="tr-TR" sz="1300" dirty="0" smtClean="0"/>
              <a:t> peritonit bulguları</a:t>
            </a:r>
          </a:p>
          <a:p>
            <a:pPr>
              <a:buNone/>
            </a:pPr>
            <a:endParaRPr lang="tr-TR" sz="2000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4214810" y="621508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1100" dirty="0" smtClean="0"/>
              <a:t>Birinci Basamakta Akut Karın Ağrısı Olan Hastaya Yaklaşım</a:t>
            </a:r>
          </a:p>
          <a:p>
            <a:pPr algn="ctr"/>
            <a:r>
              <a:rPr lang="tr-TR" sz="1100" dirty="0" smtClean="0"/>
              <a:t>güncel gastroenteroloji dergisi 19/3 -2015</a:t>
            </a:r>
            <a:endParaRPr lang="tr-TR" sz="11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571612"/>
            <a:ext cx="1964152" cy="134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dirty="0" smtClean="0"/>
              <a:t>PERFORE DUODENAL ÜLSER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000" dirty="0" smtClean="0"/>
          </a:p>
          <a:p>
            <a:r>
              <a:rPr lang="tr-TR" sz="2000" dirty="0" err="1" smtClean="0"/>
              <a:t>Cbc</a:t>
            </a:r>
            <a:r>
              <a:rPr lang="tr-TR" sz="2000" dirty="0" smtClean="0"/>
              <a:t> de </a:t>
            </a:r>
            <a:r>
              <a:rPr lang="tr-TR" sz="2000" dirty="0" err="1" smtClean="0"/>
              <a:t>lökositoz</a:t>
            </a:r>
            <a:r>
              <a:rPr lang="tr-TR" sz="2000" dirty="0" smtClean="0"/>
              <a:t> </a:t>
            </a:r>
          </a:p>
          <a:p>
            <a:endParaRPr lang="tr-TR" sz="2000" dirty="0" smtClean="0"/>
          </a:p>
          <a:p>
            <a:r>
              <a:rPr lang="tr-TR" sz="2000" dirty="0" smtClean="0"/>
              <a:t>Hastaların %75’inde </a:t>
            </a:r>
            <a:r>
              <a:rPr lang="tr-TR" sz="2000" dirty="0" err="1" smtClean="0"/>
              <a:t>abdominal</a:t>
            </a:r>
            <a:r>
              <a:rPr lang="tr-TR" sz="2000" dirty="0" smtClean="0"/>
              <a:t> radyografilerde </a:t>
            </a:r>
            <a:r>
              <a:rPr lang="tr-TR" sz="2000" dirty="0" err="1" smtClean="0"/>
              <a:t>pnömoperiton</a:t>
            </a:r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Kuşkulu olgularda, suda çözünen kontrast maddelerle yapılan </a:t>
            </a:r>
          </a:p>
          <a:p>
            <a:pPr>
              <a:buNone/>
            </a:pPr>
            <a:r>
              <a:rPr lang="tr-TR" sz="2000" dirty="0" smtClean="0"/>
              <a:t>radyolojik incelemeler ya da BT taramaları lokalize </a:t>
            </a:r>
            <a:r>
              <a:rPr lang="tr-TR" sz="2000" dirty="0" err="1" smtClean="0"/>
              <a:t>perforasyonu</a:t>
            </a:r>
            <a:r>
              <a:rPr lang="tr-TR" sz="2000" dirty="0" smtClean="0"/>
              <a:t> ortaya</a:t>
            </a:r>
          </a:p>
          <a:p>
            <a:pPr>
              <a:buNone/>
            </a:pPr>
            <a:r>
              <a:rPr lang="tr-TR" sz="2000" dirty="0" smtClean="0"/>
              <a:t>çıkartabilmekte</a:t>
            </a:r>
          </a:p>
          <a:p>
            <a:endParaRPr lang="tr-TR" sz="2000" dirty="0" smtClean="0"/>
          </a:p>
          <a:p>
            <a:r>
              <a:rPr lang="tr-TR" sz="2000" dirty="0" smtClean="0"/>
              <a:t>Tanıdan hemen sonra cerrahi girişim gerekmekte</a:t>
            </a:r>
          </a:p>
          <a:p>
            <a:endParaRPr lang="tr-TR" sz="2000" dirty="0"/>
          </a:p>
        </p:txBody>
      </p:sp>
      <p:sp>
        <p:nvSpPr>
          <p:cNvPr id="4" name="3 Dikdörtgen"/>
          <p:cNvSpPr/>
          <p:nvPr/>
        </p:nvSpPr>
        <p:spPr>
          <a:xfrm>
            <a:off x="4214810" y="621508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1100" dirty="0" smtClean="0"/>
              <a:t>Birinci Basamakta Akut Karın Ağrısı Olan Hastaya Yaklaşım</a:t>
            </a:r>
          </a:p>
          <a:p>
            <a:pPr algn="ctr"/>
            <a:r>
              <a:rPr lang="tr-TR" sz="1100" dirty="0" smtClean="0"/>
              <a:t>güncel gastroenteroloji dergisi 19/3 -2015</a:t>
            </a:r>
            <a:endParaRPr lang="tr-TR" sz="11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0273" y="1357298"/>
            <a:ext cx="1964152" cy="134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1400" dirty="0" smtClean="0"/>
              <a:t>Proton pompa inhibitörleri </a:t>
            </a:r>
          </a:p>
          <a:p>
            <a:pPr lvl="1"/>
            <a:r>
              <a:rPr lang="tr-TR" sz="1400" dirty="0" smtClean="0"/>
              <a:t>Mide asidi salgısını azaltmak için en etkili</a:t>
            </a:r>
          </a:p>
          <a:p>
            <a:pPr lvl="1"/>
            <a:endParaRPr lang="tr-TR" sz="1400" dirty="0" smtClean="0"/>
          </a:p>
          <a:p>
            <a:pPr lvl="1"/>
            <a:r>
              <a:rPr lang="tr-TR" sz="1400" dirty="0" smtClean="0"/>
              <a:t>Dünya çapında en sık reçete edilen ilaç sınıflarından  </a:t>
            </a:r>
          </a:p>
          <a:p>
            <a:pPr lvl="1"/>
            <a:endParaRPr lang="tr-TR" sz="1400" dirty="0" smtClean="0"/>
          </a:p>
          <a:p>
            <a:pPr lvl="1"/>
            <a:r>
              <a:rPr lang="tr-TR" sz="1400" dirty="0" smtClean="0"/>
              <a:t>Uzun süreli kullanımının </a:t>
            </a:r>
            <a:r>
              <a:rPr lang="tr-TR" sz="1400" dirty="0" err="1" smtClean="0"/>
              <a:t>gastrik</a:t>
            </a:r>
            <a:r>
              <a:rPr lang="tr-TR" sz="1400" dirty="0" smtClean="0"/>
              <a:t> </a:t>
            </a:r>
            <a:r>
              <a:rPr lang="tr-TR" sz="1400" dirty="0" err="1" smtClean="0"/>
              <a:t>premalign</a:t>
            </a:r>
            <a:r>
              <a:rPr lang="tr-TR" sz="1400" dirty="0" smtClean="0"/>
              <a:t> lezyonların gelişimini destekleyip desteklemediği sorusu geniş çapta araştırılmış, ancak sonuçlar tutarsız</a:t>
            </a:r>
          </a:p>
          <a:p>
            <a:pPr lvl="1"/>
            <a:endParaRPr lang="tr-TR" sz="1400" dirty="0" smtClean="0"/>
          </a:p>
          <a:p>
            <a:pPr lvl="1"/>
            <a:r>
              <a:rPr lang="tr-TR" sz="1400" dirty="0" smtClean="0"/>
              <a:t>Yetişkinlerde uzun süreli (&gt; 6 ay) PPI kullanımının </a:t>
            </a:r>
            <a:r>
              <a:rPr lang="tr-TR" sz="1400" dirty="0" err="1" smtClean="0"/>
              <a:t>gastrik</a:t>
            </a:r>
            <a:r>
              <a:rPr lang="tr-TR" sz="1400" dirty="0" smtClean="0"/>
              <a:t> mukoza değişiklikleri üzerindeki etkileriyle ilgili </a:t>
            </a:r>
            <a:r>
              <a:rPr lang="tr-TR" sz="1400" dirty="0" err="1" smtClean="0"/>
              <a:t>randomize</a:t>
            </a:r>
            <a:r>
              <a:rPr lang="tr-TR" sz="1400" dirty="0" smtClean="0"/>
              <a:t> kontrollü araştırmalar değerlendirilmiş</a:t>
            </a:r>
          </a:p>
          <a:p>
            <a:pPr lvl="1"/>
            <a:endParaRPr lang="tr-TR" sz="1400" dirty="0" smtClean="0"/>
          </a:p>
          <a:p>
            <a:pPr lvl="1"/>
            <a:r>
              <a:rPr lang="tr-TR" sz="1400" dirty="0" smtClean="0"/>
              <a:t>Sonuçlar kesin</a:t>
            </a:r>
            <a:r>
              <a:rPr lang="tr-TR" sz="1400" b="1" dirty="0" smtClean="0"/>
              <a:t> </a:t>
            </a:r>
            <a:r>
              <a:rPr lang="tr-TR" sz="1400" dirty="0" smtClean="0"/>
              <a:t>olmamakla birlikte, </a:t>
            </a:r>
            <a:r>
              <a:rPr lang="tr-TR" sz="1400" dirty="0" err="1" smtClean="0"/>
              <a:t>PPI'lerin</a:t>
            </a:r>
            <a:r>
              <a:rPr lang="tr-TR" sz="1400" dirty="0" smtClean="0"/>
              <a:t> uzun süreli kullanımının </a:t>
            </a:r>
            <a:r>
              <a:rPr lang="tr-TR" sz="1400" dirty="0" err="1" smtClean="0"/>
              <a:t>korpus</a:t>
            </a:r>
            <a:r>
              <a:rPr lang="tr-TR" sz="1400" dirty="0" smtClean="0"/>
              <a:t> </a:t>
            </a:r>
            <a:r>
              <a:rPr lang="tr-TR" sz="1400" dirty="0" err="1" smtClean="0"/>
              <a:t>gastrik</a:t>
            </a:r>
            <a:r>
              <a:rPr lang="tr-TR" sz="1400" dirty="0" smtClean="0"/>
              <a:t> </a:t>
            </a:r>
            <a:r>
              <a:rPr lang="tr-TR" sz="1400" dirty="0" err="1" smtClean="0"/>
              <a:t>atrofi</a:t>
            </a:r>
            <a:r>
              <a:rPr lang="tr-TR" sz="1400" dirty="0" smtClean="0"/>
              <a:t> veya bağırsak </a:t>
            </a:r>
            <a:r>
              <a:rPr lang="tr-TR" sz="1400" dirty="0" err="1" smtClean="0"/>
              <a:t>metaplazisinin</a:t>
            </a:r>
            <a:r>
              <a:rPr lang="tr-TR" sz="1400" dirty="0" smtClean="0"/>
              <a:t> ilerlemesine neden olabileceğine veya ilerlemesini hızlandırabileceğine dair şu anda net bir kanıt bulunamamış </a:t>
            </a:r>
          </a:p>
          <a:p>
            <a:pPr>
              <a:buNone/>
            </a:pPr>
            <a:endParaRPr lang="tr-TR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797242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/>
              <a:t>İNCE BARSAK OBSTRÜKSİYONU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000" dirty="0" smtClean="0"/>
          </a:p>
          <a:p>
            <a:r>
              <a:rPr lang="tr-TR" sz="2000" dirty="0" smtClean="0"/>
              <a:t>Her yaşta görülebilmekte</a:t>
            </a:r>
          </a:p>
          <a:p>
            <a:pPr lvl="1"/>
            <a:r>
              <a:rPr lang="tr-TR" sz="1600" dirty="0" smtClean="0"/>
              <a:t>Pediatrik dönemde </a:t>
            </a:r>
            <a:r>
              <a:rPr lang="tr-TR" sz="1600" dirty="0" err="1" smtClean="0"/>
              <a:t>intussusepsiyon</a:t>
            </a:r>
            <a:r>
              <a:rPr lang="tr-TR" sz="1600" dirty="0" smtClean="0"/>
              <a:t>, </a:t>
            </a:r>
            <a:r>
              <a:rPr lang="tr-TR" sz="1600" dirty="0" err="1" smtClean="0"/>
              <a:t>atrezi</a:t>
            </a:r>
            <a:r>
              <a:rPr lang="tr-TR" sz="1600" dirty="0" smtClean="0"/>
              <a:t> ve </a:t>
            </a:r>
            <a:r>
              <a:rPr lang="tr-TR" sz="1600" dirty="0" err="1" smtClean="0"/>
              <a:t>mekonyum</a:t>
            </a:r>
            <a:r>
              <a:rPr lang="tr-TR" sz="1600" dirty="0" smtClean="0"/>
              <a:t> </a:t>
            </a:r>
            <a:r>
              <a:rPr lang="tr-TR" sz="1600" dirty="0" err="1" smtClean="0"/>
              <a:t>ileus</a:t>
            </a:r>
            <a:endParaRPr lang="tr-TR" sz="1600" dirty="0" smtClean="0"/>
          </a:p>
          <a:p>
            <a:pPr lvl="1"/>
            <a:r>
              <a:rPr lang="tr-TR" sz="1600" dirty="0" smtClean="0"/>
              <a:t>Erişkinlerde ise </a:t>
            </a:r>
            <a:r>
              <a:rPr lang="tr-TR" sz="1600" dirty="0" err="1" smtClean="0"/>
              <a:t>postoperatif</a:t>
            </a:r>
            <a:r>
              <a:rPr lang="tr-TR" sz="1600" dirty="0" smtClean="0"/>
              <a:t> yapışıklıklar</a:t>
            </a:r>
          </a:p>
          <a:p>
            <a:endParaRPr lang="tr-TR" sz="2000" dirty="0" smtClean="0"/>
          </a:p>
          <a:p>
            <a:r>
              <a:rPr lang="tr-TR" sz="2000" dirty="0" smtClean="0"/>
              <a:t>Ani başlayan, keskin </a:t>
            </a:r>
            <a:r>
              <a:rPr lang="tr-TR" sz="2000" dirty="0" err="1" smtClean="0"/>
              <a:t>periumbilikal</a:t>
            </a:r>
            <a:r>
              <a:rPr lang="tr-TR" sz="2000" dirty="0" smtClean="0"/>
              <a:t> ağrı </a:t>
            </a:r>
          </a:p>
          <a:p>
            <a:pPr lvl="1"/>
            <a:r>
              <a:rPr lang="tr-TR" sz="1300" dirty="0" smtClean="0"/>
              <a:t>Ağrının başlamasından kısa bir süre sonra bulantı-kusma ve ağrıda geçici bir rahatlama , ateş, taşikardi ve </a:t>
            </a:r>
            <a:r>
              <a:rPr lang="tr-TR" sz="1300" dirty="0" err="1" smtClean="0"/>
              <a:t>ortostatik</a:t>
            </a:r>
            <a:r>
              <a:rPr lang="tr-TR" sz="1300" dirty="0" smtClean="0"/>
              <a:t> hipotansiyon </a:t>
            </a:r>
          </a:p>
          <a:p>
            <a:endParaRPr lang="tr-TR" sz="2000" dirty="0" smtClean="0"/>
          </a:p>
          <a:p>
            <a:r>
              <a:rPr lang="tr-TR" sz="2000" dirty="0" smtClean="0"/>
              <a:t>Sık ve safralı kusma  </a:t>
            </a:r>
          </a:p>
          <a:p>
            <a:pPr lvl="1"/>
            <a:r>
              <a:rPr lang="tr-TR" sz="1600" dirty="0" err="1" smtClean="0"/>
              <a:t>proksimal</a:t>
            </a:r>
            <a:r>
              <a:rPr lang="tr-TR" sz="1600" dirty="0" smtClean="0"/>
              <a:t> obstrüksiyonu</a:t>
            </a:r>
          </a:p>
          <a:p>
            <a:pPr lvl="1"/>
            <a:endParaRPr lang="tr-TR" sz="1600" dirty="0" smtClean="0"/>
          </a:p>
          <a:p>
            <a:r>
              <a:rPr lang="tr-TR" sz="2000" dirty="0" smtClean="0"/>
              <a:t>Seyrek tekrarlayan ve </a:t>
            </a:r>
            <a:r>
              <a:rPr lang="tr-TR" sz="2000" dirty="0" err="1" smtClean="0"/>
              <a:t>fekaloid</a:t>
            </a:r>
            <a:r>
              <a:rPr lang="tr-TR" sz="2000" dirty="0" smtClean="0"/>
              <a:t> kusma</a:t>
            </a:r>
          </a:p>
          <a:p>
            <a:pPr lvl="1"/>
            <a:r>
              <a:rPr lang="tr-TR" sz="1600" dirty="0" err="1" smtClean="0"/>
              <a:t>distal</a:t>
            </a:r>
            <a:r>
              <a:rPr lang="tr-TR" sz="1600" dirty="0" smtClean="0"/>
              <a:t> obstrüksiyon </a:t>
            </a:r>
          </a:p>
          <a:p>
            <a:pPr>
              <a:buNone/>
            </a:pPr>
            <a:endParaRPr lang="tr-TR" sz="2000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4214810" y="621508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1100" dirty="0" smtClean="0"/>
              <a:t>Birinci Basamakta Akut Karın Ağrısı Olan Hastaya Yaklaşım </a:t>
            </a:r>
          </a:p>
          <a:p>
            <a:pPr algn="ctr"/>
            <a:r>
              <a:rPr lang="tr-TR" sz="1100" dirty="0" smtClean="0"/>
              <a:t>güncel gastroenteroloji dergisi 19/3 -2015</a:t>
            </a:r>
            <a:endParaRPr lang="tr-TR" sz="1100" dirty="0"/>
          </a:p>
        </p:txBody>
      </p:sp>
      <p:sp>
        <p:nvSpPr>
          <p:cNvPr id="19458" name="AutoShape 2" descr="References in Bowel Obstruction - Radiologic Clin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357298"/>
            <a:ext cx="2364795" cy="132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/>
              <a:t>İNCE BARSAK OBSTRÜKSİYONU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r>
              <a:rPr lang="tr-TR" sz="2000" dirty="0" err="1" smtClean="0"/>
              <a:t>Hiperaktif</a:t>
            </a:r>
            <a:r>
              <a:rPr lang="tr-TR" sz="2000" dirty="0" smtClean="0"/>
              <a:t> barsak sesleriyle birlikte </a:t>
            </a:r>
            <a:r>
              <a:rPr lang="tr-TR" sz="2000" dirty="0" err="1" smtClean="0"/>
              <a:t>abdominal</a:t>
            </a:r>
            <a:r>
              <a:rPr lang="tr-TR" sz="2000" dirty="0" smtClean="0"/>
              <a:t> </a:t>
            </a:r>
            <a:r>
              <a:rPr lang="tr-TR" sz="2000" dirty="0" err="1" smtClean="0"/>
              <a:t>distansiyon</a:t>
            </a:r>
            <a:r>
              <a:rPr lang="tr-TR" sz="2000" dirty="0" smtClean="0"/>
              <a:t> </a:t>
            </a:r>
          </a:p>
          <a:p>
            <a:endParaRPr lang="tr-TR" sz="2000" dirty="0" smtClean="0"/>
          </a:p>
          <a:p>
            <a:r>
              <a:rPr lang="tr-TR" sz="2000" dirty="0" err="1" smtClean="0"/>
              <a:t>Palpasyon</a:t>
            </a:r>
            <a:r>
              <a:rPr lang="tr-TR" sz="2000" dirty="0" smtClean="0"/>
              <a:t> ve </a:t>
            </a:r>
            <a:r>
              <a:rPr lang="tr-TR" sz="2000" dirty="0" err="1" smtClean="0"/>
              <a:t>perkusyonla</a:t>
            </a:r>
            <a:r>
              <a:rPr lang="tr-TR" sz="2000" dirty="0" smtClean="0"/>
              <a:t> </a:t>
            </a:r>
            <a:r>
              <a:rPr lang="tr-TR" sz="2000" dirty="0" err="1" smtClean="0"/>
              <a:t>diffüz</a:t>
            </a:r>
            <a:r>
              <a:rPr lang="tr-TR" sz="2000" dirty="0" smtClean="0"/>
              <a:t> hassasiyet </a:t>
            </a:r>
          </a:p>
          <a:p>
            <a:pPr lvl="1"/>
            <a:r>
              <a:rPr lang="tr-TR" sz="1400" dirty="0" err="1" smtClean="0"/>
              <a:t>iskemi</a:t>
            </a:r>
            <a:r>
              <a:rPr lang="tr-TR" sz="1400" dirty="0" smtClean="0"/>
              <a:t> ya da </a:t>
            </a:r>
            <a:r>
              <a:rPr lang="tr-TR" sz="1400" dirty="0" err="1" smtClean="0"/>
              <a:t>perforasyon</a:t>
            </a:r>
            <a:r>
              <a:rPr lang="tr-TR" sz="1400" dirty="0" smtClean="0"/>
              <a:t> gibi bir komplikasyon gelişmediği sürece </a:t>
            </a:r>
            <a:r>
              <a:rPr lang="tr-TR" sz="1400" dirty="0" err="1" smtClean="0"/>
              <a:t>peritoneal</a:t>
            </a:r>
            <a:r>
              <a:rPr lang="tr-TR" sz="1400" dirty="0" smtClean="0"/>
              <a:t> bulgular saptanmaz</a:t>
            </a:r>
          </a:p>
          <a:p>
            <a:endParaRPr lang="tr-TR" sz="2000" dirty="0" smtClean="0"/>
          </a:p>
          <a:p>
            <a:r>
              <a:rPr lang="tr-TR" sz="2000" dirty="0" err="1" smtClean="0"/>
              <a:t>Lökositoz</a:t>
            </a:r>
            <a:r>
              <a:rPr lang="tr-TR" sz="2000" dirty="0" smtClean="0"/>
              <a:t> </a:t>
            </a:r>
            <a:r>
              <a:rPr lang="tr-TR" sz="2000" dirty="0" err="1" smtClean="0"/>
              <a:t>iskemi</a:t>
            </a:r>
            <a:r>
              <a:rPr lang="tr-TR" sz="2000" dirty="0" smtClean="0"/>
              <a:t> varlığını düşündürür</a:t>
            </a:r>
          </a:p>
          <a:p>
            <a:endParaRPr lang="tr-TR" sz="2000" dirty="0" smtClean="0"/>
          </a:p>
          <a:p>
            <a:r>
              <a:rPr lang="tr-TR" sz="2000" dirty="0" smtClean="0"/>
              <a:t>Düz karın </a:t>
            </a:r>
            <a:r>
              <a:rPr lang="tr-TR" sz="2000" dirty="0" err="1" smtClean="0"/>
              <a:t>grafilerinde</a:t>
            </a:r>
            <a:r>
              <a:rPr lang="tr-TR" sz="2000" dirty="0" smtClean="0"/>
              <a:t> </a:t>
            </a:r>
          </a:p>
          <a:p>
            <a:pPr lvl="1"/>
            <a:r>
              <a:rPr lang="tr-TR" sz="1700" dirty="0" smtClean="0"/>
              <a:t>hava sıvı seviyeleriyle </a:t>
            </a:r>
            <a:r>
              <a:rPr lang="tr-TR" sz="1700" dirty="0" err="1" smtClean="0"/>
              <a:t>dilate</a:t>
            </a:r>
            <a:r>
              <a:rPr lang="tr-TR" sz="1700" dirty="0" smtClean="0"/>
              <a:t> olmuş barsak </a:t>
            </a:r>
            <a:r>
              <a:rPr lang="tr-TR" sz="1700" dirty="0" err="1" smtClean="0"/>
              <a:t>ansları</a:t>
            </a:r>
            <a:endParaRPr lang="tr-TR" sz="1700" dirty="0" smtClean="0"/>
          </a:p>
          <a:p>
            <a:pPr lvl="1"/>
            <a:r>
              <a:rPr lang="tr-TR" sz="1700" dirty="0" err="1" smtClean="0"/>
              <a:t>distalde</a:t>
            </a:r>
            <a:r>
              <a:rPr lang="tr-TR" sz="1700" dirty="0" smtClean="0"/>
              <a:t> </a:t>
            </a:r>
            <a:r>
              <a:rPr lang="tr-TR" sz="1700" dirty="0" err="1" smtClean="0"/>
              <a:t>dekomprese</a:t>
            </a:r>
            <a:r>
              <a:rPr lang="tr-TR" sz="1700" dirty="0" smtClean="0"/>
              <a:t> olmuş ince barsak ve kolon </a:t>
            </a:r>
            <a:r>
              <a:rPr lang="tr-TR" sz="1700" dirty="0" err="1" smtClean="0"/>
              <a:t>segmentleri</a:t>
            </a:r>
            <a:r>
              <a:rPr lang="tr-TR" sz="1700" dirty="0" smtClean="0"/>
              <a:t> </a:t>
            </a:r>
            <a:endParaRPr lang="tr-TR" sz="2000" dirty="0" smtClean="0"/>
          </a:p>
          <a:p>
            <a:pPr lvl="2"/>
            <a:r>
              <a:rPr lang="tr-TR" sz="1200" dirty="0" err="1" smtClean="0"/>
              <a:t>Proksimal</a:t>
            </a:r>
            <a:r>
              <a:rPr lang="tr-TR" sz="1200" dirty="0" smtClean="0"/>
              <a:t> </a:t>
            </a:r>
            <a:r>
              <a:rPr lang="tr-TR" sz="1200" dirty="0" err="1" smtClean="0"/>
              <a:t>jejunal</a:t>
            </a:r>
            <a:r>
              <a:rPr lang="tr-TR" sz="1200" dirty="0" smtClean="0"/>
              <a:t> obstrüksiyonlu hastalarda </a:t>
            </a:r>
            <a:r>
              <a:rPr lang="tr-TR" sz="1200" dirty="0" err="1" smtClean="0"/>
              <a:t>dilate</a:t>
            </a:r>
            <a:r>
              <a:rPr lang="tr-TR" sz="1200" dirty="0" smtClean="0"/>
              <a:t> olmuş barsak </a:t>
            </a:r>
            <a:r>
              <a:rPr lang="tr-TR" sz="1200" dirty="0" err="1" smtClean="0"/>
              <a:t>ansları</a:t>
            </a:r>
            <a:r>
              <a:rPr lang="tr-TR" sz="1200" dirty="0" smtClean="0"/>
              <a:t> ve hava sıvı seviyeleri bulunmayabilmekte </a:t>
            </a:r>
          </a:p>
          <a:p>
            <a:pPr lvl="2"/>
            <a:endParaRPr lang="tr-TR" sz="2000" dirty="0" smtClean="0"/>
          </a:p>
          <a:p>
            <a:r>
              <a:rPr lang="tr-TR" sz="2000" dirty="0" smtClean="0"/>
              <a:t>Tedavi cerrahi</a:t>
            </a:r>
          </a:p>
          <a:p>
            <a:endParaRPr lang="tr-TR" sz="2000" dirty="0"/>
          </a:p>
        </p:txBody>
      </p:sp>
      <p:sp>
        <p:nvSpPr>
          <p:cNvPr id="4" name="3 Dikdörtgen"/>
          <p:cNvSpPr/>
          <p:nvPr/>
        </p:nvSpPr>
        <p:spPr>
          <a:xfrm>
            <a:off x="4214810" y="642711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1100" dirty="0" smtClean="0"/>
              <a:t>Birinci Basamakta Akut Karın Ağrısı Olan Hastaya Yaklaşım </a:t>
            </a:r>
          </a:p>
          <a:p>
            <a:pPr algn="ctr"/>
            <a:r>
              <a:rPr lang="tr-TR" sz="1100" dirty="0" smtClean="0"/>
              <a:t>güncel gastroenteroloji dergisi 19/3 -2015</a:t>
            </a:r>
            <a:endParaRPr lang="tr-TR" sz="11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357298"/>
            <a:ext cx="2364795" cy="132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/>
              <a:t>AKUT MEZENTERİK İSKEMİ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Akut başlangıçlı, kramp tarzında, fizik muayene bulgularıyla orantılı olmayan </a:t>
            </a:r>
            <a:r>
              <a:rPr lang="tr-TR" sz="2000" dirty="0" err="1" smtClean="0"/>
              <a:t>periumbilikal</a:t>
            </a:r>
            <a:r>
              <a:rPr lang="tr-TR" sz="2000" dirty="0" smtClean="0"/>
              <a:t> ve </a:t>
            </a:r>
            <a:r>
              <a:rPr lang="tr-TR" sz="2000" dirty="0" err="1" smtClean="0"/>
              <a:t>epigastrik</a:t>
            </a:r>
            <a:r>
              <a:rPr lang="tr-TR" sz="2000" dirty="0" smtClean="0"/>
              <a:t> ağrı 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Koroner, </a:t>
            </a:r>
            <a:r>
              <a:rPr lang="tr-TR" sz="2000" dirty="0" err="1" smtClean="0"/>
              <a:t>periferik</a:t>
            </a:r>
            <a:r>
              <a:rPr lang="tr-TR" sz="2000" dirty="0" smtClean="0"/>
              <a:t> </a:t>
            </a:r>
            <a:r>
              <a:rPr lang="tr-TR" sz="2000" dirty="0" err="1" smtClean="0"/>
              <a:t>vasküler</a:t>
            </a:r>
            <a:r>
              <a:rPr lang="tr-TR" sz="2000" dirty="0" smtClean="0"/>
              <a:t> hastalık veya </a:t>
            </a:r>
            <a:r>
              <a:rPr lang="tr-TR" sz="2000" dirty="0" err="1" smtClean="0"/>
              <a:t>valvüler</a:t>
            </a:r>
            <a:r>
              <a:rPr lang="tr-TR" sz="2000" dirty="0" smtClean="0"/>
              <a:t> kalp hastalığı öyküsü 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Başlangıçtaki en iyi tanısal test BT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Anjiyografi</a:t>
            </a:r>
          </a:p>
          <a:p>
            <a:pPr lvl="1"/>
            <a:r>
              <a:rPr lang="tr-TR" sz="1300" dirty="0" err="1" smtClean="0"/>
              <a:t>intestinal</a:t>
            </a:r>
            <a:r>
              <a:rPr lang="tr-TR" sz="1300" dirty="0" smtClean="0"/>
              <a:t> </a:t>
            </a:r>
            <a:r>
              <a:rPr lang="tr-TR" sz="1300" dirty="0" err="1" smtClean="0"/>
              <a:t>iskemi</a:t>
            </a:r>
            <a:r>
              <a:rPr lang="tr-TR" sz="1300" dirty="0" smtClean="0"/>
              <a:t> nedenlerinin ayırt edilmesinde </a:t>
            </a:r>
          </a:p>
          <a:p>
            <a:pPr lvl="1"/>
            <a:r>
              <a:rPr lang="tr-TR" sz="1300" dirty="0" smtClean="0"/>
              <a:t>hastalık yaygınlığının belirlenmesinde faydalı 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err="1" smtClean="0"/>
              <a:t>Nonoklüzif</a:t>
            </a:r>
            <a:r>
              <a:rPr lang="tr-TR" sz="2000" dirty="0" smtClean="0"/>
              <a:t> </a:t>
            </a:r>
            <a:r>
              <a:rPr lang="tr-TR" sz="2000" dirty="0" err="1" smtClean="0"/>
              <a:t>mezenterik</a:t>
            </a:r>
            <a:r>
              <a:rPr lang="tr-TR" sz="2000" dirty="0" smtClean="0"/>
              <a:t> </a:t>
            </a:r>
            <a:r>
              <a:rPr lang="tr-TR" sz="2000" dirty="0" err="1" smtClean="0"/>
              <a:t>iskemi</a:t>
            </a:r>
            <a:r>
              <a:rPr lang="tr-TR" sz="2000" dirty="0" smtClean="0"/>
              <a:t> dışındaki olgularda acil cerrahi tedavi</a:t>
            </a:r>
          </a:p>
        </p:txBody>
      </p:sp>
      <p:sp>
        <p:nvSpPr>
          <p:cNvPr id="4" name="3 Dikdörtgen"/>
          <p:cNvSpPr/>
          <p:nvPr/>
        </p:nvSpPr>
        <p:spPr>
          <a:xfrm>
            <a:off x="4143372" y="628652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1100" dirty="0" smtClean="0"/>
              <a:t>Birinci Basamakta Akut Karın Ağrısı Olan Hastaya Yaklaşım - güncel gastroenteroloji dergisi 19/3 -2015</a:t>
            </a:r>
            <a:endParaRPr lang="tr-TR" sz="1100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500438"/>
            <a:ext cx="17240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/>
              <a:t>ABDOMİNAL AORT ANEVRİZMASI 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8229600" cy="4525963"/>
          </a:xfrm>
        </p:spPr>
        <p:txBody>
          <a:bodyPr>
            <a:normAutofit/>
          </a:bodyPr>
          <a:lstStyle/>
          <a:p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Orta abdomende, </a:t>
            </a:r>
            <a:r>
              <a:rPr lang="tr-TR" sz="2000" dirty="0" err="1" smtClean="0"/>
              <a:t>paravertebral</a:t>
            </a:r>
            <a:r>
              <a:rPr lang="tr-TR" sz="2000" dirty="0" smtClean="0"/>
              <a:t> bölgede ya da yan taraflarda lokalize olan</a:t>
            </a:r>
          </a:p>
          <a:p>
            <a:pPr>
              <a:buNone/>
            </a:pPr>
            <a:r>
              <a:rPr lang="tr-TR" sz="2000" dirty="0" smtClean="0"/>
              <a:t>akut başlangıçlı yırtılma tarzı karın ağrısı</a:t>
            </a:r>
          </a:p>
          <a:p>
            <a:pPr lvl="1"/>
            <a:r>
              <a:rPr lang="tr-TR" sz="1600" dirty="0" smtClean="0"/>
              <a:t>Ağrı ve baş dönmesi, sersemleme, bulantı ,şok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Olguların %90’ında </a:t>
            </a:r>
            <a:r>
              <a:rPr lang="tr-TR" sz="2000" dirty="0" err="1" smtClean="0"/>
              <a:t>pulsatil</a:t>
            </a:r>
            <a:r>
              <a:rPr lang="tr-TR" sz="2000" dirty="0" smtClean="0"/>
              <a:t>, hassas bir </a:t>
            </a:r>
            <a:r>
              <a:rPr lang="tr-TR" sz="2000" dirty="0" err="1" smtClean="0"/>
              <a:t>abdominal</a:t>
            </a:r>
            <a:r>
              <a:rPr lang="tr-TR" sz="2000" dirty="0" smtClean="0"/>
              <a:t> kitle </a:t>
            </a:r>
            <a:r>
              <a:rPr lang="tr-TR" sz="2000" dirty="0" err="1" smtClean="0"/>
              <a:t>palpe</a:t>
            </a:r>
            <a:r>
              <a:rPr lang="tr-TR" sz="2000" dirty="0" smtClean="0"/>
              <a:t> edilebilmekte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Klinik tanı konulduktan sonra acil cerrahi tedavi</a:t>
            </a:r>
            <a:endParaRPr lang="tr-TR" sz="2000" dirty="0"/>
          </a:p>
        </p:txBody>
      </p:sp>
      <p:sp>
        <p:nvSpPr>
          <p:cNvPr id="4" name="3 Dikdörtgen"/>
          <p:cNvSpPr/>
          <p:nvPr/>
        </p:nvSpPr>
        <p:spPr>
          <a:xfrm>
            <a:off x="4214810" y="621508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1100" dirty="0" smtClean="0"/>
              <a:t>Birinci Basamakta Akut Karın Ağrısı Olan Hastaya Yaklaşım </a:t>
            </a:r>
          </a:p>
          <a:p>
            <a:pPr algn="ctr"/>
            <a:r>
              <a:rPr lang="tr-TR" sz="1100" dirty="0" smtClean="0"/>
              <a:t> güncel gastroenteroloji dergisi 19/3 -2015</a:t>
            </a:r>
            <a:endParaRPr lang="tr-TR" sz="1100" dirty="0"/>
          </a:p>
        </p:txBody>
      </p:sp>
      <p:pic>
        <p:nvPicPr>
          <p:cNvPr id="16386" name="Picture 2" descr="Abdominal Aortic Aneurysm Causes, Treatment, Symptoms &amp;amp; Survival R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214818"/>
            <a:ext cx="1530784" cy="1785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DİĞER NEDENLER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err="1" smtClean="0"/>
              <a:t>Endometrit</a:t>
            </a:r>
            <a:endParaRPr lang="tr-TR" sz="2000" dirty="0" smtClean="0"/>
          </a:p>
          <a:p>
            <a:pPr>
              <a:buNone/>
            </a:pPr>
            <a:r>
              <a:rPr lang="tr-TR" sz="2000" dirty="0" err="1" smtClean="0"/>
              <a:t>Tuboovaryen</a:t>
            </a:r>
            <a:r>
              <a:rPr lang="tr-TR" sz="2000" dirty="0" smtClean="0"/>
              <a:t> apse</a:t>
            </a:r>
          </a:p>
          <a:p>
            <a:pPr>
              <a:buNone/>
            </a:pPr>
            <a:r>
              <a:rPr lang="tr-TR" sz="2000" dirty="0" err="1" smtClean="0"/>
              <a:t>Salphenjit</a:t>
            </a:r>
            <a:r>
              <a:rPr lang="tr-TR" sz="2000" dirty="0" smtClean="0"/>
              <a:t> </a:t>
            </a:r>
          </a:p>
          <a:p>
            <a:pPr>
              <a:buNone/>
            </a:pPr>
            <a:r>
              <a:rPr lang="tr-TR" sz="2000" dirty="0" err="1" smtClean="0"/>
              <a:t>Spontan</a:t>
            </a:r>
            <a:r>
              <a:rPr lang="tr-TR" sz="2000" dirty="0" smtClean="0"/>
              <a:t> bakteriyel peritonit</a:t>
            </a:r>
          </a:p>
          <a:p>
            <a:pPr>
              <a:buNone/>
            </a:pPr>
            <a:r>
              <a:rPr lang="tr-TR" sz="2000" dirty="0" err="1" smtClean="0"/>
              <a:t>Peptik</a:t>
            </a:r>
            <a:r>
              <a:rPr lang="tr-TR" sz="2000" dirty="0" smtClean="0"/>
              <a:t> ülser hastalığı</a:t>
            </a:r>
          </a:p>
          <a:p>
            <a:pPr>
              <a:buNone/>
            </a:pPr>
            <a:r>
              <a:rPr lang="tr-TR" sz="2000" dirty="0" err="1" smtClean="0"/>
              <a:t>Viral</a:t>
            </a:r>
            <a:r>
              <a:rPr lang="tr-TR" sz="2000" dirty="0" smtClean="0"/>
              <a:t> hepatit ve karaciğer enfeksiyonlar</a:t>
            </a:r>
          </a:p>
          <a:p>
            <a:pPr>
              <a:buNone/>
            </a:pPr>
            <a:r>
              <a:rPr lang="tr-TR" sz="2000" dirty="0" err="1" smtClean="0"/>
              <a:t>Piyelonefrit</a:t>
            </a:r>
            <a:r>
              <a:rPr lang="tr-TR" sz="2000" dirty="0" smtClean="0"/>
              <a:t> ve </a:t>
            </a:r>
            <a:r>
              <a:rPr lang="tr-TR" sz="2000" dirty="0" err="1" smtClean="0"/>
              <a:t>inflamatuvar</a:t>
            </a:r>
            <a:r>
              <a:rPr lang="tr-TR" sz="2000" dirty="0" smtClean="0"/>
              <a:t> barsak hastalıkları</a:t>
            </a:r>
          </a:p>
          <a:p>
            <a:pPr>
              <a:buNone/>
            </a:pPr>
            <a:r>
              <a:rPr lang="tr-TR" sz="2000" dirty="0" err="1" smtClean="0"/>
              <a:t>Pnömotoraks</a:t>
            </a:r>
            <a:endParaRPr lang="tr-TR" sz="2000" dirty="0" smtClean="0"/>
          </a:p>
          <a:p>
            <a:pPr>
              <a:buNone/>
            </a:pPr>
            <a:r>
              <a:rPr lang="tr-TR" sz="2000" dirty="0" err="1" smtClean="0"/>
              <a:t>Ampiyem</a:t>
            </a:r>
            <a:r>
              <a:rPr lang="tr-TR" sz="2000" dirty="0" smtClean="0"/>
              <a:t> </a:t>
            </a:r>
          </a:p>
          <a:p>
            <a:pPr>
              <a:buNone/>
            </a:pPr>
            <a:r>
              <a:rPr lang="tr-TR" sz="2000" dirty="0" err="1" smtClean="0"/>
              <a:t>Özofagus</a:t>
            </a:r>
            <a:r>
              <a:rPr lang="tr-TR" sz="2000" dirty="0" smtClean="0"/>
              <a:t> </a:t>
            </a:r>
            <a:r>
              <a:rPr lang="tr-TR" sz="2000" dirty="0" err="1" smtClean="0"/>
              <a:t>perforasyonu</a:t>
            </a:r>
            <a:r>
              <a:rPr lang="tr-TR" sz="2000" dirty="0" smtClean="0"/>
              <a:t> … </a:t>
            </a:r>
          </a:p>
          <a:p>
            <a:pPr>
              <a:buNone/>
            </a:pPr>
            <a:endParaRPr lang="tr-TR" sz="2000" dirty="0"/>
          </a:p>
        </p:txBody>
      </p:sp>
      <p:sp>
        <p:nvSpPr>
          <p:cNvPr id="4" name="3 Dikdörtgen"/>
          <p:cNvSpPr/>
          <p:nvPr/>
        </p:nvSpPr>
        <p:spPr>
          <a:xfrm>
            <a:off x="4214810" y="621508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1100" dirty="0" smtClean="0"/>
              <a:t>Birinci Basamakta Akut Karın Ağrısı Olan Hastaya Yaklaşım </a:t>
            </a:r>
          </a:p>
          <a:p>
            <a:pPr algn="ctr"/>
            <a:r>
              <a:rPr lang="tr-TR" sz="1100" dirty="0" smtClean="0"/>
              <a:t>güncel gastroenteroloji dergisi 19/3 -2015</a:t>
            </a:r>
            <a:endParaRPr lang="tr-T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PEDİATRİK DÖNEM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dirty="0" err="1" smtClean="0"/>
              <a:t>İnfantlarda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İntusussepsiyon</a:t>
            </a:r>
            <a:endParaRPr lang="tr-TR" dirty="0" smtClean="0"/>
          </a:p>
          <a:p>
            <a:pPr lvl="1"/>
            <a:r>
              <a:rPr lang="tr-TR" dirty="0" err="1" smtClean="0"/>
              <a:t>Piyelonefrit</a:t>
            </a:r>
            <a:endParaRPr lang="tr-TR" dirty="0" smtClean="0"/>
          </a:p>
          <a:p>
            <a:pPr lvl="1"/>
            <a:r>
              <a:rPr lang="tr-TR" dirty="0" err="1" smtClean="0"/>
              <a:t>Meckel</a:t>
            </a:r>
            <a:r>
              <a:rPr lang="tr-TR" dirty="0" smtClean="0"/>
              <a:t> </a:t>
            </a:r>
            <a:r>
              <a:rPr lang="tr-TR" dirty="0" err="1" smtClean="0"/>
              <a:t>divertiküliti</a:t>
            </a:r>
            <a:r>
              <a:rPr lang="tr-TR" dirty="0" smtClean="0"/>
              <a:t>  </a:t>
            </a:r>
          </a:p>
          <a:p>
            <a:pPr lvl="1"/>
            <a:r>
              <a:rPr lang="tr-TR" dirty="0" smtClean="0"/>
              <a:t>Bakteriyel ya da </a:t>
            </a:r>
            <a:r>
              <a:rPr lang="tr-TR" dirty="0" err="1" smtClean="0"/>
              <a:t>viral</a:t>
            </a:r>
            <a:r>
              <a:rPr lang="tr-TR" dirty="0" smtClean="0"/>
              <a:t> </a:t>
            </a:r>
            <a:r>
              <a:rPr lang="tr-TR" dirty="0" err="1" smtClean="0"/>
              <a:t>enterit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Çocuklarda </a:t>
            </a:r>
          </a:p>
          <a:p>
            <a:pPr lvl="1"/>
            <a:r>
              <a:rPr lang="tr-TR" dirty="0" err="1" smtClean="0"/>
              <a:t>Meckel</a:t>
            </a:r>
            <a:r>
              <a:rPr lang="tr-TR" dirty="0" smtClean="0"/>
              <a:t> </a:t>
            </a:r>
            <a:r>
              <a:rPr lang="tr-TR" dirty="0" err="1" smtClean="0"/>
              <a:t>divertikülit</a:t>
            </a:r>
            <a:endParaRPr lang="tr-TR" dirty="0" smtClean="0"/>
          </a:p>
          <a:p>
            <a:pPr lvl="1"/>
            <a:r>
              <a:rPr lang="tr-TR" dirty="0" smtClean="0"/>
              <a:t>Sistit </a:t>
            </a:r>
          </a:p>
          <a:p>
            <a:pPr lvl="1"/>
            <a:r>
              <a:rPr lang="tr-TR" dirty="0" err="1" smtClean="0"/>
              <a:t>Pnömoni</a:t>
            </a:r>
            <a:endParaRPr lang="tr-TR" dirty="0" smtClean="0"/>
          </a:p>
          <a:p>
            <a:pPr lvl="1"/>
            <a:r>
              <a:rPr lang="tr-TR" dirty="0" err="1" smtClean="0"/>
              <a:t>Enterit</a:t>
            </a:r>
            <a:endParaRPr lang="tr-TR" dirty="0" smtClean="0"/>
          </a:p>
          <a:p>
            <a:pPr lvl="1"/>
            <a:r>
              <a:rPr lang="tr-TR" dirty="0" err="1" smtClean="0"/>
              <a:t>Mezenterik</a:t>
            </a:r>
            <a:r>
              <a:rPr lang="tr-TR" dirty="0" smtClean="0"/>
              <a:t> </a:t>
            </a:r>
            <a:r>
              <a:rPr lang="tr-TR" dirty="0" err="1" smtClean="0"/>
              <a:t>lenfadenit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İnflamatuvar</a:t>
            </a:r>
            <a:r>
              <a:rPr lang="tr-TR" dirty="0" smtClean="0"/>
              <a:t> barsak hastalıkları</a:t>
            </a:r>
          </a:p>
          <a:p>
            <a:pPr>
              <a:buNone/>
            </a:pPr>
            <a:r>
              <a:rPr lang="tr-TR" dirty="0" err="1" smtClean="0"/>
              <a:t>Adolesanlarda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pelvik</a:t>
            </a:r>
            <a:r>
              <a:rPr lang="tr-TR" dirty="0" smtClean="0"/>
              <a:t> </a:t>
            </a:r>
            <a:r>
              <a:rPr lang="tr-TR" dirty="0" err="1" smtClean="0"/>
              <a:t>inflamatuvar</a:t>
            </a:r>
            <a:r>
              <a:rPr lang="tr-TR" dirty="0" smtClean="0"/>
              <a:t> hastalık</a:t>
            </a:r>
          </a:p>
          <a:p>
            <a:pPr lvl="1"/>
            <a:r>
              <a:rPr lang="tr-TR" dirty="0" err="1" smtClean="0"/>
              <a:t>inflamatuvar</a:t>
            </a:r>
            <a:r>
              <a:rPr lang="tr-TR" dirty="0" smtClean="0"/>
              <a:t> barsak hastalıkları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Tüm yaş gruplarındaki çocuklarda en yaygın rastlanan karın ağrısı </a:t>
            </a:r>
          </a:p>
          <a:p>
            <a:pPr lvl="1"/>
            <a:r>
              <a:rPr lang="tr-TR" sz="2900" dirty="0" smtClean="0"/>
              <a:t>akut apandisit</a:t>
            </a:r>
            <a:endParaRPr lang="tr-TR" sz="2900" dirty="0"/>
          </a:p>
        </p:txBody>
      </p:sp>
      <p:sp>
        <p:nvSpPr>
          <p:cNvPr id="4" name="3 Dikdörtgen"/>
          <p:cNvSpPr/>
          <p:nvPr/>
        </p:nvSpPr>
        <p:spPr>
          <a:xfrm>
            <a:off x="4214810" y="614364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1100" dirty="0" smtClean="0"/>
              <a:t>Birinci Basamakta Akut Karın Ağrısı Olan Hastaya Yaklaşım </a:t>
            </a:r>
          </a:p>
          <a:p>
            <a:pPr algn="ctr"/>
            <a:r>
              <a:rPr lang="tr-TR" sz="1100" dirty="0" smtClean="0"/>
              <a:t>güncel gastroenteroloji dergisi 19/3 -2015</a:t>
            </a:r>
            <a:endParaRPr lang="tr-TR" sz="1100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500306"/>
            <a:ext cx="2989366" cy="232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KARIN AĞRISI</a:t>
            </a:r>
            <a:endParaRPr lang="tr-TR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57430"/>
            <a:ext cx="7650991" cy="253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3857620" y="6429396"/>
            <a:ext cx="52863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	Birinci Basamağa Yönelik Tanı ve Tedavi Rehberi-2012</a:t>
            </a:r>
            <a:endParaRPr lang="tr-T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GERİATRİK DÖNEM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1800" dirty="0" smtClean="0"/>
          </a:p>
          <a:p>
            <a:pPr>
              <a:buNone/>
            </a:pPr>
            <a:r>
              <a:rPr lang="tr-TR" sz="2000" dirty="0" smtClean="0"/>
              <a:t>~ %25’inden safra yolu hastalıkları sorumlu</a:t>
            </a:r>
          </a:p>
          <a:p>
            <a:pPr lvl="1"/>
            <a:r>
              <a:rPr lang="tr-TR" sz="1800" dirty="0" err="1" smtClean="0"/>
              <a:t>nonspesifik</a:t>
            </a:r>
            <a:r>
              <a:rPr lang="tr-TR" sz="1800" dirty="0" smtClean="0"/>
              <a:t> karın ağrısı</a:t>
            </a:r>
          </a:p>
          <a:p>
            <a:pPr lvl="1"/>
            <a:r>
              <a:rPr lang="tr-TR" sz="1800" dirty="0" err="1" smtClean="0"/>
              <a:t>malignite</a:t>
            </a:r>
            <a:endParaRPr lang="tr-TR" sz="1800" dirty="0" smtClean="0"/>
          </a:p>
          <a:p>
            <a:pPr lvl="1"/>
            <a:r>
              <a:rPr lang="tr-TR" sz="1800" dirty="0" smtClean="0"/>
              <a:t>barsak obstrüksiyonu</a:t>
            </a:r>
          </a:p>
          <a:p>
            <a:pPr lvl="1"/>
            <a:r>
              <a:rPr lang="tr-TR" sz="1800" dirty="0" smtClean="0"/>
              <a:t>komplike </a:t>
            </a:r>
            <a:r>
              <a:rPr lang="tr-TR" sz="1800" dirty="0" err="1" smtClean="0"/>
              <a:t>peptik</a:t>
            </a:r>
            <a:r>
              <a:rPr lang="tr-TR" sz="1800" dirty="0" smtClean="0"/>
              <a:t> ülser hastalığı</a:t>
            </a:r>
          </a:p>
          <a:p>
            <a:pPr lvl="1"/>
            <a:r>
              <a:rPr lang="tr-TR" sz="1800" dirty="0" err="1" smtClean="0"/>
              <a:t>inkarsere</a:t>
            </a:r>
            <a:r>
              <a:rPr lang="tr-TR" sz="1800" dirty="0" smtClean="0"/>
              <a:t> </a:t>
            </a:r>
            <a:r>
              <a:rPr lang="tr-TR" sz="1800" dirty="0" err="1" smtClean="0"/>
              <a:t>herniler</a:t>
            </a:r>
            <a:endParaRPr lang="tr-TR" sz="1800" dirty="0" smtClean="0"/>
          </a:p>
          <a:p>
            <a:pPr lvl="1"/>
            <a:r>
              <a:rPr lang="tr-TR" sz="1800" dirty="0" err="1" smtClean="0"/>
              <a:t>asemptomatik</a:t>
            </a:r>
            <a:r>
              <a:rPr lang="tr-TR" sz="1800" dirty="0" smtClean="0"/>
              <a:t> idrar yolu enfeksiyonu</a:t>
            </a:r>
          </a:p>
          <a:p>
            <a:pPr lvl="1"/>
            <a:r>
              <a:rPr lang="tr-TR" sz="1800" dirty="0" smtClean="0"/>
              <a:t>perfore iç organ </a:t>
            </a:r>
          </a:p>
          <a:p>
            <a:pPr lvl="1"/>
            <a:r>
              <a:rPr lang="tr-TR" sz="1800" dirty="0" err="1" smtClean="0"/>
              <a:t>iskemik</a:t>
            </a:r>
            <a:r>
              <a:rPr lang="tr-TR" sz="1800" dirty="0" smtClean="0"/>
              <a:t> bağırsak hastalığı</a:t>
            </a:r>
          </a:p>
          <a:p>
            <a:pPr lvl="1"/>
            <a:r>
              <a:rPr lang="tr-TR" sz="1800" dirty="0" smtClean="0"/>
              <a:t>apandisit </a:t>
            </a:r>
          </a:p>
          <a:p>
            <a:pPr lvl="2"/>
            <a:r>
              <a:rPr lang="tr-TR" sz="1200" dirty="0" smtClean="0"/>
              <a:t>seyrek görülmekle beraber yüksek bir </a:t>
            </a:r>
            <a:r>
              <a:rPr lang="tr-TR" sz="1200" dirty="0" err="1" smtClean="0"/>
              <a:t>morbidite</a:t>
            </a:r>
            <a:r>
              <a:rPr lang="tr-TR" sz="1200" dirty="0" smtClean="0"/>
              <a:t> ve </a:t>
            </a:r>
            <a:r>
              <a:rPr lang="tr-TR" sz="1200" dirty="0" err="1" smtClean="0"/>
              <a:t>mortalite</a:t>
            </a:r>
            <a:r>
              <a:rPr lang="tr-TR" sz="1200" dirty="0" smtClean="0"/>
              <a:t> oranına sahip </a:t>
            </a:r>
          </a:p>
          <a:p>
            <a:pPr>
              <a:buNone/>
            </a:pPr>
            <a:endParaRPr lang="tr-TR" sz="2000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3571868" y="642711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1100" dirty="0" smtClean="0"/>
              <a:t>Birinci Basamakta Akut Karın Ağrısı Olan Hastaya Yaklaşım </a:t>
            </a:r>
          </a:p>
          <a:p>
            <a:pPr algn="ctr"/>
            <a:r>
              <a:rPr lang="tr-TR" sz="1100" dirty="0" smtClean="0"/>
              <a:t>güncel gastroenteroloji dergisi 19/3 -2015</a:t>
            </a:r>
            <a:endParaRPr lang="tr-TR" sz="1100" dirty="0"/>
          </a:p>
        </p:txBody>
      </p:sp>
      <p:pic>
        <p:nvPicPr>
          <p:cNvPr id="6" name="Picture 2" descr="Karın ağrısı deyip geçmeyin 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714620"/>
            <a:ext cx="3215920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 smtClean="0"/>
              <a:t>GEBELİK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r>
              <a:rPr lang="tr-TR" sz="2000" dirty="0" smtClean="0"/>
              <a:t>Akut apandisit</a:t>
            </a:r>
          </a:p>
          <a:p>
            <a:r>
              <a:rPr lang="tr-TR" sz="2000" dirty="0" err="1" smtClean="0"/>
              <a:t>Kolesistit</a:t>
            </a:r>
            <a:endParaRPr lang="tr-TR" sz="2000" dirty="0" smtClean="0"/>
          </a:p>
          <a:p>
            <a:r>
              <a:rPr lang="tr-TR" sz="2000" dirty="0" err="1" smtClean="0"/>
              <a:t>Piyelonefrit</a:t>
            </a:r>
            <a:endParaRPr lang="tr-TR" sz="2000" dirty="0" smtClean="0"/>
          </a:p>
          <a:p>
            <a:r>
              <a:rPr lang="tr-TR" sz="2000" dirty="0" err="1" smtClean="0"/>
              <a:t>Over</a:t>
            </a:r>
            <a:r>
              <a:rPr lang="tr-TR" sz="2000" dirty="0" smtClean="0"/>
              <a:t> </a:t>
            </a:r>
            <a:r>
              <a:rPr lang="tr-TR" sz="2000" dirty="0" err="1" smtClean="0"/>
              <a:t>torsiyonu</a:t>
            </a:r>
            <a:r>
              <a:rPr lang="tr-TR" sz="2000" dirty="0" smtClean="0"/>
              <a:t> ile </a:t>
            </a:r>
            <a:r>
              <a:rPr lang="tr-TR" sz="2000" dirty="0" err="1" smtClean="0"/>
              <a:t>over</a:t>
            </a:r>
            <a:r>
              <a:rPr lang="tr-TR" sz="2000" dirty="0" smtClean="0"/>
              <a:t> kist </a:t>
            </a:r>
            <a:r>
              <a:rPr lang="tr-TR" sz="2000" dirty="0" err="1" smtClean="0"/>
              <a:t>rüptürü</a:t>
            </a:r>
            <a:r>
              <a:rPr lang="tr-TR" sz="2000" dirty="0" smtClean="0"/>
              <a:t> </a:t>
            </a:r>
          </a:p>
          <a:p>
            <a:pPr lvl="1"/>
            <a:r>
              <a:rPr lang="tr-TR" dirty="0" smtClean="0"/>
              <a:t>fetüsün kaybedilme riski nedeniyle, erken tanı ve tedavi önemli </a:t>
            </a:r>
          </a:p>
          <a:p>
            <a:pPr>
              <a:buNone/>
            </a:pPr>
            <a:endParaRPr lang="tr-TR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4214810" y="642711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1100" dirty="0" smtClean="0"/>
              <a:t>Birinci Basamakta Akut Karın Ağrısı Olan Hastaya Yaklaşım </a:t>
            </a:r>
          </a:p>
          <a:p>
            <a:pPr algn="ctr"/>
            <a:r>
              <a:rPr lang="tr-TR" sz="1100" dirty="0" smtClean="0"/>
              <a:t>güncel gastroenteroloji dergisi 19/3 -2015</a:t>
            </a:r>
            <a:endParaRPr lang="tr-TR" sz="1100" dirty="0"/>
          </a:p>
        </p:txBody>
      </p:sp>
      <p:pic>
        <p:nvPicPr>
          <p:cNvPr id="11266" name="Picture 2" descr="Hamilelikte en sık yaşanan 10 problem | Hamilel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785926"/>
            <a:ext cx="3175022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665605" cy="401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3500430" y="6215082"/>
            <a:ext cx="52863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dirty="0" smtClean="0"/>
              <a:t>Birinci Basamağa Yönelik Tanı ve Tedavi Rehberi-2012</a:t>
            </a:r>
            <a:endParaRPr lang="tr-T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143240" y="6357958"/>
            <a:ext cx="57864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AAFP - Erişkinlerde Akut karın ağrısının değerlendirilmesi 2008 </a:t>
            </a:r>
            <a:r>
              <a:rPr lang="tr-TR" sz="1100" dirty="0" err="1" smtClean="0"/>
              <a:t>Apr</a:t>
            </a:r>
            <a:r>
              <a:rPr lang="tr-TR" sz="1100" dirty="0" smtClean="0"/>
              <a:t> 1;77(7):971-978</a:t>
            </a:r>
            <a:endParaRPr lang="tr-TR" sz="11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000108"/>
            <a:ext cx="5381647" cy="480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14422"/>
            <a:ext cx="5537456" cy="436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3286116" y="6429396"/>
            <a:ext cx="58578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AAFP - Erişkinlerde Akut karın ağrısının değerlendirilmesi 2008 </a:t>
            </a:r>
            <a:r>
              <a:rPr lang="tr-TR" sz="1100" dirty="0" err="1" smtClean="0"/>
              <a:t>Apr</a:t>
            </a:r>
            <a:r>
              <a:rPr lang="tr-TR" sz="1100" dirty="0" smtClean="0"/>
              <a:t> 1;77(7):971-978</a:t>
            </a:r>
            <a:endParaRPr lang="tr-T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SEVK KRİTERLERİ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endParaRPr lang="tr-TR" dirty="0" smtClean="0"/>
          </a:p>
          <a:p>
            <a:r>
              <a:rPr lang="tr-TR" dirty="0" smtClean="0"/>
              <a:t>Akut karın şüphesi olan bütün hastalar zaman yitirilmeden cerrahi girişimin yapılabileceği bir merkeze sevk edilmeli</a:t>
            </a:r>
          </a:p>
          <a:p>
            <a:endParaRPr lang="tr-TR" dirty="0" smtClean="0"/>
          </a:p>
          <a:p>
            <a:r>
              <a:rPr lang="tr-TR" dirty="0" smtClean="0"/>
              <a:t>Sevk sırasında mevcut durumu şiddetlendirecek girişimlerden kaçınılmalı</a:t>
            </a:r>
          </a:p>
          <a:p>
            <a:endParaRPr lang="tr-TR" dirty="0" smtClean="0"/>
          </a:p>
          <a:p>
            <a:r>
              <a:rPr lang="tr-TR" dirty="0" smtClean="0"/>
              <a:t>Günümüzde akut karın olan hastalarda kesinlikle hiçbir analjezik ilaç verilmemesi yönündeki görüşün yerine, hastaların ağrısının tanı ve tedavi ile ilgili girişimlere devam edilmek kaydıyla kesilmesi yönündeki görüş öne çıkmakta</a:t>
            </a:r>
          </a:p>
          <a:p>
            <a:endParaRPr lang="tr-TR" dirty="0" smtClean="0"/>
          </a:p>
          <a:p>
            <a:r>
              <a:rPr lang="tr-TR" dirty="0" smtClean="0"/>
              <a:t>Karın ağrısı ile gelen hastaların tanısı konulana veya kesin tedavisi yapılana kadar geçen süreçte ağrısının kesilmesinde herhangi bir sakınca yok</a:t>
            </a:r>
          </a:p>
          <a:p>
            <a:endParaRPr lang="tr-TR" dirty="0" smtClean="0"/>
          </a:p>
          <a:p>
            <a:r>
              <a:rPr lang="tr-TR" dirty="0" smtClean="0"/>
              <a:t>Ağızdan beslenmenin sonlandırılması, gerekirse </a:t>
            </a:r>
            <a:r>
              <a:rPr lang="tr-TR" dirty="0" err="1" smtClean="0"/>
              <a:t>nazogastrik</a:t>
            </a:r>
            <a:r>
              <a:rPr lang="tr-TR" dirty="0" smtClean="0"/>
              <a:t> drenaj yapılması, hastanın damar yolunun açılıp </a:t>
            </a:r>
            <a:r>
              <a:rPr lang="tr-TR" dirty="0" err="1" smtClean="0"/>
              <a:t>izotonik</a:t>
            </a:r>
            <a:r>
              <a:rPr lang="tr-TR" dirty="0" smtClean="0"/>
              <a:t> sıvı veya </a:t>
            </a:r>
            <a:r>
              <a:rPr lang="tr-TR" dirty="0" err="1" smtClean="0"/>
              <a:t>laktatlı</a:t>
            </a:r>
            <a:r>
              <a:rPr lang="tr-TR" dirty="0" smtClean="0"/>
              <a:t> </a:t>
            </a:r>
            <a:r>
              <a:rPr lang="tr-TR" dirty="0" err="1" smtClean="0"/>
              <a:t>ringer</a:t>
            </a:r>
            <a:r>
              <a:rPr lang="tr-TR" dirty="0" smtClean="0"/>
              <a:t> ile </a:t>
            </a:r>
            <a:r>
              <a:rPr lang="tr-TR" dirty="0" err="1" smtClean="0"/>
              <a:t>hidrasyonu</a:t>
            </a:r>
            <a:r>
              <a:rPr lang="tr-TR" dirty="0" smtClean="0"/>
              <a:t> gerekli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3500430" y="6215082"/>
            <a:ext cx="52863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dirty="0" smtClean="0"/>
              <a:t>Birinci Basamağa Yönelik Tanı ve Tedavi Rehberi-2012</a:t>
            </a:r>
            <a:endParaRPr lang="tr-T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 smtClean="0"/>
              <a:t>KAYNAKÇA</a:t>
            </a:r>
            <a:endParaRPr lang="tr-TR" sz="4000" dirty="0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2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i="1" dirty="0" smtClean="0"/>
          </a:p>
          <a:p>
            <a:r>
              <a:rPr lang="tr-TR" sz="2000" i="1" dirty="0" err="1" smtClean="0"/>
              <a:t>Rakel</a:t>
            </a:r>
            <a:r>
              <a:rPr lang="tr-TR" sz="2000" i="1" dirty="0" smtClean="0"/>
              <a:t> Aile Hekimliği Kitabı 9. baskı</a:t>
            </a:r>
          </a:p>
          <a:p>
            <a:r>
              <a:rPr lang="tr-TR" sz="2000" i="1" dirty="0" err="1" smtClean="0"/>
              <a:t>Current</a:t>
            </a:r>
            <a:r>
              <a:rPr lang="tr-TR" sz="2000" i="1" dirty="0" smtClean="0"/>
              <a:t> Aile Hekimliği Tanı ve Tedavi Kitabı 4. baskı</a:t>
            </a:r>
          </a:p>
          <a:p>
            <a:r>
              <a:rPr lang="tr-TR" sz="2000" i="1" dirty="0" smtClean="0"/>
              <a:t>Birinci Basamağa Yönelik Tanı ve Tedavi Rehberi 2012</a:t>
            </a:r>
          </a:p>
          <a:p>
            <a:r>
              <a:rPr lang="tr-TR" sz="2000" i="1" dirty="0" smtClean="0"/>
              <a:t>Birinci Basamakta Akut Karın Ağrısı Olan Hastaya Yaklaşım</a:t>
            </a:r>
          </a:p>
          <a:p>
            <a:pPr>
              <a:buNone/>
            </a:pPr>
            <a:r>
              <a:rPr lang="tr-TR" sz="1600" i="1" dirty="0" smtClean="0"/>
              <a:t>	Güncel  Gastroenteroloji Dergisi 19/3 -2015</a:t>
            </a:r>
          </a:p>
          <a:p>
            <a:r>
              <a:rPr lang="en-US" sz="2000" i="1" dirty="0" smtClean="0"/>
              <a:t>Pearls and Pitfalls in Evaluation of Abdominal Pain in the Emergency Department</a:t>
            </a:r>
            <a:r>
              <a:rPr lang="tr-TR" sz="1600" i="1" dirty="0" smtClean="0"/>
              <a:t>	</a:t>
            </a:r>
          </a:p>
          <a:p>
            <a:pPr>
              <a:buNone/>
            </a:pPr>
            <a:r>
              <a:rPr lang="tr-TR" sz="1600" i="1" dirty="0" smtClean="0"/>
              <a:t>	</a:t>
            </a:r>
            <a:r>
              <a:rPr lang="en-US" sz="1600" i="1" dirty="0" err="1" smtClean="0"/>
              <a:t>Emerg</a:t>
            </a:r>
            <a:r>
              <a:rPr lang="en-US" sz="1600" i="1" dirty="0" smtClean="0"/>
              <a:t> Med </a:t>
            </a:r>
            <a:r>
              <a:rPr lang="en-US" sz="1600" i="1" dirty="0" err="1" smtClean="0"/>
              <a:t>Clin</a:t>
            </a:r>
            <a:r>
              <a:rPr lang="en-US" sz="1600" i="1" dirty="0" smtClean="0"/>
              <a:t> North Am</a:t>
            </a:r>
            <a:r>
              <a:rPr lang="en-US" sz="1600" dirty="0" smtClean="0"/>
              <a:t>. 2003;21(1):61–72</a:t>
            </a:r>
            <a:endParaRPr lang="tr-TR" sz="1600" dirty="0" smtClean="0"/>
          </a:p>
          <a:p>
            <a:r>
              <a:rPr lang="en-US" sz="2000" i="1" dirty="0" smtClean="0"/>
              <a:t>Textbook of Acute Abdominal </a:t>
            </a:r>
            <a:r>
              <a:rPr lang="en-US" sz="2000" i="1" dirty="0" err="1" smtClean="0"/>
              <a:t>Sabiston</a:t>
            </a:r>
            <a:r>
              <a:rPr lang="en-US" sz="2000" i="1" dirty="0" smtClean="0"/>
              <a:t> Surgery 17th edition</a:t>
            </a:r>
            <a:endParaRPr lang="tr-TR" sz="2000" i="1" dirty="0" smtClean="0"/>
          </a:p>
          <a:p>
            <a:pPr>
              <a:buNone/>
            </a:pPr>
            <a:r>
              <a:rPr lang="tr-TR" sz="1600" i="1" dirty="0" smtClean="0"/>
              <a:t>	</a:t>
            </a:r>
            <a:r>
              <a:rPr lang="tr-TR" sz="1600" i="1" dirty="0" err="1" smtClean="0"/>
              <a:t>Philadelphia</a:t>
            </a:r>
            <a:r>
              <a:rPr lang="tr-TR" sz="1600" i="1" dirty="0" smtClean="0"/>
              <a:t>, </a:t>
            </a:r>
            <a:r>
              <a:rPr lang="tr-TR" sz="1600" i="1" dirty="0" err="1" smtClean="0"/>
              <a:t>Pa</a:t>
            </a:r>
            <a:r>
              <a:rPr lang="tr-TR" sz="1600" i="1" dirty="0" smtClean="0"/>
              <a:t>.: </a:t>
            </a:r>
            <a:r>
              <a:rPr lang="tr-TR" sz="1600" i="1" dirty="0" err="1" smtClean="0"/>
              <a:t>Saunders</a:t>
            </a:r>
            <a:r>
              <a:rPr lang="tr-TR" sz="1600" i="1" dirty="0" smtClean="0"/>
              <a:t>; 2004:1219-1240 </a:t>
            </a:r>
          </a:p>
          <a:p>
            <a:r>
              <a:rPr lang="tr-TR" sz="2000" i="1" dirty="0" smtClean="0"/>
              <a:t>Acil Serviste Karın Ağrısına Yaklaşım  </a:t>
            </a:r>
          </a:p>
          <a:p>
            <a:pPr>
              <a:buNone/>
            </a:pPr>
            <a:r>
              <a:rPr lang="tr-TR" sz="1700" i="1" dirty="0" smtClean="0"/>
              <a:t>	</a:t>
            </a:r>
            <a:r>
              <a:rPr lang="tr-TR" sz="1700" i="1" dirty="0" err="1" smtClean="0"/>
              <a:t>Jour</a:t>
            </a:r>
            <a:r>
              <a:rPr lang="tr-TR" sz="1700" i="1" dirty="0" smtClean="0"/>
              <a:t> </a:t>
            </a:r>
            <a:r>
              <a:rPr lang="tr-TR" sz="1700" i="1" dirty="0" err="1" smtClean="0"/>
              <a:t>Turk</a:t>
            </a:r>
            <a:r>
              <a:rPr lang="tr-TR" sz="1700" i="1" dirty="0" smtClean="0"/>
              <a:t> </a:t>
            </a:r>
            <a:r>
              <a:rPr lang="tr-TR" sz="1700" i="1" dirty="0" err="1" smtClean="0"/>
              <a:t>Fam</a:t>
            </a:r>
            <a:r>
              <a:rPr lang="tr-TR" sz="1700" i="1" dirty="0" smtClean="0"/>
              <a:t> </a:t>
            </a:r>
            <a:r>
              <a:rPr lang="tr-TR" sz="1700" i="1" dirty="0" err="1" smtClean="0"/>
              <a:t>Phy</a:t>
            </a:r>
            <a:r>
              <a:rPr lang="tr-TR" sz="1700" i="1" dirty="0" smtClean="0"/>
              <a:t> 2018; 09 (2): 59-67</a:t>
            </a:r>
          </a:p>
          <a:p>
            <a:pPr lvl="1">
              <a:buNone/>
            </a:pPr>
            <a:endParaRPr lang="tr-TR" sz="1700" i="1" dirty="0" smtClean="0"/>
          </a:p>
        </p:txBody>
      </p:sp>
      <p:sp>
        <p:nvSpPr>
          <p:cNvPr id="5" name="4 Dikdörtgen"/>
          <p:cNvSpPr/>
          <p:nvPr/>
        </p:nvSpPr>
        <p:spPr>
          <a:xfrm>
            <a:off x="5429256" y="6215082"/>
            <a:ext cx="29290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/>
            <a:r>
              <a:rPr lang="tr-TR" sz="1600" dirty="0" smtClean="0"/>
              <a:t>Teşekkürler…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KARIN AĞRISI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endParaRPr lang="tr-TR" sz="2000" dirty="0" smtClean="0"/>
          </a:p>
          <a:p>
            <a:r>
              <a:rPr lang="tr-TR" sz="2000" dirty="0" smtClean="0"/>
              <a:t>Akut               </a:t>
            </a:r>
            <a:r>
              <a:rPr lang="tr-TR" sz="2400" dirty="0" smtClean="0"/>
              <a:t>&lt; 1 hafta </a:t>
            </a:r>
          </a:p>
          <a:p>
            <a:endParaRPr lang="tr-TR" sz="2400" dirty="0" smtClean="0"/>
          </a:p>
          <a:p>
            <a:r>
              <a:rPr lang="tr-TR" sz="2000" dirty="0" err="1" smtClean="0"/>
              <a:t>Subakut</a:t>
            </a:r>
            <a:r>
              <a:rPr lang="tr-TR" sz="2000" dirty="0" smtClean="0"/>
              <a:t>         </a:t>
            </a:r>
            <a:r>
              <a:rPr lang="tr-TR" sz="2400" dirty="0" smtClean="0"/>
              <a:t>1 hafta - 3 ay </a:t>
            </a:r>
          </a:p>
          <a:p>
            <a:endParaRPr lang="tr-TR" sz="2400" dirty="0" smtClean="0"/>
          </a:p>
          <a:p>
            <a:r>
              <a:rPr lang="tr-TR" sz="2000" dirty="0" smtClean="0"/>
              <a:t>Kronik            </a:t>
            </a:r>
            <a:r>
              <a:rPr lang="tr-TR" sz="2400" dirty="0" smtClean="0"/>
              <a:t>3 ay </a:t>
            </a:r>
          </a:p>
          <a:p>
            <a:pPr lvl="1">
              <a:buFont typeface="Wingdings"/>
              <a:buChar char="Ø"/>
            </a:pPr>
            <a:r>
              <a:rPr lang="tr-TR" sz="1400" dirty="0" smtClean="0"/>
              <a:t>Aile hekimliği polikliniğine başvuran çoğu hasta 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3214678" y="6429396"/>
            <a:ext cx="55721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		</a:t>
            </a:r>
            <a:r>
              <a:rPr lang="tr-TR" sz="1100" dirty="0" err="1" smtClean="0"/>
              <a:t>Current</a:t>
            </a:r>
            <a:r>
              <a:rPr lang="tr-TR" sz="1100" dirty="0" smtClean="0"/>
              <a:t> Aile Hekimliği Tanı ve Tedavi Kitabı 4. baskı </a:t>
            </a:r>
            <a:endParaRPr lang="tr-T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KARIN AĞRISI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err="1" smtClean="0"/>
              <a:t>Etyoloji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3500430" y="6429396"/>
            <a:ext cx="52863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	Birinci Basamağa Yönelik Tanı ve Tedavi Rehberi-2012</a:t>
            </a:r>
            <a:endParaRPr lang="tr-TR" sz="11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14554"/>
            <a:ext cx="6357982" cy="410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2934</TotalTime>
  <Words>3417</Words>
  <Application>Microsoft Office PowerPoint</Application>
  <PresentationFormat>Ekran Gösterisi (4:3)</PresentationFormat>
  <Paragraphs>928</Paragraphs>
  <Slides>76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76</vt:i4>
      </vt:variant>
    </vt:vector>
  </HeadingPairs>
  <TitlesOfParts>
    <vt:vector size="77" baseType="lpstr">
      <vt:lpstr>Cumba</vt:lpstr>
      <vt:lpstr>KARIN AĞRILI HASTAYA YAKLAŞIM </vt:lpstr>
      <vt:lpstr>AMAÇ</vt:lpstr>
      <vt:lpstr>  ÖĞRENİM HEDEFLERİ</vt:lpstr>
      <vt:lpstr>   KARIN AĞRISI</vt:lpstr>
      <vt:lpstr> KARIN AĞRISI</vt:lpstr>
      <vt:lpstr>KARIN AĞRISI</vt:lpstr>
      <vt:lpstr>KARIN AĞRISI</vt:lpstr>
      <vt:lpstr>KARIN AĞRISI</vt:lpstr>
      <vt:lpstr>KARIN AĞRISI </vt:lpstr>
      <vt:lpstr>KARIN AĞRISI </vt:lpstr>
      <vt:lpstr>KARIN AĞRISI</vt:lpstr>
      <vt:lpstr>KARIN AĞRISI </vt:lpstr>
      <vt:lpstr>KARIN AĞRISI </vt:lpstr>
      <vt:lpstr>KARIN AĞRISI </vt:lpstr>
      <vt:lpstr>KARIN AĞRISI </vt:lpstr>
      <vt:lpstr>KARIN AĞRISI </vt:lpstr>
      <vt:lpstr>KARIN AĞRISI </vt:lpstr>
      <vt:lpstr>      KARIN AĞRISI </vt:lpstr>
      <vt:lpstr>   KARIN AĞRISI </vt:lpstr>
      <vt:lpstr>KARIN AĞRISI </vt:lpstr>
      <vt:lpstr>KARIN AĞRISI </vt:lpstr>
      <vt:lpstr>KARIN AĞRISI</vt:lpstr>
      <vt:lpstr>KARIN AĞRISI </vt:lpstr>
      <vt:lpstr>KARIN AĞRISI </vt:lpstr>
      <vt:lpstr>KARIN AĞRISI </vt:lpstr>
      <vt:lpstr> KARIN AĞRISI </vt:lpstr>
      <vt:lpstr>KARIN AĞRISI </vt:lpstr>
      <vt:lpstr>KARIN AĞRISI </vt:lpstr>
      <vt:lpstr>KARIN AĞRISI </vt:lpstr>
      <vt:lpstr>KARIN AĞRISI </vt:lpstr>
      <vt:lpstr>KARIN AĞRISI</vt:lpstr>
      <vt:lpstr>KARIN AĞRISI </vt:lpstr>
      <vt:lpstr>KARIN AĞRISI </vt:lpstr>
      <vt:lpstr>KARIN AĞRISI </vt:lpstr>
      <vt:lpstr>KARIN AĞRISI </vt:lpstr>
      <vt:lpstr>KARIN AĞRISI </vt:lpstr>
      <vt:lpstr>KARIN AĞRISI </vt:lpstr>
      <vt:lpstr>KARIN AĞRISI </vt:lpstr>
      <vt:lpstr>KARIN AĞRISI </vt:lpstr>
      <vt:lpstr>KARIN AĞRISI </vt:lpstr>
      <vt:lpstr>KARIN AĞRISI </vt:lpstr>
      <vt:lpstr>KARIN AĞRISI </vt:lpstr>
      <vt:lpstr>AKUT APANDİSİT</vt:lpstr>
      <vt:lpstr>AKUT APANDİSİT </vt:lpstr>
      <vt:lpstr>AKUT APANDİSİT </vt:lpstr>
      <vt:lpstr>AKUT APANDİSİT </vt:lpstr>
      <vt:lpstr>AKUT APANDİSİT </vt:lpstr>
      <vt:lpstr>Slayt 48</vt:lpstr>
      <vt:lpstr>AKUT KOLESİSTİT</vt:lpstr>
      <vt:lpstr>AKUT KOLESİSTİT</vt:lpstr>
      <vt:lpstr>AKUT KOLESİSTİT</vt:lpstr>
      <vt:lpstr>AKUT KOLESİSTİT</vt:lpstr>
      <vt:lpstr>AKUT PANKREATİT</vt:lpstr>
      <vt:lpstr>AKUT PANKREATİT</vt:lpstr>
      <vt:lpstr>AKUT PANKREATİT</vt:lpstr>
      <vt:lpstr>AKUT PANKREATİT</vt:lpstr>
      <vt:lpstr>AKUT DİVERTİKÜLİT </vt:lpstr>
      <vt:lpstr>AKUT DİVERTİKÜLİT </vt:lpstr>
      <vt:lpstr>AKUT DİVERTİKÜLİT </vt:lpstr>
      <vt:lpstr>AKUT DİVERTİKÜLİT </vt:lpstr>
      <vt:lpstr>PERFORE DUODENAL ÜLSER</vt:lpstr>
      <vt:lpstr>PERFORE DUODENAL ÜLSER</vt:lpstr>
      <vt:lpstr>Slayt 63</vt:lpstr>
      <vt:lpstr>İNCE BARSAK OBSTRÜKSİYONU</vt:lpstr>
      <vt:lpstr>İNCE BARSAK OBSTRÜKSİYONU</vt:lpstr>
      <vt:lpstr>AKUT MEZENTERİK İSKEMİ</vt:lpstr>
      <vt:lpstr>ABDOMİNAL AORT ANEVRİZMASI </vt:lpstr>
      <vt:lpstr>DİĞER NEDENLER</vt:lpstr>
      <vt:lpstr>PEDİATRİK DÖNEM</vt:lpstr>
      <vt:lpstr>GERİATRİK DÖNEM </vt:lpstr>
      <vt:lpstr>GEBELİK</vt:lpstr>
      <vt:lpstr>Slayt 72</vt:lpstr>
      <vt:lpstr>Slayt 73</vt:lpstr>
      <vt:lpstr>Slayt 74</vt:lpstr>
      <vt:lpstr>SEVK KRİTERLERİ</vt:lpstr>
      <vt:lpstr>KAYNAKÇA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Karın Ağrılı Hastaya Yaklaşım </dc:title>
  <dc:creator>pc</dc:creator>
  <cp:lastModifiedBy>pc</cp:lastModifiedBy>
  <cp:revision>516</cp:revision>
  <dcterms:created xsi:type="dcterms:W3CDTF">2021-09-08T12:22:57Z</dcterms:created>
  <dcterms:modified xsi:type="dcterms:W3CDTF">2021-09-22T07:06:44Z</dcterms:modified>
</cp:coreProperties>
</file>