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91" r:id="rId2"/>
    <p:sldMasterId id="2147483804" r:id="rId3"/>
    <p:sldMasterId id="2147483816" r:id="rId4"/>
  </p:sldMasterIdLst>
  <p:notesMasterIdLst>
    <p:notesMasterId r:id="rId93"/>
  </p:notesMasterIdLst>
  <p:sldIdLst>
    <p:sldId id="256" r:id="rId5"/>
    <p:sldId id="309" r:id="rId6"/>
    <p:sldId id="258" r:id="rId7"/>
    <p:sldId id="322" r:id="rId8"/>
    <p:sldId id="351" r:id="rId9"/>
    <p:sldId id="310" r:id="rId10"/>
    <p:sldId id="342" r:id="rId11"/>
    <p:sldId id="311" r:id="rId12"/>
    <p:sldId id="261" r:id="rId13"/>
    <p:sldId id="383" r:id="rId14"/>
    <p:sldId id="347" r:id="rId15"/>
    <p:sldId id="262" r:id="rId16"/>
    <p:sldId id="348" r:id="rId17"/>
    <p:sldId id="389" r:id="rId18"/>
    <p:sldId id="343" r:id="rId19"/>
    <p:sldId id="352" r:id="rId20"/>
    <p:sldId id="263" r:id="rId21"/>
    <p:sldId id="327" r:id="rId22"/>
    <p:sldId id="330" r:id="rId23"/>
    <p:sldId id="329" r:id="rId24"/>
    <p:sldId id="333" r:id="rId25"/>
    <p:sldId id="265" r:id="rId26"/>
    <p:sldId id="264" r:id="rId27"/>
    <p:sldId id="387" r:id="rId28"/>
    <p:sldId id="388" r:id="rId29"/>
    <p:sldId id="349" r:id="rId30"/>
    <p:sldId id="382" r:id="rId31"/>
    <p:sldId id="381" r:id="rId32"/>
    <p:sldId id="344" r:id="rId33"/>
    <p:sldId id="353" r:id="rId34"/>
    <p:sldId id="350" r:id="rId35"/>
    <p:sldId id="354" r:id="rId36"/>
    <p:sldId id="289" r:id="rId37"/>
    <p:sldId id="355" r:id="rId38"/>
    <p:sldId id="337" r:id="rId39"/>
    <p:sldId id="356" r:id="rId40"/>
    <p:sldId id="317" r:id="rId41"/>
    <p:sldId id="318" r:id="rId42"/>
    <p:sldId id="334" r:id="rId43"/>
    <p:sldId id="385" r:id="rId44"/>
    <p:sldId id="386" r:id="rId45"/>
    <p:sldId id="345" r:id="rId46"/>
    <p:sldId id="346" r:id="rId47"/>
    <p:sldId id="319" r:id="rId48"/>
    <p:sldId id="361" r:id="rId49"/>
    <p:sldId id="336" r:id="rId50"/>
    <p:sldId id="362" r:id="rId51"/>
    <p:sldId id="364" r:id="rId52"/>
    <p:sldId id="365" r:id="rId53"/>
    <p:sldId id="366" r:id="rId54"/>
    <p:sldId id="363" r:id="rId55"/>
    <p:sldId id="375" r:id="rId56"/>
    <p:sldId id="367" r:id="rId57"/>
    <p:sldId id="338" r:id="rId58"/>
    <p:sldId id="357" r:id="rId59"/>
    <p:sldId id="359" r:id="rId60"/>
    <p:sldId id="360" r:id="rId61"/>
    <p:sldId id="358" r:id="rId62"/>
    <p:sldId id="392" r:id="rId63"/>
    <p:sldId id="339" r:id="rId64"/>
    <p:sldId id="303" r:id="rId65"/>
    <p:sldId id="368" r:id="rId66"/>
    <p:sldId id="369" r:id="rId67"/>
    <p:sldId id="394" r:id="rId68"/>
    <p:sldId id="370" r:id="rId69"/>
    <p:sldId id="371" r:id="rId70"/>
    <p:sldId id="304" r:id="rId71"/>
    <p:sldId id="277" r:id="rId72"/>
    <p:sldId id="372" r:id="rId73"/>
    <p:sldId id="373" r:id="rId74"/>
    <p:sldId id="321" r:id="rId75"/>
    <p:sldId id="376" r:id="rId76"/>
    <p:sldId id="294" r:id="rId77"/>
    <p:sldId id="390" r:id="rId78"/>
    <p:sldId id="295" r:id="rId79"/>
    <p:sldId id="377" r:id="rId80"/>
    <p:sldId id="378" r:id="rId81"/>
    <p:sldId id="278" r:id="rId82"/>
    <p:sldId id="292" r:id="rId83"/>
    <p:sldId id="379" r:id="rId84"/>
    <p:sldId id="341" r:id="rId85"/>
    <p:sldId id="308" r:id="rId86"/>
    <p:sldId id="395" r:id="rId87"/>
    <p:sldId id="298" r:id="rId88"/>
    <p:sldId id="391" r:id="rId89"/>
    <p:sldId id="384" r:id="rId90"/>
    <p:sldId id="380" r:id="rId91"/>
    <p:sldId id="393" r:id="rId9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1" autoAdjust="0"/>
    <p:restoredTop sz="83577" autoAdjust="0"/>
  </p:normalViewPr>
  <p:slideViewPr>
    <p:cSldViewPr>
      <p:cViewPr varScale="1">
        <p:scale>
          <a:sx n="61" d="100"/>
          <a:sy n="61" d="100"/>
        </p:scale>
        <p:origin x="181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3CE9E-B018-48E6-9660-DB9C3EA4D91D}" type="datetimeFigureOut">
              <a:rPr lang="tr-TR" smtClean="0"/>
              <a:pPr/>
              <a:t>19.02.2019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9104C-F2E0-4F81-A028-C35BECC6D375}" type="slidenum">
              <a:rPr lang="tr-TR" smtClean="0"/>
              <a:pPr/>
              <a:t>‹#›</a:t>
            </a:fld>
            <a:endParaRPr lang="tr-TR"/>
          </a:p>
        </p:txBody>
      </p:sp>
    </p:spTree>
    <p:extLst>
      <p:ext uri="{BB962C8B-B14F-4D97-AF65-F5344CB8AC3E}">
        <p14:creationId xmlns:p14="http://schemas.microsoft.com/office/powerpoint/2010/main" val="2807851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ochranelibrary.com/"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scardio.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İskemik</a:t>
            </a:r>
            <a:r>
              <a:rPr lang="tr-TR" sz="1200" b="0" i="0" kern="1200" dirty="0" smtClean="0">
                <a:solidFill>
                  <a:schemeClr val="tx1"/>
                </a:solidFill>
                <a:effectLst/>
                <a:latin typeface="+mn-lt"/>
                <a:ea typeface="+mn-ea"/>
                <a:cs typeface="+mn-cs"/>
              </a:rPr>
              <a:t> kalp hastalığı ve inme 2010'da küresel olarak önde gelen ölüm nedenleriydi [2] ve 2030'da öyle kalması bekleniyor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a:t>
            </a:fld>
            <a:endParaRPr lang="tr-TR"/>
          </a:p>
        </p:txBody>
      </p:sp>
    </p:spTree>
    <p:extLst>
      <p:ext uri="{BB962C8B-B14F-4D97-AF65-F5344CB8AC3E}">
        <p14:creationId xmlns:p14="http://schemas.microsoft.com/office/powerpoint/2010/main" val="202171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b="0" i="0" u="none" strike="noStrike" kern="1200" baseline="0" dirty="0" err="1" smtClean="0">
                <a:solidFill>
                  <a:schemeClr val="tx1"/>
                </a:solidFill>
                <a:latin typeface="+mn-lt"/>
                <a:ea typeface="+mn-ea"/>
                <a:cs typeface="+mn-cs"/>
              </a:rPr>
              <a:t>Tum</a:t>
            </a:r>
            <a:r>
              <a:rPr lang="tr-TR" sz="1200" b="0" i="0" u="none" strike="noStrike" kern="1200" baseline="0" dirty="0" smtClean="0">
                <a:solidFill>
                  <a:schemeClr val="tx1"/>
                </a:solidFill>
                <a:latin typeface="+mn-lt"/>
                <a:ea typeface="+mn-ea"/>
                <a:cs typeface="+mn-cs"/>
              </a:rPr>
              <a:t> hipertansiyon olgularının yaklaşık %80-90’ını oluşturan </a:t>
            </a:r>
            <a:r>
              <a:rPr lang="tr-TR" sz="1200" b="0" i="0" u="none" strike="noStrike" kern="1200" baseline="0" dirty="0" err="1" smtClean="0">
                <a:solidFill>
                  <a:schemeClr val="tx1"/>
                </a:solidFill>
                <a:latin typeface="+mn-lt"/>
                <a:ea typeface="+mn-ea"/>
                <a:cs typeface="+mn-cs"/>
              </a:rPr>
              <a:t>primer</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esansiyel</a:t>
            </a:r>
            <a:r>
              <a:rPr lang="tr-TR" sz="1200" b="0" i="0" u="none" strike="noStrike" kern="1200" baseline="0" dirty="0" smtClean="0">
                <a:solidFill>
                  <a:schemeClr val="tx1"/>
                </a:solidFill>
                <a:latin typeface="+mn-lt"/>
                <a:ea typeface="+mn-ea"/>
                <a:cs typeface="+mn-cs"/>
              </a:rPr>
              <a:t>) hipertansiyon, kesin mekanizması bilinmeyen, herhangi bir ikincil hastalığa bağlı oluşmamış, sistemik </a:t>
            </a:r>
            <a:r>
              <a:rPr lang="tr-TR" sz="1200" b="0" i="0" u="none" strike="noStrike" kern="1200" baseline="0" dirty="0" err="1" smtClean="0">
                <a:solidFill>
                  <a:schemeClr val="tx1"/>
                </a:solidFill>
                <a:latin typeface="+mn-lt"/>
                <a:ea typeface="+mn-ea"/>
                <a:cs typeface="+mn-cs"/>
              </a:rPr>
              <a:t>arteriyel</a:t>
            </a:r>
            <a:r>
              <a:rPr lang="tr-TR" sz="1200" b="0" i="0" u="none" strike="noStrike" kern="1200" baseline="0" dirty="0" smtClean="0">
                <a:solidFill>
                  <a:schemeClr val="tx1"/>
                </a:solidFill>
                <a:latin typeface="+mn-lt"/>
                <a:ea typeface="+mn-ea"/>
                <a:cs typeface="+mn-cs"/>
              </a:rPr>
              <a:t> kan basıncının </a:t>
            </a:r>
            <a:r>
              <a:rPr lang="tr-TR" sz="1200" b="0" i="0" u="none" strike="noStrike" kern="1200" baseline="0" dirty="0" err="1" smtClean="0">
                <a:solidFill>
                  <a:schemeClr val="tx1"/>
                </a:solidFill>
                <a:latin typeface="+mn-lt"/>
                <a:ea typeface="+mn-ea"/>
                <a:cs typeface="+mn-cs"/>
              </a:rPr>
              <a:t>surekli</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yuksekliğidir</a:t>
            </a:r>
            <a:r>
              <a:rPr lang="tr-TR" sz="1200" b="0" i="0" u="none" strike="noStrike" kern="1200" baseline="0" dirty="0" smtClean="0">
                <a:solidFill>
                  <a:schemeClr val="tx1"/>
                </a:solidFill>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24</a:t>
            </a:fld>
            <a:endParaRPr lang="tr-TR"/>
          </a:p>
        </p:txBody>
      </p:sp>
    </p:spTree>
    <p:extLst>
      <p:ext uri="{BB962C8B-B14F-4D97-AF65-F5344CB8AC3E}">
        <p14:creationId xmlns:p14="http://schemas.microsoft.com/office/powerpoint/2010/main" val="174049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smtClean="0"/>
          </a:p>
          <a:p>
            <a:r>
              <a:rPr lang="tr-TR" dirty="0" smtClean="0"/>
              <a:t>İlk muayenede risk faktörleri olsun olmasın mutlaka </a:t>
            </a:r>
            <a:r>
              <a:rPr lang="tr-TR" dirty="0" err="1" smtClean="0"/>
              <a:t>ortostatik</a:t>
            </a:r>
            <a:r>
              <a:rPr lang="tr-TR" dirty="0" smtClean="0"/>
              <a:t> hipotansiyon varlığına bakılmalıdır.</a:t>
            </a:r>
          </a:p>
          <a:p>
            <a:r>
              <a:rPr lang="tr-TR" dirty="0" err="1" smtClean="0"/>
              <a:t>Sistolik</a:t>
            </a:r>
            <a:r>
              <a:rPr lang="tr-TR" dirty="0" smtClean="0"/>
              <a:t> kan basıncı &gt;20 </a:t>
            </a:r>
            <a:r>
              <a:rPr lang="tr-TR" dirty="0" err="1" smtClean="0"/>
              <a:t>mmHg</a:t>
            </a:r>
            <a:r>
              <a:rPr lang="tr-TR" dirty="0" smtClean="0"/>
              <a:t> düşerse ileri sorgulama ve araştırma </a:t>
            </a:r>
            <a:r>
              <a:rPr lang="tr-TR" dirty="0" err="1" smtClean="0"/>
              <a:t>yapılmalıdır.kan</a:t>
            </a:r>
            <a:r>
              <a:rPr lang="tr-TR" dirty="0" smtClean="0"/>
              <a:t> basıncı takipleri yüksek çıkmış olan koldan ölçümlere devam edilerek yapılmalıdır.</a:t>
            </a:r>
          </a:p>
          <a:p>
            <a:endParaRPr lang="tr-TR" dirty="0" smtClean="0"/>
          </a:p>
          <a:p>
            <a:r>
              <a:rPr lang="tr-TR" dirty="0" smtClean="0"/>
              <a:t>Yaşlı ve diyabetik hastalarda mutlaka </a:t>
            </a:r>
            <a:r>
              <a:rPr lang="tr-TR" dirty="0" err="1" smtClean="0"/>
              <a:t>ortostatik</a:t>
            </a:r>
            <a:r>
              <a:rPr lang="tr-TR" dirty="0" smtClean="0"/>
              <a:t> hipotansiyon tespiti için hastaları normal kan basıncı</a:t>
            </a:r>
          </a:p>
          <a:p>
            <a:r>
              <a:rPr lang="tr-TR" dirty="0" smtClean="0"/>
              <a:t>ölçümünden sonra ayakta 3 </a:t>
            </a:r>
            <a:r>
              <a:rPr lang="tr-TR" dirty="0" err="1" smtClean="0"/>
              <a:t>dk</a:t>
            </a:r>
            <a:r>
              <a:rPr lang="tr-TR" dirty="0" smtClean="0"/>
              <a:t> bekleterek KB ölçülmelidir. </a:t>
            </a:r>
            <a:r>
              <a:rPr lang="tr-TR" dirty="0" err="1" smtClean="0"/>
              <a:t>Sistolik</a:t>
            </a:r>
            <a:r>
              <a:rPr lang="tr-TR" dirty="0" smtClean="0"/>
              <a:t> .20 </a:t>
            </a:r>
            <a:r>
              <a:rPr lang="tr-TR" dirty="0" err="1" smtClean="0"/>
              <a:t>mmHg</a:t>
            </a:r>
            <a:r>
              <a:rPr lang="tr-TR" dirty="0" smtClean="0"/>
              <a:t> veya </a:t>
            </a:r>
            <a:r>
              <a:rPr lang="tr-TR" dirty="0" err="1" smtClean="0"/>
              <a:t>diyastolik</a:t>
            </a:r>
            <a:r>
              <a:rPr lang="tr-TR" dirty="0" smtClean="0"/>
              <a:t> KB .10</a:t>
            </a:r>
          </a:p>
          <a:p>
            <a:r>
              <a:rPr lang="tr-TR" dirty="0" err="1" smtClean="0"/>
              <a:t>mmHg</a:t>
            </a:r>
            <a:r>
              <a:rPr lang="tr-TR" dirty="0" smtClean="0"/>
              <a:t> düşmesi durumunda </a:t>
            </a:r>
            <a:r>
              <a:rPr lang="tr-TR" dirty="0" err="1" smtClean="0"/>
              <a:t>ortostatik</a:t>
            </a:r>
            <a:r>
              <a:rPr lang="tr-TR" dirty="0" smtClean="0"/>
              <a:t> hipotansiyon varlığı kabul edilir. Bu durum özellikle diyabetik</a:t>
            </a:r>
          </a:p>
          <a:p>
            <a:r>
              <a:rPr lang="tr-TR" dirty="0" smtClean="0"/>
              <a:t>hastalarda artmış </a:t>
            </a:r>
            <a:r>
              <a:rPr lang="tr-TR" dirty="0" err="1" smtClean="0"/>
              <a:t>mortalite</a:t>
            </a:r>
            <a:r>
              <a:rPr lang="tr-TR" dirty="0" smtClean="0"/>
              <a:t> ile ilişkilidir.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29</a:t>
            </a:fld>
            <a:endParaRPr lang="tr-TR"/>
          </a:p>
        </p:txBody>
      </p:sp>
    </p:spTree>
    <p:extLst>
      <p:ext uri="{BB962C8B-B14F-4D97-AF65-F5344CB8AC3E}">
        <p14:creationId xmlns:p14="http://schemas.microsoft.com/office/powerpoint/2010/main" val="141791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(hasta uyum göstermiyor, evde ölçüm olanağı yok, ulaşım zorluğu var vb.) </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34</a:t>
            </a:fld>
            <a:endParaRPr lang="tr-TR"/>
          </a:p>
        </p:txBody>
      </p:sp>
    </p:spTree>
    <p:extLst>
      <p:ext uri="{BB962C8B-B14F-4D97-AF65-F5344CB8AC3E}">
        <p14:creationId xmlns:p14="http://schemas.microsoft.com/office/powerpoint/2010/main" val="143527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Önveden</a:t>
            </a:r>
            <a:r>
              <a:rPr lang="tr-TR" baseline="0" dirty="0" smtClean="0"/>
              <a:t> 135/85 </a:t>
            </a:r>
            <a:r>
              <a:rPr lang="tr-TR" baseline="0" dirty="0" err="1" smtClean="0"/>
              <a:t>di</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37</a:t>
            </a:fld>
            <a:endParaRPr lang="tr-TR"/>
          </a:p>
        </p:txBody>
      </p:sp>
    </p:spTree>
    <p:extLst>
      <p:ext uri="{BB962C8B-B14F-4D97-AF65-F5344CB8AC3E}">
        <p14:creationId xmlns:p14="http://schemas.microsoft.com/office/powerpoint/2010/main" val="46119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Ambulatuvar</a:t>
            </a:r>
            <a:r>
              <a:rPr lang="tr-TR" dirty="0" smtClean="0"/>
              <a:t> kan basıncı izlemesi ile yapılan bu sınıflamada, gece ölçülen kan basıncı değerinde gündüz değerine göre %10 veya daha fazla düşme</a:t>
            </a:r>
          </a:p>
          <a:p>
            <a:r>
              <a:rPr lang="tr-TR" dirty="0" smtClean="0"/>
              <a:t>olması </a:t>
            </a:r>
            <a:r>
              <a:rPr lang="tr-TR" dirty="0" err="1" smtClean="0"/>
              <a:t>dipper</a:t>
            </a:r>
            <a:r>
              <a:rPr lang="tr-TR" dirty="0" smtClean="0"/>
              <a:t> hipertansiyon, %10’dan az düşme olması </a:t>
            </a:r>
            <a:r>
              <a:rPr lang="tr-TR" dirty="0" err="1" smtClean="0"/>
              <a:t>non-dipper</a:t>
            </a:r>
            <a:r>
              <a:rPr lang="tr-TR" dirty="0" smtClean="0"/>
              <a:t> hipertansiyon olarak tanım</a:t>
            </a:r>
          </a:p>
          <a:p>
            <a:r>
              <a:rPr lang="tr-TR" dirty="0" err="1" smtClean="0"/>
              <a:t>lanmıştır</a:t>
            </a:r>
            <a:r>
              <a:rPr lang="tr-TR" dirty="0" smtClean="0"/>
              <a:t>.</a:t>
            </a:r>
          </a:p>
          <a:p>
            <a:r>
              <a:rPr lang="tr-TR" dirty="0" err="1" smtClean="0"/>
              <a:t>Non-dipper</a:t>
            </a:r>
            <a:r>
              <a:rPr lang="tr-TR" dirty="0" smtClean="0"/>
              <a:t> hipertansiyonlu hastalarda daha yüksek oranda </a:t>
            </a:r>
            <a:r>
              <a:rPr lang="tr-TR" dirty="0" err="1" smtClean="0"/>
              <a:t>serebrovasküler</a:t>
            </a:r>
            <a:r>
              <a:rPr lang="tr-TR" dirty="0" smtClean="0"/>
              <a:t> hastalık</a:t>
            </a:r>
          </a:p>
          <a:p>
            <a:r>
              <a:rPr lang="tr-TR" dirty="0" smtClean="0"/>
              <a:t>ve sol </a:t>
            </a:r>
            <a:r>
              <a:rPr lang="tr-TR" dirty="0" err="1" smtClean="0"/>
              <a:t>ventrikül</a:t>
            </a:r>
            <a:r>
              <a:rPr lang="tr-TR" dirty="0" smtClean="0"/>
              <a:t> kütlesi, </a:t>
            </a:r>
            <a:r>
              <a:rPr lang="tr-TR" dirty="0" err="1" smtClean="0"/>
              <a:t>kardiyovasküler</a:t>
            </a:r>
            <a:r>
              <a:rPr lang="tr-TR" dirty="0" smtClean="0"/>
              <a:t> </a:t>
            </a:r>
            <a:r>
              <a:rPr lang="tr-TR" dirty="0" err="1" smtClean="0"/>
              <a:t>mortalite</a:t>
            </a:r>
            <a:r>
              <a:rPr lang="tr-TR" dirty="0" smtClean="0"/>
              <a:t> ve </a:t>
            </a:r>
            <a:r>
              <a:rPr lang="tr-TR" dirty="0" err="1" smtClean="0"/>
              <a:t>morbiditede</a:t>
            </a:r>
            <a:r>
              <a:rPr lang="tr-TR" dirty="0" smtClean="0"/>
              <a:t> artış gözlenmiştir.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39</a:t>
            </a:fld>
            <a:endParaRPr lang="tr-TR"/>
          </a:p>
        </p:txBody>
      </p:sp>
    </p:spTree>
    <p:extLst>
      <p:ext uri="{BB962C8B-B14F-4D97-AF65-F5344CB8AC3E}">
        <p14:creationId xmlns:p14="http://schemas.microsoft.com/office/powerpoint/2010/main" val="3129076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Diyabeti olan </a:t>
            </a:r>
            <a:r>
              <a:rPr lang="tr-TR" dirty="0" err="1" smtClean="0"/>
              <a:t>hipertansiflerde</a:t>
            </a:r>
            <a:r>
              <a:rPr lang="tr-TR" dirty="0" smtClean="0"/>
              <a:t> idrar albümin atılım oranı mutlaka istenmeli ve yıllık olarak takip edilmelidir. </a:t>
            </a:r>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46</a:t>
            </a:fld>
            <a:endParaRPr lang="tr-TR"/>
          </a:p>
        </p:txBody>
      </p:sp>
    </p:spTree>
    <p:extLst>
      <p:ext uri="{BB962C8B-B14F-4D97-AF65-F5344CB8AC3E}">
        <p14:creationId xmlns:p14="http://schemas.microsoft.com/office/powerpoint/2010/main" val="4021230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smtClean="0">
                <a:solidFill>
                  <a:schemeClr val="tx1"/>
                </a:solidFill>
                <a:latin typeface="+mn-lt"/>
                <a:ea typeface="+mn-ea"/>
                <a:cs typeface="+mn-cs"/>
              </a:rPr>
              <a:t>Bircok</a:t>
            </a:r>
            <a:r>
              <a:rPr lang="tr-TR" sz="1200" b="0" i="0" u="none" strike="noStrike" kern="1200" baseline="0" dirty="0" smtClean="0">
                <a:solidFill>
                  <a:schemeClr val="tx1"/>
                </a:solidFill>
                <a:latin typeface="+mn-lt"/>
                <a:ea typeface="+mn-ea"/>
                <a:cs typeface="+mn-cs"/>
              </a:rPr>
              <a:t> hasta </a:t>
            </a:r>
            <a:r>
              <a:rPr lang="tr-TR" sz="1200" b="0" i="0" u="none" strike="noStrike" kern="1200" baseline="0" dirty="0" err="1" smtClean="0">
                <a:solidFill>
                  <a:schemeClr val="tx1"/>
                </a:solidFill>
                <a:latin typeface="+mn-lt"/>
                <a:ea typeface="+mn-ea"/>
                <a:cs typeface="+mn-cs"/>
              </a:rPr>
              <a:t>ozellikle</a:t>
            </a:r>
            <a:r>
              <a:rPr lang="tr-TR" sz="1200" b="0" i="0" u="none" strike="noStrike" kern="1200" baseline="0" dirty="0" smtClean="0">
                <a:solidFill>
                  <a:schemeClr val="tx1"/>
                </a:solidFill>
                <a:latin typeface="+mn-lt"/>
                <a:ea typeface="+mn-ea"/>
                <a:cs typeface="+mn-cs"/>
              </a:rPr>
              <a:t> 50 yaşın üzerindekilerde SKB hedefe ulaştığında </a:t>
            </a:r>
            <a:r>
              <a:rPr lang="tr-TR" sz="1200" b="0" i="0" u="none" strike="noStrike" kern="1200" baseline="0" dirty="0" err="1" smtClean="0">
                <a:solidFill>
                  <a:schemeClr val="tx1"/>
                </a:solidFill>
                <a:latin typeface="+mn-lt"/>
                <a:ea typeface="+mn-ea"/>
                <a:cs typeface="+mn-cs"/>
              </a:rPr>
              <a:t>DKB’ıncında</a:t>
            </a:r>
            <a:r>
              <a:rPr lang="tr-TR" sz="1200" b="0" i="0" u="none" strike="noStrike" kern="1200" baseline="0" dirty="0" smtClean="0">
                <a:solidFill>
                  <a:schemeClr val="tx1"/>
                </a:solidFill>
                <a:latin typeface="+mn-lt"/>
                <a:ea typeface="+mn-ea"/>
                <a:cs typeface="+mn-cs"/>
              </a:rPr>
              <a:t> da hedefe ulaşacağı </a:t>
            </a:r>
            <a:r>
              <a:rPr lang="tr-TR" sz="1200" b="0" i="0" u="none" strike="noStrike" kern="1200" baseline="0" dirty="0" err="1" smtClean="0">
                <a:solidFill>
                  <a:schemeClr val="tx1"/>
                </a:solidFill>
                <a:latin typeface="+mn-lt"/>
                <a:ea typeface="+mn-ea"/>
                <a:cs typeface="+mn-cs"/>
              </a:rPr>
              <a:t>icin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primer</a:t>
            </a:r>
            <a:r>
              <a:rPr lang="tr-TR" sz="1200" b="0" i="0" u="none" strike="noStrike" kern="1200" baseline="0" dirty="0" smtClean="0">
                <a:solidFill>
                  <a:schemeClr val="tx1"/>
                </a:solidFill>
                <a:latin typeface="+mn-lt"/>
                <a:ea typeface="+mn-ea"/>
                <a:cs typeface="+mn-cs"/>
              </a:rPr>
              <a:t> olarak </a:t>
            </a:r>
            <a:r>
              <a:rPr lang="tr-TR" sz="1200" b="0" i="0" u="none" strike="noStrike" kern="1200" baseline="0" dirty="0" err="1" smtClean="0">
                <a:solidFill>
                  <a:schemeClr val="tx1"/>
                </a:solidFill>
                <a:latin typeface="+mn-lt"/>
                <a:ea typeface="+mn-ea"/>
                <a:cs typeface="+mn-cs"/>
              </a:rPr>
              <a:t>SKB’na</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odaklanmalıdır.</a:t>
            </a:r>
            <a:endParaRPr lang="tr-TR" dirty="0" smtClean="0"/>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47</a:t>
            </a:fld>
            <a:endParaRPr lang="tr-TR"/>
          </a:p>
        </p:txBody>
      </p:sp>
    </p:spTree>
    <p:extLst>
      <p:ext uri="{BB962C8B-B14F-4D97-AF65-F5344CB8AC3E}">
        <p14:creationId xmlns:p14="http://schemas.microsoft.com/office/powerpoint/2010/main" val="3781595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smtClean="0">
                <a:solidFill>
                  <a:schemeClr val="tx1"/>
                </a:solidFill>
                <a:latin typeface="+mn-lt"/>
                <a:ea typeface="+mn-ea"/>
                <a:cs typeface="+mn-cs"/>
              </a:rPr>
              <a:t>Antihipertansif</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tedaviye başlama kriterleri </a:t>
            </a:r>
            <a:r>
              <a:rPr lang="tr-TR" sz="1200" b="0" i="0" u="none" strike="noStrike" kern="1200" baseline="0" dirty="0" err="1" smtClean="0">
                <a:solidFill>
                  <a:schemeClr val="tx1"/>
                </a:solidFill>
                <a:latin typeface="+mn-lt"/>
                <a:ea typeface="+mn-ea"/>
                <a:cs typeface="+mn-cs"/>
              </a:rPr>
              <a:t>sistolik</a:t>
            </a:r>
            <a:r>
              <a:rPr lang="tr-TR" sz="1200" b="0" i="0" u="none" strike="noStrike" kern="1200" baseline="0" dirty="0" smtClean="0">
                <a:solidFill>
                  <a:schemeClr val="tx1"/>
                </a:solidFill>
                <a:latin typeface="+mn-lt"/>
                <a:ea typeface="+mn-ea"/>
                <a:cs typeface="+mn-cs"/>
              </a:rPr>
              <a:t> ve </a:t>
            </a:r>
            <a:r>
              <a:rPr lang="tr-TR" sz="1200" b="0" i="0" u="none" strike="noStrike" kern="1200" baseline="0" dirty="0" err="1" smtClean="0">
                <a:solidFill>
                  <a:schemeClr val="tx1"/>
                </a:solidFill>
                <a:latin typeface="+mn-lt"/>
                <a:ea typeface="+mn-ea"/>
                <a:cs typeface="+mn-cs"/>
              </a:rPr>
              <a:t>diyastolik</a:t>
            </a:r>
            <a:r>
              <a:rPr lang="tr-TR" sz="1200" b="0" i="0" u="none" strike="noStrike" kern="1200" baseline="0" dirty="0" smtClean="0">
                <a:solidFill>
                  <a:schemeClr val="tx1"/>
                </a:solidFill>
                <a:latin typeface="+mn-lt"/>
                <a:ea typeface="+mn-ea"/>
                <a:cs typeface="+mn-cs"/>
              </a:rPr>
              <a:t> KB </a:t>
            </a:r>
            <a:r>
              <a:rPr lang="tr-TR" sz="1200" b="0" i="0" u="none" strike="noStrike" kern="1200" baseline="0" dirty="0" err="1" smtClean="0">
                <a:solidFill>
                  <a:schemeClr val="tx1"/>
                </a:solidFill>
                <a:latin typeface="+mn-lt"/>
                <a:ea typeface="+mn-ea"/>
                <a:cs typeface="+mn-cs"/>
              </a:rPr>
              <a:t>duzeyleri</a:t>
            </a:r>
            <a:r>
              <a:rPr lang="tr-TR" sz="1200" b="0" i="0" u="none" strike="noStrike" kern="1200" baseline="0" dirty="0" smtClean="0">
                <a:solidFill>
                  <a:schemeClr val="tx1"/>
                </a:solidFill>
                <a:latin typeface="+mn-lt"/>
                <a:ea typeface="+mn-ea"/>
                <a:cs typeface="+mn-cs"/>
              </a:rPr>
              <a:t> ve total KV risk </a:t>
            </a:r>
            <a:r>
              <a:rPr lang="tr-TR" sz="1200" b="0" i="0" u="none" strike="noStrike" kern="1200" baseline="0" dirty="0" err="1" smtClean="0">
                <a:solidFill>
                  <a:schemeClr val="tx1"/>
                </a:solidFill>
                <a:latin typeface="+mn-lt"/>
                <a:ea typeface="+mn-ea"/>
                <a:cs typeface="+mn-cs"/>
              </a:rPr>
              <a:t>duzeyine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gore</a:t>
            </a:r>
            <a:r>
              <a:rPr lang="tr-TR" sz="1200" b="0" i="0" u="none" strike="noStrike" kern="1200" baseline="0" dirty="0" smtClean="0">
                <a:solidFill>
                  <a:schemeClr val="tx1"/>
                </a:solidFill>
                <a:latin typeface="+mn-lt"/>
                <a:ea typeface="+mn-ea"/>
                <a:cs typeface="+mn-cs"/>
              </a:rPr>
              <a:t> belirlenir.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48</a:t>
            </a:fld>
            <a:endParaRPr lang="tr-TR"/>
          </a:p>
        </p:txBody>
      </p:sp>
    </p:spTree>
    <p:extLst>
      <p:ext uri="{BB962C8B-B14F-4D97-AF65-F5344CB8AC3E}">
        <p14:creationId xmlns:p14="http://schemas.microsoft.com/office/powerpoint/2010/main" val="198299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49</a:t>
            </a:fld>
            <a:endParaRPr lang="tr-TR"/>
          </a:p>
        </p:txBody>
      </p:sp>
    </p:spTree>
    <p:extLst>
      <p:ext uri="{BB962C8B-B14F-4D97-AF65-F5344CB8AC3E}">
        <p14:creationId xmlns:p14="http://schemas.microsoft.com/office/powerpoint/2010/main" val="325951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Evre 1 hipertansiyonda ise ilaç tedavisine</a:t>
            </a:r>
          </a:p>
          <a:p>
            <a:pPr lvl="1"/>
            <a:r>
              <a:rPr lang="tr-TR" dirty="0" smtClean="0"/>
              <a:t> </a:t>
            </a:r>
            <a:r>
              <a:rPr lang="tr-TR" dirty="0" err="1" smtClean="0"/>
              <a:t>diyabetes</a:t>
            </a:r>
            <a:r>
              <a:rPr lang="tr-TR" dirty="0" smtClean="0"/>
              <a:t> </a:t>
            </a:r>
            <a:r>
              <a:rPr lang="tr-TR" dirty="0" err="1" smtClean="0"/>
              <a:t>mellitus</a:t>
            </a:r>
            <a:endParaRPr lang="tr-TR" dirty="0" smtClean="0"/>
          </a:p>
          <a:p>
            <a:pPr lvl="1"/>
            <a:r>
              <a:rPr lang="tr-TR" dirty="0" smtClean="0"/>
              <a:t> kronik böbrek hastalığı </a:t>
            </a:r>
          </a:p>
          <a:p>
            <a:pPr lvl="1"/>
            <a:r>
              <a:rPr lang="tr-TR" dirty="0" smtClean="0"/>
              <a:t> koroner arter hastalığı varlığında hemen başlanır. </a:t>
            </a:r>
          </a:p>
          <a:p>
            <a:endParaRPr lang="tr-TR" dirty="0" smtClean="0"/>
          </a:p>
          <a:p>
            <a:r>
              <a:rPr lang="tr-TR" dirty="0" smtClean="0"/>
              <a:t>Evre 1 hipertansiyonda ise ilaç tedavisine</a:t>
            </a:r>
          </a:p>
          <a:p>
            <a:pPr lvl="1"/>
            <a:r>
              <a:rPr lang="tr-TR" dirty="0" smtClean="0"/>
              <a:t> </a:t>
            </a:r>
            <a:r>
              <a:rPr lang="tr-TR" dirty="0" err="1" smtClean="0"/>
              <a:t>diyabetes</a:t>
            </a:r>
            <a:r>
              <a:rPr lang="tr-TR" dirty="0" smtClean="0"/>
              <a:t> </a:t>
            </a:r>
            <a:r>
              <a:rPr lang="tr-TR" dirty="0" err="1" smtClean="0"/>
              <a:t>mellitus</a:t>
            </a:r>
            <a:endParaRPr lang="tr-TR" dirty="0" smtClean="0"/>
          </a:p>
          <a:p>
            <a:pPr lvl="1"/>
            <a:r>
              <a:rPr lang="tr-TR" dirty="0" smtClean="0"/>
              <a:t> kronik böbrek hastalığı </a:t>
            </a:r>
          </a:p>
          <a:p>
            <a:pPr lvl="1"/>
            <a:r>
              <a:rPr lang="tr-TR" dirty="0" smtClean="0"/>
              <a:t> koroner arter hastalığı varlığında hemen başlanır. </a:t>
            </a:r>
          </a:p>
          <a:p>
            <a:endParaRPr lang="tr-TR" dirty="0" smtClean="0"/>
          </a:p>
          <a:p>
            <a:r>
              <a:rPr lang="tr-TR" dirty="0" smtClean="0"/>
              <a:t>Bu hastalıkların ve risklerin olmadığı durumda yaşam tarzı değişiklikleri önerilir. </a:t>
            </a:r>
          </a:p>
          <a:p>
            <a:pPr lvl="1"/>
            <a:r>
              <a:rPr lang="tr-TR" dirty="0" smtClean="0"/>
              <a:t>Bir-üç ay sonra KB hâlâ Evre 1’de ise ilaç tedavisine başlanır. </a:t>
            </a:r>
          </a:p>
          <a:p>
            <a:pPr lvl="1"/>
            <a:r>
              <a:rPr lang="tr-TR" dirty="0" smtClean="0"/>
              <a:t>Ancak hastanın günlük yaşam kalitesini etkileyen hipertansiyonla ilişkili semptomları varsa </a:t>
            </a:r>
            <a:r>
              <a:rPr lang="tr-TR" dirty="0" err="1" smtClean="0"/>
              <a:t>antihipertansif</a:t>
            </a:r>
            <a:r>
              <a:rPr lang="tr-TR" dirty="0" smtClean="0"/>
              <a:t> ilaç tedavisine daha erken başlanabilir.</a:t>
            </a:r>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50</a:t>
            </a:fld>
            <a:endParaRPr lang="tr-TR"/>
          </a:p>
        </p:txBody>
      </p:sp>
    </p:spTree>
    <p:extLst>
      <p:ext uri="{BB962C8B-B14F-4D97-AF65-F5344CB8AC3E}">
        <p14:creationId xmlns:p14="http://schemas.microsoft.com/office/powerpoint/2010/main" val="405080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(Prevalence, awareness and treatment of hypertension in Turkey) </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9</a:t>
            </a:fld>
            <a:endParaRPr lang="tr-TR"/>
          </a:p>
        </p:txBody>
      </p:sp>
    </p:spTree>
    <p:extLst>
      <p:ext uri="{BB962C8B-B14F-4D97-AF65-F5344CB8AC3E}">
        <p14:creationId xmlns:p14="http://schemas.microsoft.com/office/powerpoint/2010/main" val="2295270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smtClean="0">
              <a:solidFill>
                <a:schemeClr val="tx1"/>
              </a:solidFill>
              <a:latin typeface="+mn-lt"/>
              <a:ea typeface="+mn-ea"/>
              <a:cs typeface="+mn-cs"/>
            </a:endParaRP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Toplum sağlığı açısından erişkin bireyin KB hangi evrede olursa olsun uygun yaşam tarzı değişiklikleri önerilmelidir. </a:t>
            </a:r>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51</a:t>
            </a:fld>
            <a:endParaRPr lang="tr-TR"/>
          </a:p>
        </p:txBody>
      </p:sp>
    </p:spTree>
    <p:extLst>
      <p:ext uri="{BB962C8B-B14F-4D97-AF65-F5344CB8AC3E}">
        <p14:creationId xmlns:p14="http://schemas.microsoft.com/office/powerpoint/2010/main" val="1173703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smtClean="0">
              <a:solidFill>
                <a:schemeClr val="tx1"/>
              </a:solidFill>
              <a:latin typeface="+mn-lt"/>
              <a:ea typeface="+mn-ea"/>
              <a:cs typeface="+mn-cs"/>
            </a:endParaRPr>
          </a:p>
          <a:p>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Toplum sağlığı açısından erişkin bireyin KB hangi evrede olursa olsun uygun yaşam tarzı değişiklikleri önerilmelidir. </a:t>
            </a:r>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52</a:t>
            </a:fld>
            <a:endParaRPr lang="tr-TR"/>
          </a:p>
        </p:txBody>
      </p:sp>
    </p:spTree>
    <p:extLst>
      <p:ext uri="{BB962C8B-B14F-4D97-AF65-F5344CB8AC3E}">
        <p14:creationId xmlns:p14="http://schemas.microsoft.com/office/powerpoint/2010/main" val="3490236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Toplum sağlığı açısından erişkin bireyin KB hangi evrede olursa olsun uygun yaşam tarzı değişiklikleri önerilmelidir. </a:t>
            </a:r>
          </a:p>
          <a:p>
            <a:r>
              <a:rPr lang="tr-TR" sz="1200" b="0" i="0" u="none" strike="noStrike" kern="1200" baseline="0" dirty="0" err="1" smtClean="0">
                <a:solidFill>
                  <a:schemeClr val="tx1"/>
                </a:solidFill>
                <a:latin typeface="+mn-lt"/>
                <a:ea typeface="+mn-ea"/>
                <a:cs typeface="+mn-cs"/>
              </a:rPr>
              <a:t>Hipertansif</a:t>
            </a:r>
            <a:r>
              <a:rPr lang="tr-TR" sz="1200" b="0" i="0" u="none" strike="noStrike" kern="1200" baseline="0" dirty="0" smtClean="0">
                <a:solidFill>
                  <a:schemeClr val="tx1"/>
                </a:solidFill>
                <a:latin typeface="+mn-lt"/>
                <a:ea typeface="+mn-ea"/>
                <a:cs typeface="+mn-cs"/>
              </a:rPr>
              <a:t> hastalarda </a:t>
            </a:r>
            <a:r>
              <a:rPr lang="tr-TR" sz="1200" b="0" i="0" u="none" strike="noStrike" kern="1200" baseline="0" dirty="0" err="1" smtClean="0">
                <a:solidFill>
                  <a:schemeClr val="tx1"/>
                </a:solidFill>
                <a:latin typeface="+mn-lt"/>
                <a:ea typeface="+mn-ea"/>
                <a:cs typeface="+mn-cs"/>
              </a:rPr>
              <a:t>duşuk</a:t>
            </a:r>
            <a:r>
              <a:rPr lang="tr-TR" sz="1200" b="0" i="0" u="none" strike="noStrike" kern="1200" baseline="0" dirty="0" smtClean="0">
                <a:solidFill>
                  <a:schemeClr val="tx1"/>
                </a:solidFill>
                <a:latin typeface="+mn-lt"/>
                <a:ea typeface="+mn-ea"/>
                <a:cs typeface="+mn-cs"/>
              </a:rPr>
              <a:t> risk grubunda olanlarda yaşam tarzında uygun değişiklikler yapılması ilk belki de tek tedavi </a:t>
            </a:r>
            <a:r>
              <a:rPr lang="tr-TR" sz="1200" b="0" i="0" u="none" strike="noStrike" kern="1200" baseline="0" dirty="0" err="1" smtClean="0">
                <a:solidFill>
                  <a:schemeClr val="tx1"/>
                </a:solidFill>
                <a:latin typeface="+mn-lt"/>
                <a:ea typeface="+mn-ea"/>
                <a:cs typeface="+mn-cs"/>
              </a:rPr>
              <a:t>seceneği</a:t>
            </a:r>
            <a:r>
              <a:rPr lang="tr-TR" sz="1200" b="0" i="0" u="none" strike="noStrike" kern="1200" baseline="0" dirty="0" smtClean="0">
                <a:solidFill>
                  <a:schemeClr val="tx1"/>
                </a:solidFill>
                <a:latin typeface="+mn-lt"/>
                <a:ea typeface="+mn-ea"/>
                <a:cs typeface="+mn-cs"/>
              </a:rPr>
              <a:t> olmalıdır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53</a:t>
            </a:fld>
            <a:endParaRPr lang="tr-TR"/>
          </a:p>
        </p:txBody>
      </p:sp>
    </p:spTree>
    <p:extLst>
      <p:ext uri="{BB962C8B-B14F-4D97-AF65-F5344CB8AC3E}">
        <p14:creationId xmlns:p14="http://schemas.microsoft.com/office/powerpoint/2010/main" val="2342952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Tuz alımının günlük 5-6 gr(günlük 1 çay kaşığı) düzeyine kısıtlanması önerilir.</a:t>
            </a:r>
          </a:p>
          <a:p>
            <a:r>
              <a:rPr lang="tr-TR" sz="1200" b="0" i="0" u="none" strike="noStrike" kern="1200" baseline="0" dirty="0" smtClean="0">
                <a:solidFill>
                  <a:schemeClr val="tx1"/>
                </a:solidFill>
                <a:latin typeface="+mn-lt"/>
                <a:ea typeface="+mn-ea"/>
                <a:cs typeface="+mn-cs"/>
              </a:rPr>
              <a:t>• Alkol tüketimin erkeklerde günde en fazla 20-30 gr ve kadınlarda en fazla 10-20 gr olmak üzere ölçülü</a:t>
            </a:r>
          </a:p>
          <a:p>
            <a:r>
              <a:rPr lang="tr-TR" sz="1200" b="0" i="0" u="none" strike="noStrike" kern="1200" baseline="0" dirty="0" smtClean="0">
                <a:solidFill>
                  <a:schemeClr val="tx1"/>
                </a:solidFill>
                <a:latin typeface="+mn-lt"/>
                <a:ea typeface="+mn-ea"/>
                <a:cs typeface="+mn-cs"/>
              </a:rPr>
              <a:t>bir düzeye kısıtlaması önerilir.</a:t>
            </a:r>
          </a:p>
          <a:p>
            <a:r>
              <a:rPr lang="tr-TR" sz="1200" b="0" i="0" u="none" strike="noStrike" kern="1200" baseline="0" dirty="0" smtClean="0">
                <a:solidFill>
                  <a:schemeClr val="tx1"/>
                </a:solidFill>
                <a:latin typeface="+mn-lt"/>
                <a:ea typeface="+mn-ea"/>
                <a:cs typeface="+mn-cs"/>
              </a:rPr>
              <a:t>• Sebze, meyve ve düşük yağ içeren süt ürünlerinin daha fazla tüketilmesi önerilir.</a:t>
            </a:r>
          </a:p>
          <a:p>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Kontrendike</a:t>
            </a:r>
            <a:r>
              <a:rPr lang="tr-TR" sz="1200" b="0" i="0" u="none" strike="noStrike" kern="1200" baseline="0" dirty="0" smtClean="0">
                <a:solidFill>
                  <a:schemeClr val="tx1"/>
                </a:solidFill>
                <a:latin typeface="+mn-lt"/>
                <a:ea typeface="+mn-ea"/>
                <a:cs typeface="+mn-cs"/>
              </a:rPr>
              <a:t> olmadığı sürece </a:t>
            </a:r>
            <a:r>
              <a:rPr lang="tr-TR" sz="1200" b="0" i="0" u="none" strike="noStrike" kern="1200" baseline="0" dirty="0" err="1" smtClean="0">
                <a:solidFill>
                  <a:schemeClr val="tx1"/>
                </a:solidFill>
                <a:latin typeface="+mn-lt"/>
                <a:ea typeface="+mn-ea"/>
                <a:cs typeface="+mn-cs"/>
              </a:rPr>
              <a:t>BMI’nin</a:t>
            </a:r>
            <a:r>
              <a:rPr lang="tr-TR" sz="1200" b="0" i="0" u="none" strike="noStrike" kern="1200" baseline="0" dirty="0" smtClean="0">
                <a:solidFill>
                  <a:schemeClr val="tx1"/>
                </a:solidFill>
                <a:latin typeface="+mn-lt"/>
                <a:ea typeface="+mn-ea"/>
                <a:cs typeface="+mn-cs"/>
              </a:rPr>
              <a:t> 25 kg/m2 ye düşürülmesi, bel çevresinin erkeklerde &lt;96 cm ve</a:t>
            </a:r>
          </a:p>
          <a:p>
            <a:r>
              <a:rPr lang="tr-TR" sz="1200" b="0" i="0" u="none" strike="noStrike" kern="1200" baseline="0" dirty="0" smtClean="0">
                <a:solidFill>
                  <a:schemeClr val="tx1"/>
                </a:solidFill>
                <a:latin typeface="+mn-lt"/>
                <a:ea typeface="+mn-ea"/>
                <a:cs typeface="+mn-cs"/>
              </a:rPr>
              <a:t>kadınlarda &lt;90 cm düzeyine düşürülmesi önerilir.</a:t>
            </a:r>
          </a:p>
          <a:p>
            <a:r>
              <a:rPr lang="tr-TR" sz="1200" b="0" i="0" u="none" strike="noStrike" kern="1200" baseline="0" dirty="0" smtClean="0">
                <a:solidFill>
                  <a:schemeClr val="tx1"/>
                </a:solidFill>
                <a:latin typeface="+mn-lt"/>
                <a:ea typeface="+mn-ea"/>
                <a:cs typeface="+mn-cs"/>
              </a:rPr>
              <a:t>• Düzenli egzersiz, yani haftada 5-7 gün en az 30 dakikalık orta düzeyde dinamik egzersiz yapılması önerilir.</a:t>
            </a:r>
          </a:p>
          <a:p>
            <a:r>
              <a:rPr lang="tr-TR" sz="1200" b="0" i="0" u="none" strike="noStrike" kern="1200" baseline="0" dirty="0" smtClean="0">
                <a:solidFill>
                  <a:schemeClr val="tx1"/>
                </a:solidFill>
                <a:latin typeface="+mn-lt"/>
                <a:ea typeface="+mn-ea"/>
                <a:cs typeface="+mn-cs"/>
              </a:rPr>
              <a:t>• Sigara kullanan tüm kişilere sigarayı bırakmalarının tavsiye edilmesi ve bu konuda destek sunulması</a:t>
            </a:r>
          </a:p>
          <a:p>
            <a:r>
              <a:rPr lang="tr-TR" sz="1200" b="0" i="0" u="none" strike="noStrike" kern="1200" baseline="0" dirty="0" smtClean="0">
                <a:solidFill>
                  <a:schemeClr val="tx1"/>
                </a:solidFill>
                <a:latin typeface="+mn-lt"/>
                <a:ea typeface="+mn-ea"/>
                <a:cs typeface="+mn-cs"/>
              </a:rPr>
              <a:t>önerilir.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55</a:t>
            </a:fld>
            <a:endParaRPr lang="tr-TR"/>
          </a:p>
        </p:txBody>
      </p:sp>
    </p:spTree>
    <p:extLst>
      <p:ext uri="{BB962C8B-B14F-4D97-AF65-F5344CB8AC3E}">
        <p14:creationId xmlns:p14="http://schemas.microsoft.com/office/powerpoint/2010/main" val="2635750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308 orta derecede </a:t>
            </a:r>
            <a:r>
              <a:rPr lang="tr-TR" sz="1200" b="0" i="0" kern="1200" dirty="0" err="1" smtClean="0">
                <a:solidFill>
                  <a:schemeClr val="tx1"/>
                </a:solidFill>
                <a:effectLst/>
                <a:latin typeface="+mn-lt"/>
                <a:ea typeface="+mn-ea"/>
                <a:cs typeface="+mn-cs"/>
              </a:rPr>
              <a:t>obez</a:t>
            </a:r>
            <a:r>
              <a:rPr lang="tr-TR" sz="1200" b="0" i="0" kern="1200" dirty="0" smtClean="0">
                <a:solidFill>
                  <a:schemeClr val="tx1"/>
                </a:solidFill>
                <a:effectLst/>
                <a:latin typeface="+mn-lt"/>
                <a:ea typeface="+mn-ea"/>
                <a:cs typeface="+mn-cs"/>
              </a:rPr>
              <a:t> hastada kaybedilen ağırlık miktarı ile </a:t>
            </a:r>
            <a:r>
              <a:rPr lang="tr-TR" sz="1200" b="0" i="0" kern="1200" dirty="0" err="1" smtClean="0">
                <a:solidFill>
                  <a:schemeClr val="tx1"/>
                </a:solidFill>
                <a:effectLst/>
                <a:latin typeface="+mn-lt"/>
                <a:ea typeface="+mn-ea"/>
                <a:cs typeface="+mn-cs"/>
              </a:rPr>
              <a:t>diyastolik</a:t>
            </a:r>
            <a:r>
              <a:rPr lang="tr-TR" sz="1200" b="0" i="0" kern="1200" dirty="0" smtClean="0">
                <a:solidFill>
                  <a:schemeClr val="tx1"/>
                </a:solidFill>
                <a:effectLst/>
                <a:latin typeface="+mn-lt"/>
                <a:ea typeface="+mn-ea"/>
                <a:cs typeface="+mn-cs"/>
              </a:rPr>
              <a:t> kan basıncındaki düşme arasındaki ilişki 18 ay boyunca kilo azaltma rejimi verildi. Hastalar 80 ila 89 </a:t>
            </a:r>
            <a:r>
              <a:rPr lang="tr-TR" sz="1200" b="0" i="0" kern="1200" dirty="0" err="1" smtClean="0">
                <a:solidFill>
                  <a:schemeClr val="tx1"/>
                </a:solidFill>
                <a:effectLst/>
                <a:latin typeface="+mn-lt"/>
                <a:ea typeface="+mn-ea"/>
                <a:cs typeface="+mn-cs"/>
              </a:rPr>
              <a:t>mmHg</a:t>
            </a:r>
            <a:r>
              <a:rPr lang="tr-TR" sz="1200" b="0" i="0" kern="1200" dirty="0" smtClean="0">
                <a:solidFill>
                  <a:schemeClr val="tx1"/>
                </a:solidFill>
                <a:effectLst/>
                <a:latin typeface="+mn-lt"/>
                <a:ea typeface="+mn-ea"/>
                <a:cs typeface="+mn-cs"/>
              </a:rPr>
              <a:t> arasında bir </a:t>
            </a:r>
            <a:r>
              <a:rPr lang="tr-TR" sz="1200" b="0" i="0" kern="1200" dirty="0" err="1" smtClean="0">
                <a:solidFill>
                  <a:schemeClr val="tx1"/>
                </a:solidFill>
                <a:effectLst/>
                <a:latin typeface="+mn-lt"/>
                <a:ea typeface="+mn-ea"/>
                <a:cs typeface="+mn-cs"/>
              </a:rPr>
              <a:t>diyastolik</a:t>
            </a:r>
            <a:r>
              <a:rPr lang="tr-TR" sz="1200" b="0" i="0" kern="1200" dirty="0" smtClean="0">
                <a:solidFill>
                  <a:schemeClr val="tx1"/>
                </a:solidFill>
                <a:effectLst/>
                <a:latin typeface="+mn-lt"/>
                <a:ea typeface="+mn-ea"/>
                <a:cs typeface="+mn-cs"/>
              </a:rPr>
              <a:t> basınçla başladı; En çok kilo verenler </a:t>
            </a:r>
            <a:r>
              <a:rPr lang="tr-TR" sz="1200" b="0" i="0" kern="1200" dirty="0" err="1" smtClean="0">
                <a:solidFill>
                  <a:schemeClr val="tx1"/>
                </a:solidFill>
                <a:effectLst/>
                <a:latin typeface="+mn-lt"/>
                <a:ea typeface="+mn-ea"/>
                <a:cs typeface="+mn-cs"/>
              </a:rPr>
              <a:t>diyastolik</a:t>
            </a:r>
            <a:r>
              <a:rPr lang="tr-TR" sz="1200" b="0" i="0" kern="1200" dirty="0" smtClean="0">
                <a:solidFill>
                  <a:schemeClr val="tx1"/>
                </a:solidFill>
                <a:effectLst/>
                <a:latin typeface="+mn-lt"/>
                <a:ea typeface="+mn-ea"/>
                <a:cs typeface="+mn-cs"/>
              </a:rPr>
              <a:t> basınçta en fazla azalmaya sahipti. </a:t>
            </a:r>
            <a:r>
              <a:rPr lang="tr-TR" sz="1200" b="0" i="0" kern="1200" dirty="0" err="1" smtClean="0">
                <a:solidFill>
                  <a:schemeClr val="tx1"/>
                </a:solidFill>
                <a:effectLst/>
                <a:latin typeface="+mn-lt"/>
                <a:ea typeface="+mn-ea"/>
                <a:cs typeface="+mn-cs"/>
              </a:rPr>
              <a:t>Sistolik</a:t>
            </a:r>
            <a:r>
              <a:rPr lang="tr-TR" sz="1200" b="0" i="0" kern="1200" dirty="0" smtClean="0">
                <a:solidFill>
                  <a:schemeClr val="tx1"/>
                </a:solidFill>
                <a:effectLst/>
                <a:latin typeface="+mn-lt"/>
                <a:ea typeface="+mn-ea"/>
                <a:cs typeface="+mn-cs"/>
              </a:rPr>
              <a:t> basınçtaki düşüş benzerdi.</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56</a:t>
            </a:fld>
            <a:endParaRPr lang="tr-TR"/>
          </a:p>
        </p:txBody>
      </p:sp>
    </p:spTree>
    <p:extLst>
      <p:ext uri="{BB962C8B-B14F-4D97-AF65-F5344CB8AC3E}">
        <p14:creationId xmlns:p14="http://schemas.microsoft.com/office/powerpoint/2010/main" val="587389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Diyet tuzu kısıtlaması - İyi kontrol edilen </a:t>
            </a:r>
            <a:r>
              <a:rPr lang="tr-TR" sz="1200" b="0" i="0" kern="1200" dirty="0" err="1" smtClean="0">
                <a:solidFill>
                  <a:schemeClr val="tx1"/>
                </a:solidFill>
                <a:effectLst/>
                <a:latin typeface="+mn-lt"/>
                <a:ea typeface="+mn-ea"/>
                <a:cs typeface="+mn-cs"/>
              </a:rPr>
              <a:t>randomize</a:t>
            </a:r>
            <a:r>
              <a:rPr lang="tr-TR" sz="1200" b="0" i="0" kern="1200" dirty="0" smtClean="0">
                <a:solidFill>
                  <a:schemeClr val="tx1"/>
                </a:solidFill>
                <a:effectLst/>
                <a:latin typeface="+mn-lt"/>
                <a:ea typeface="+mn-ea"/>
                <a:cs typeface="+mn-cs"/>
              </a:rPr>
              <a:t> çalışmalarda orta dereceli sodyum azalmasının genel etkisi, sırasıyla 4.8 / 2.5 ve 1.9 / 1.1 </a:t>
            </a:r>
            <a:r>
              <a:rPr lang="tr-TR" sz="1200" b="0" i="0" kern="1200" dirty="0" err="1" smtClean="0">
                <a:solidFill>
                  <a:schemeClr val="tx1"/>
                </a:solidFill>
                <a:effectLst/>
                <a:latin typeface="+mn-lt"/>
                <a:ea typeface="+mn-ea"/>
                <a:cs typeface="+mn-cs"/>
              </a:rPr>
              <a:t>mmHg'lik</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hipertansif</a:t>
            </a:r>
            <a:r>
              <a:rPr lang="tr-TR" sz="1200" b="0" i="0" kern="1200" dirty="0" smtClean="0">
                <a:solidFill>
                  <a:schemeClr val="tx1"/>
                </a:solidFill>
                <a:effectLst/>
                <a:latin typeface="+mn-lt"/>
                <a:ea typeface="+mn-ea"/>
                <a:cs typeface="+mn-cs"/>
              </a:rPr>
              <a:t> ve </a:t>
            </a:r>
            <a:r>
              <a:rPr lang="tr-TR" sz="1200" b="0" i="0" kern="1200" dirty="0" err="1" smtClean="0">
                <a:solidFill>
                  <a:schemeClr val="tx1"/>
                </a:solidFill>
                <a:effectLst/>
                <a:latin typeface="+mn-lt"/>
                <a:ea typeface="+mn-ea"/>
                <a:cs typeface="+mn-cs"/>
              </a:rPr>
              <a:t>normotansif</a:t>
            </a:r>
            <a:r>
              <a:rPr lang="tr-TR" sz="1200" b="0" i="0" kern="1200" dirty="0" smtClean="0">
                <a:solidFill>
                  <a:schemeClr val="tx1"/>
                </a:solidFill>
                <a:effectLst/>
                <a:latin typeface="+mn-lt"/>
                <a:ea typeface="+mn-ea"/>
                <a:cs typeface="+mn-cs"/>
              </a:rPr>
              <a:t> bireylerde kan basıncında bir düşmedir.</a:t>
            </a:r>
            <a:endParaRPr lang="tr-TR" dirty="0" smtClean="0"/>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57</a:t>
            </a:fld>
            <a:endParaRPr lang="tr-TR"/>
          </a:p>
        </p:txBody>
      </p:sp>
    </p:spTree>
    <p:extLst>
      <p:ext uri="{BB962C8B-B14F-4D97-AF65-F5344CB8AC3E}">
        <p14:creationId xmlns:p14="http://schemas.microsoft.com/office/powerpoint/2010/main" val="1801706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a:bodyPr>
          <a:lstStyle/>
          <a:p>
            <a:r>
              <a:rPr lang="tr-TR" sz="1200" b="0" i="0" kern="1200" dirty="0" smtClean="0">
                <a:solidFill>
                  <a:schemeClr val="tx1"/>
                </a:solidFill>
                <a:effectLst/>
                <a:latin typeface="+mn-lt"/>
                <a:ea typeface="+mn-ea"/>
                <a:cs typeface="+mn-cs"/>
              </a:rPr>
              <a:t>Kan basıncında kilo kaybına bağlı düşüş genellikle her 1 kilo </a:t>
            </a:r>
            <a:r>
              <a:rPr lang="tr-TR" sz="1200" b="0" i="0" kern="1200" dirty="0" err="1" smtClean="0">
                <a:solidFill>
                  <a:schemeClr val="tx1"/>
                </a:solidFill>
                <a:effectLst/>
                <a:latin typeface="+mn-lt"/>
                <a:ea typeface="+mn-ea"/>
                <a:cs typeface="+mn-cs"/>
              </a:rPr>
              <a:t>kilo</a:t>
            </a:r>
            <a:r>
              <a:rPr lang="tr-TR" sz="1200" b="0" i="0" kern="1200" dirty="0" smtClean="0">
                <a:solidFill>
                  <a:schemeClr val="tx1"/>
                </a:solidFill>
                <a:effectLst/>
                <a:latin typeface="+mn-lt"/>
                <a:ea typeface="+mn-ea"/>
                <a:cs typeface="+mn-cs"/>
              </a:rPr>
              <a:t> için 0,5 ila 2 </a:t>
            </a:r>
            <a:r>
              <a:rPr lang="tr-TR" sz="1200" b="0" i="0" kern="1200" dirty="0" err="1" smtClean="0">
                <a:solidFill>
                  <a:schemeClr val="tx1"/>
                </a:solidFill>
                <a:effectLst/>
                <a:latin typeface="+mn-lt"/>
                <a:ea typeface="+mn-ea"/>
                <a:cs typeface="+mn-cs"/>
              </a:rPr>
              <a:t>mmHg</a:t>
            </a:r>
            <a:r>
              <a:rPr lang="tr-TR" sz="1200" b="0" i="0" kern="1200" dirty="0" smtClean="0">
                <a:solidFill>
                  <a:schemeClr val="tx1"/>
                </a:solidFill>
                <a:effectLst/>
                <a:latin typeface="+mn-lt"/>
                <a:ea typeface="+mn-ea"/>
                <a:cs typeface="+mn-cs"/>
              </a:rPr>
              <a:t> arasında veya her 1 kilo </a:t>
            </a:r>
            <a:r>
              <a:rPr lang="tr-TR" sz="1200" b="0" i="0" kern="1200" dirty="0" err="1" smtClean="0">
                <a:solidFill>
                  <a:schemeClr val="tx1"/>
                </a:solidFill>
                <a:effectLst/>
                <a:latin typeface="+mn-lt"/>
                <a:ea typeface="+mn-ea"/>
                <a:cs typeface="+mn-cs"/>
              </a:rPr>
              <a:t>kilo</a:t>
            </a:r>
            <a:r>
              <a:rPr lang="tr-TR" sz="1200" b="0" i="0" kern="1200" dirty="0" smtClean="0">
                <a:solidFill>
                  <a:schemeClr val="tx1"/>
                </a:solidFill>
                <a:effectLst/>
                <a:latin typeface="+mn-lt"/>
                <a:ea typeface="+mn-ea"/>
                <a:cs typeface="+mn-cs"/>
              </a:rPr>
              <a:t> için yaklaşık 1 </a:t>
            </a:r>
            <a:r>
              <a:rPr lang="tr-TR" sz="1200" b="0" i="0" kern="1200" dirty="0" err="1" smtClean="0">
                <a:solidFill>
                  <a:schemeClr val="tx1"/>
                </a:solidFill>
                <a:effectLst/>
                <a:latin typeface="+mn-lt"/>
                <a:ea typeface="+mn-ea"/>
                <a:cs typeface="+mn-cs"/>
              </a:rPr>
              <a:t>mmHg</a:t>
            </a:r>
            <a:r>
              <a:rPr lang="tr-TR" sz="1200" b="0" i="0" kern="1200" dirty="0" smtClean="0">
                <a:solidFill>
                  <a:schemeClr val="tx1"/>
                </a:solidFill>
                <a:effectLst/>
                <a:latin typeface="+mn-lt"/>
                <a:ea typeface="+mn-ea"/>
                <a:cs typeface="+mn-cs"/>
              </a:rPr>
              <a:t> arasındadır.</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Hipertansiyonu Durdurmak İçin Diyet Yaklaşımları (DASH) diyet modeli sebzelerde, meyvelerde, az yağlı süt ürünlerinde, tam tahıllarda, kümes hayvanlarında, balıklarda ve fındıkta yüksektir ve tatlılarda, şekerli içeceklerde ve kırmızı etlerde düşüktür. DASH diyet modeli sonuç olarak potasyum, magnezyum, kalsiyum, protein ve lif açısından zengin ancak doymuş yağ, toplam yağ ve kolesterol açısından düşüktür. Tüm gıdaların </a:t>
            </a:r>
            <a:r>
              <a:rPr lang="tr-TR" sz="1200" b="0" i="0" kern="1200" dirty="0" err="1" smtClean="0">
                <a:solidFill>
                  <a:schemeClr val="tx1"/>
                </a:solidFill>
                <a:effectLst/>
                <a:latin typeface="+mn-lt"/>
                <a:ea typeface="+mn-ea"/>
                <a:cs typeface="+mn-cs"/>
              </a:rPr>
              <a:t>normotansif</a:t>
            </a:r>
            <a:r>
              <a:rPr lang="tr-TR" sz="1200" b="0" i="0" kern="1200" dirty="0" smtClean="0">
                <a:solidFill>
                  <a:schemeClr val="tx1"/>
                </a:solidFill>
                <a:effectLst/>
                <a:latin typeface="+mn-lt"/>
                <a:ea typeface="+mn-ea"/>
                <a:cs typeface="+mn-cs"/>
              </a:rPr>
              <a:t> veya hafif </a:t>
            </a:r>
            <a:r>
              <a:rPr lang="tr-TR" sz="1200" b="0" i="0" kern="1200" dirty="0" err="1" smtClean="0">
                <a:solidFill>
                  <a:schemeClr val="tx1"/>
                </a:solidFill>
                <a:effectLst/>
                <a:latin typeface="+mn-lt"/>
                <a:ea typeface="+mn-ea"/>
                <a:cs typeface="+mn-cs"/>
              </a:rPr>
              <a:t>hipertansif</a:t>
            </a:r>
            <a:r>
              <a:rPr lang="tr-TR" sz="1200" b="0" i="0" kern="1200" dirty="0" smtClean="0">
                <a:solidFill>
                  <a:schemeClr val="tx1"/>
                </a:solidFill>
                <a:effectLst/>
                <a:latin typeface="+mn-lt"/>
                <a:ea typeface="+mn-ea"/>
                <a:cs typeface="+mn-cs"/>
              </a:rPr>
              <a:t> yetişkinlere sağlandığı bir deneme, DASH diyet düzeninin, aynı miktarda sodyum ve aynı miktarda kalori içeren tipik Amerikan tarzı diyetle karşılaştırıldığında, kan basıncını 6/4 </a:t>
            </a:r>
            <a:r>
              <a:rPr lang="tr-TR" sz="1200" b="0" i="0" kern="1200" dirty="0" err="1" smtClean="0">
                <a:solidFill>
                  <a:schemeClr val="tx1"/>
                </a:solidFill>
                <a:effectLst/>
                <a:latin typeface="+mn-lt"/>
                <a:ea typeface="+mn-ea"/>
                <a:cs typeface="+mn-cs"/>
              </a:rPr>
              <a:t>mmHg</a:t>
            </a:r>
            <a:r>
              <a:rPr lang="tr-TR" sz="1200" b="0" i="0" kern="1200" dirty="0" smtClean="0">
                <a:solidFill>
                  <a:schemeClr val="tx1"/>
                </a:solidFill>
                <a:effectLst/>
                <a:latin typeface="+mn-lt"/>
                <a:ea typeface="+mn-ea"/>
                <a:cs typeface="+mn-cs"/>
              </a:rPr>
              <a:t> kadar azalttığını buldu. DASH diyet düzenini mütevazı sodyum kısıtlamasıyla birleştirmek, ilave bir </a:t>
            </a:r>
            <a:r>
              <a:rPr lang="tr-TR" sz="1200" b="0" i="0" kern="1200" dirty="0" err="1" smtClean="0">
                <a:solidFill>
                  <a:schemeClr val="tx1"/>
                </a:solidFill>
                <a:effectLst/>
                <a:latin typeface="+mn-lt"/>
                <a:ea typeface="+mn-ea"/>
                <a:cs typeface="+mn-cs"/>
              </a:rPr>
              <a:t>antihipertansif</a:t>
            </a:r>
            <a:r>
              <a:rPr lang="tr-TR" sz="1200" b="0" i="0" kern="1200" dirty="0" smtClean="0">
                <a:solidFill>
                  <a:schemeClr val="tx1"/>
                </a:solidFill>
                <a:effectLst/>
                <a:latin typeface="+mn-lt"/>
                <a:ea typeface="+mn-ea"/>
                <a:cs typeface="+mn-cs"/>
              </a:rPr>
              <a:t> etki üretti. Bu denemeler ve hipertansiyon tedavisinde diyetin gözden geçirilmesi, başka bir yerde detaylı olarak tartışılmıştır.</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Aerobik egzersiz ve muhtemelen direnç antrenmanı, ağırlık kaybından bağımsız olarak </a:t>
            </a:r>
            <a:r>
              <a:rPr lang="tr-TR" sz="1200" b="0" i="0" kern="1200" dirty="0" err="1" smtClean="0">
                <a:solidFill>
                  <a:schemeClr val="tx1"/>
                </a:solidFill>
                <a:effectLst/>
                <a:latin typeface="+mn-lt"/>
                <a:ea typeface="+mn-ea"/>
                <a:cs typeface="+mn-cs"/>
              </a:rPr>
              <a:t>sistolik</a:t>
            </a:r>
            <a:r>
              <a:rPr lang="tr-TR" sz="1200" b="0" i="0" kern="1200" dirty="0" smtClean="0">
                <a:solidFill>
                  <a:schemeClr val="tx1"/>
                </a:solidFill>
                <a:effectLst/>
                <a:latin typeface="+mn-lt"/>
                <a:ea typeface="+mn-ea"/>
                <a:cs typeface="+mn-cs"/>
              </a:rPr>
              <a:t> ve </a:t>
            </a:r>
            <a:r>
              <a:rPr lang="tr-TR" sz="1200" b="0" i="0" kern="1200" dirty="0" err="1" smtClean="0">
                <a:solidFill>
                  <a:schemeClr val="tx1"/>
                </a:solidFill>
                <a:effectLst/>
                <a:latin typeface="+mn-lt"/>
                <a:ea typeface="+mn-ea"/>
                <a:cs typeface="+mn-cs"/>
              </a:rPr>
              <a:t>diyastolik</a:t>
            </a:r>
            <a:r>
              <a:rPr lang="tr-TR" sz="1200" b="0" i="0" kern="1200" dirty="0" smtClean="0">
                <a:solidFill>
                  <a:schemeClr val="tx1"/>
                </a:solidFill>
                <a:effectLst/>
                <a:latin typeface="+mn-lt"/>
                <a:ea typeface="+mn-ea"/>
                <a:cs typeface="+mn-cs"/>
              </a:rPr>
              <a:t> basıncı ortalama olarak sırasıyla 4 ila 6 </a:t>
            </a:r>
            <a:r>
              <a:rPr lang="tr-TR" sz="1200" b="0" i="0" kern="1200" dirty="0" err="1" smtClean="0">
                <a:solidFill>
                  <a:schemeClr val="tx1"/>
                </a:solidFill>
                <a:effectLst/>
                <a:latin typeface="+mn-lt"/>
                <a:ea typeface="+mn-ea"/>
                <a:cs typeface="+mn-cs"/>
              </a:rPr>
              <a:t>mmHg</a:t>
            </a:r>
            <a:r>
              <a:rPr lang="tr-TR" sz="1200" b="0" i="0" kern="1200" dirty="0" smtClean="0">
                <a:solidFill>
                  <a:schemeClr val="tx1"/>
                </a:solidFill>
                <a:effectLst/>
                <a:latin typeface="+mn-lt"/>
                <a:ea typeface="+mn-ea"/>
                <a:cs typeface="+mn-cs"/>
              </a:rPr>
              <a:t> ve 3 </a:t>
            </a:r>
            <a:r>
              <a:rPr lang="tr-TR" sz="1200" b="0" i="0" kern="1200" dirty="0" err="1" smtClean="0">
                <a:solidFill>
                  <a:schemeClr val="tx1"/>
                </a:solidFill>
                <a:effectLst/>
                <a:latin typeface="+mn-lt"/>
                <a:ea typeface="+mn-ea"/>
                <a:cs typeface="+mn-cs"/>
              </a:rPr>
              <a:t>mmHg</a:t>
            </a:r>
            <a:r>
              <a:rPr lang="tr-TR" sz="1200" b="0" i="0" kern="1200" dirty="0" smtClean="0">
                <a:solidFill>
                  <a:schemeClr val="tx1"/>
                </a:solidFill>
                <a:effectLst/>
                <a:latin typeface="+mn-lt"/>
                <a:ea typeface="+mn-ea"/>
                <a:cs typeface="+mn-cs"/>
              </a:rPr>
              <a:t> azaltabilir. Kan basıncında bir düşüş olduğunu gösteren birçok çalışma, 12 hafta boyunca yaklaşık 40 dakika süren, ılımlı yoğunluktaki aerobik egzersizin haftada üç ila dört seansını uyguladı.</a:t>
            </a:r>
          </a:p>
          <a:p>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Günde iki veya daha fazla alkollü içki tüketen kadınlar ve günde üç veya daha fazla içki içen erkekler, alkol kullanmayanlara kıyasla önemli ölçüde artmış hipertansiyon </a:t>
            </a:r>
            <a:r>
              <a:rPr lang="tr-TR" sz="1200" b="0" i="0" kern="1200" dirty="0" err="1" smtClean="0">
                <a:solidFill>
                  <a:schemeClr val="tx1"/>
                </a:solidFill>
                <a:effectLst/>
                <a:latin typeface="+mn-lt"/>
                <a:ea typeface="+mn-ea"/>
                <a:cs typeface="+mn-cs"/>
              </a:rPr>
              <a:t>insidansına</a:t>
            </a:r>
            <a:r>
              <a:rPr lang="tr-TR" sz="1200" b="0" i="0" kern="1200" dirty="0" smtClean="0">
                <a:solidFill>
                  <a:schemeClr val="tx1"/>
                </a:solidFill>
                <a:effectLst/>
                <a:latin typeface="+mn-lt"/>
                <a:ea typeface="+mn-ea"/>
                <a:cs typeface="+mn-cs"/>
              </a:rPr>
              <a:t> sahiptir. Yetişkin erkekler ve hipertansiyonu olan kadınlar sırasıyla günde iki veya bir alkollü içki tüketmemelidir . (Bkz. "</a:t>
            </a:r>
            <a:r>
              <a:rPr lang="tr-TR" sz="1200" b="0" i="0" kern="1200" dirty="0" err="1" smtClean="0">
                <a:solidFill>
                  <a:schemeClr val="tx1"/>
                </a:solidFill>
                <a:effectLst/>
                <a:latin typeface="+mn-lt"/>
                <a:ea typeface="+mn-ea"/>
                <a:cs typeface="+mn-cs"/>
              </a:rPr>
              <a:t>Kardiyovasküler</a:t>
            </a:r>
            <a:r>
              <a:rPr lang="tr-TR" sz="1200" b="0" i="0" kern="1200" dirty="0" smtClean="0">
                <a:solidFill>
                  <a:schemeClr val="tx1"/>
                </a:solidFill>
                <a:effectLst/>
                <a:latin typeface="+mn-lt"/>
                <a:ea typeface="+mn-ea"/>
                <a:cs typeface="+mn-cs"/>
              </a:rPr>
              <a:t> faydalar ve orta derecede alkol tüketimi riskleri".)</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58</a:t>
            </a:fld>
            <a:endParaRPr lang="tr-TR"/>
          </a:p>
        </p:txBody>
      </p:sp>
    </p:spTree>
    <p:extLst>
      <p:ext uri="{BB962C8B-B14F-4D97-AF65-F5344CB8AC3E}">
        <p14:creationId xmlns:p14="http://schemas.microsoft.com/office/powerpoint/2010/main" val="1295441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Evre 1 hipertansiyonda ise ilaç tedavisine</a:t>
            </a:r>
          </a:p>
          <a:p>
            <a:pPr lvl="1"/>
            <a:r>
              <a:rPr lang="tr-TR" dirty="0" smtClean="0"/>
              <a:t> </a:t>
            </a:r>
            <a:r>
              <a:rPr lang="tr-TR" dirty="0" err="1" smtClean="0"/>
              <a:t>diyabetes</a:t>
            </a:r>
            <a:r>
              <a:rPr lang="tr-TR" dirty="0" smtClean="0"/>
              <a:t> </a:t>
            </a:r>
            <a:r>
              <a:rPr lang="tr-TR" dirty="0" err="1" smtClean="0"/>
              <a:t>mellitus</a:t>
            </a:r>
            <a:endParaRPr lang="tr-TR" dirty="0" smtClean="0"/>
          </a:p>
          <a:p>
            <a:pPr lvl="1"/>
            <a:r>
              <a:rPr lang="tr-TR" dirty="0" smtClean="0"/>
              <a:t> kronik böbrek hastalığı </a:t>
            </a:r>
          </a:p>
          <a:p>
            <a:pPr lvl="1"/>
            <a:r>
              <a:rPr lang="tr-TR" dirty="0" smtClean="0"/>
              <a:t> koroner arter hastalığı varlığında hemen başlanır. </a:t>
            </a:r>
          </a:p>
          <a:p>
            <a:endParaRPr lang="tr-TR" dirty="0" smtClean="0"/>
          </a:p>
          <a:p>
            <a:r>
              <a:rPr lang="tr-TR" dirty="0" smtClean="0"/>
              <a:t>Evre 1 hipertansiyonda ise ilaç tedavisine</a:t>
            </a:r>
          </a:p>
          <a:p>
            <a:pPr lvl="1"/>
            <a:r>
              <a:rPr lang="tr-TR" dirty="0" smtClean="0"/>
              <a:t> </a:t>
            </a:r>
            <a:r>
              <a:rPr lang="tr-TR" dirty="0" err="1" smtClean="0"/>
              <a:t>diyabetes</a:t>
            </a:r>
            <a:r>
              <a:rPr lang="tr-TR" dirty="0" smtClean="0"/>
              <a:t> </a:t>
            </a:r>
            <a:r>
              <a:rPr lang="tr-TR" dirty="0" err="1" smtClean="0"/>
              <a:t>mellitus</a:t>
            </a:r>
            <a:endParaRPr lang="tr-TR" dirty="0" smtClean="0"/>
          </a:p>
          <a:p>
            <a:pPr lvl="1"/>
            <a:r>
              <a:rPr lang="tr-TR" dirty="0" smtClean="0"/>
              <a:t> kronik böbrek hastalığı </a:t>
            </a:r>
          </a:p>
          <a:p>
            <a:pPr lvl="1"/>
            <a:r>
              <a:rPr lang="tr-TR" dirty="0" smtClean="0"/>
              <a:t> koroner arter hastalığı varlığında hemen başlanır. </a:t>
            </a:r>
          </a:p>
          <a:p>
            <a:endParaRPr lang="tr-TR" dirty="0" smtClean="0"/>
          </a:p>
          <a:p>
            <a:r>
              <a:rPr lang="tr-TR" dirty="0" smtClean="0"/>
              <a:t>Bu hastalıkların ve risklerin olmadığı durumda yaşam tarzı değişiklikleri önerilir. </a:t>
            </a:r>
          </a:p>
          <a:p>
            <a:pPr lvl="1"/>
            <a:r>
              <a:rPr lang="tr-TR" dirty="0" smtClean="0"/>
              <a:t>Bir-üç ay sonra KB hâlâ Evre 1’de ise ilaç tedavisine başlanır. </a:t>
            </a:r>
          </a:p>
          <a:p>
            <a:pPr lvl="1"/>
            <a:r>
              <a:rPr lang="tr-TR" dirty="0" smtClean="0"/>
              <a:t>Ancak hastanın günlük yaşam kalitesini etkileyen hipertansiyonla ilişkili semptomları varsa </a:t>
            </a:r>
            <a:r>
              <a:rPr lang="tr-TR" dirty="0" err="1" smtClean="0"/>
              <a:t>antihipertansif</a:t>
            </a:r>
            <a:r>
              <a:rPr lang="tr-TR" dirty="0" smtClean="0"/>
              <a:t> ilaç tedavisine daha erken başlanabilir.</a:t>
            </a:r>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59</a:t>
            </a:fld>
            <a:endParaRPr lang="tr-TR"/>
          </a:p>
        </p:txBody>
      </p:sp>
    </p:spTree>
    <p:extLst>
      <p:ext uri="{BB962C8B-B14F-4D97-AF65-F5344CB8AC3E}">
        <p14:creationId xmlns:p14="http://schemas.microsoft.com/office/powerpoint/2010/main" val="2772398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Spesifik bir ilaç ya da ilaç kombinasyonunun seçimi ya da diğerlerinden kaçınılması gereken durumları</a:t>
            </a:r>
          </a:p>
          <a:p>
            <a:r>
              <a:rPr lang="tr-TR" sz="1200" b="0" i="0" u="none" strike="noStrike" kern="1200" baseline="0" dirty="0" smtClean="0">
                <a:solidFill>
                  <a:schemeClr val="tx1"/>
                </a:solidFill>
                <a:latin typeface="+mn-lt"/>
                <a:ea typeface="+mn-ea"/>
                <a:cs typeface="+mn-cs"/>
              </a:rPr>
              <a:t>belirlemek için aşağıdaki özellikler göz önüne alınmalıdır</a:t>
            </a:r>
          </a:p>
          <a:p>
            <a:r>
              <a:rPr lang="tr-TR" sz="1200" b="0" i="0" u="none" strike="noStrike" kern="1200" baseline="0" dirty="0" smtClean="0">
                <a:solidFill>
                  <a:schemeClr val="tx1"/>
                </a:solidFill>
                <a:latin typeface="+mn-lt"/>
                <a:ea typeface="+mn-ea"/>
                <a:cs typeface="+mn-cs"/>
              </a:rPr>
              <a:t>a) Daha önce hastanın belirli bir ilaç grubu ile olumlu ya da olumsuz deneyimleri</a:t>
            </a:r>
          </a:p>
          <a:p>
            <a:r>
              <a:rPr lang="tr-TR" sz="1200" b="0" i="0" u="none" strike="noStrike" kern="1200" baseline="0" dirty="0" smtClean="0">
                <a:solidFill>
                  <a:schemeClr val="tx1"/>
                </a:solidFill>
                <a:latin typeface="+mn-lt"/>
                <a:ea typeface="+mn-ea"/>
                <a:cs typeface="+mn-cs"/>
              </a:rPr>
              <a:t>b) Hastanın KV risk profili ile ilişkili olarak ilaçların KV risk faktörleri üzerine etkisi</a:t>
            </a:r>
          </a:p>
          <a:p>
            <a:r>
              <a:rPr lang="tr-TR" sz="1200" b="0" i="0" u="none" strike="noStrike" kern="1200" baseline="0" dirty="0" smtClean="0">
                <a:solidFill>
                  <a:schemeClr val="tx1"/>
                </a:solidFill>
                <a:latin typeface="+mn-lt"/>
                <a:ea typeface="+mn-ea"/>
                <a:cs typeface="+mn-cs"/>
              </a:rPr>
              <a:t>c) </a:t>
            </a:r>
            <a:r>
              <a:rPr lang="tr-TR" sz="1200" b="0" i="0" u="none" strike="noStrike" kern="1200" baseline="0" dirty="0" err="1" smtClean="0">
                <a:solidFill>
                  <a:schemeClr val="tx1"/>
                </a:solidFill>
                <a:latin typeface="+mn-lt"/>
                <a:ea typeface="+mn-ea"/>
                <a:cs typeface="+mn-cs"/>
              </a:rPr>
              <a:t>Subklinik</a:t>
            </a:r>
            <a:r>
              <a:rPr lang="tr-TR" sz="1200" b="0" i="0" u="none" strike="noStrike" kern="1200" baseline="0" dirty="0" smtClean="0">
                <a:solidFill>
                  <a:schemeClr val="tx1"/>
                </a:solidFill>
                <a:latin typeface="+mn-lt"/>
                <a:ea typeface="+mn-ea"/>
                <a:cs typeface="+mn-cs"/>
              </a:rPr>
              <a:t> organ hasarının varlığı, klinik KV hastalık, böbrek hastalığı ya da diyabet gibi durumlarda</a:t>
            </a:r>
          </a:p>
          <a:p>
            <a:r>
              <a:rPr lang="tr-TR" sz="1200" b="0" i="0" u="none" strike="noStrike" kern="1200" baseline="0" dirty="0" smtClean="0">
                <a:solidFill>
                  <a:schemeClr val="tx1"/>
                </a:solidFill>
                <a:latin typeface="+mn-lt"/>
                <a:ea typeface="+mn-ea"/>
                <a:cs typeface="+mn-cs"/>
              </a:rPr>
              <a:t>bazı ilaçların diğerlerinden üstün olduğunun bilinmesi</a:t>
            </a:r>
          </a:p>
          <a:p>
            <a:r>
              <a:rPr lang="tr-TR" sz="1200" b="0" i="0" u="none" strike="noStrike" kern="1200" baseline="0" dirty="0" smtClean="0">
                <a:solidFill>
                  <a:schemeClr val="tx1"/>
                </a:solidFill>
                <a:latin typeface="+mn-lt"/>
                <a:ea typeface="+mn-ea"/>
                <a:cs typeface="+mn-cs"/>
              </a:rPr>
              <a:t>d) </a:t>
            </a:r>
            <a:r>
              <a:rPr lang="tr-TR" sz="1200" b="0" i="0" u="none" strike="noStrike" kern="1200" baseline="0" dirty="0" err="1" smtClean="0">
                <a:solidFill>
                  <a:schemeClr val="tx1"/>
                </a:solidFill>
                <a:latin typeface="+mn-lt"/>
                <a:ea typeface="+mn-ea"/>
                <a:cs typeface="+mn-cs"/>
              </a:rPr>
              <a:t>Antihipertansif</a:t>
            </a:r>
            <a:r>
              <a:rPr lang="tr-TR" sz="1200" b="0" i="0" u="none" strike="noStrike" kern="1200" baseline="0" dirty="0" smtClean="0">
                <a:solidFill>
                  <a:schemeClr val="tx1"/>
                </a:solidFill>
                <a:latin typeface="+mn-lt"/>
                <a:ea typeface="+mn-ea"/>
                <a:cs typeface="+mn-cs"/>
              </a:rPr>
              <a:t> ilaç kullanımını kısıtlayacak başka hastalıkların bulunması</a:t>
            </a:r>
          </a:p>
          <a:p>
            <a:r>
              <a:rPr lang="tr-TR" sz="1200" b="0" i="0" u="none" strike="noStrike" kern="1200" baseline="0" dirty="0" smtClean="0">
                <a:solidFill>
                  <a:schemeClr val="tx1"/>
                </a:solidFill>
                <a:latin typeface="+mn-lt"/>
                <a:ea typeface="+mn-ea"/>
                <a:cs typeface="+mn-cs"/>
              </a:rPr>
              <a:t>e) Hastada başka nedenlerden dolayı kullanılan ilaçlarla etkileşim İlaçların kendisine ve bağlı</a:t>
            </a:r>
          </a:p>
          <a:p>
            <a:r>
              <a:rPr lang="tr-TR" sz="1200" b="0" i="0" u="none" strike="noStrike" kern="1200" baseline="0" dirty="0" smtClean="0">
                <a:solidFill>
                  <a:schemeClr val="tx1"/>
                </a:solidFill>
                <a:latin typeface="+mn-lt"/>
                <a:ea typeface="+mn-ea"/>
                <a:cs typeface="+mn-cs"/>
              </a:rPr>
              <a:t>bulunduğu sağlık kurumuna getirdiği yük. Ancak maliyet hesapları ilaç etkinliği, </a:t>
            </a:r>
            <a:r>
              <a:rPr lang="tr-TR" sz="1200" b="0" i="0" u="none" strike="noStrike" kern="1200" baseline="0" dirty="0" err="1" smtClean="0">
                <a:solidFill>
                  <a:schemeClr val="tx1"/>
                </a:solidFill>
                <a:latin typeface="+mn-lt"/>
                <a:ea typeface="+mn-ea"/>
                <a:cs typeface="+mn-cs"/>
              </a:rPr>
              <a:t>tolere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edilebilirliliği</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ve bireye sağladığı yararın önüne geçmemelidir.</a:t>
            </a:r>
          </a:p>
          <a:p>
            <a:r>
              <a:rPr lang="tr-TR" sz="1200" b="0" i="0" u="none" strike="noStrike" kern="1200" baseline="0" dirty="0" smtClean="0">
                <a:solidFill>
                  <a:schemeClr val="tx1"/>
                </a:solidFill>
                <a:latin typeface="+mn-lt"/>
                <a:ea typeface="+mn-ea"/>
                <a:cs typeface="+mn-cs"/>
              </a:rPr>
              <a:t>• İlaçların yan etkilerine özellikle dikkat edilmelidir. Tedaviye uyumsuzluğun en önemli nedenidir</a:t>
            </a:r>
          </a:p>
          <a:p>
            <a:r>
              <a:rPr lang="tr-TR" sz="1200" b="0" i="0" u="none" strike="noStrike" kern="1200" baseline="0" dirty="0" err="1" smtClean="0">
                <a:solidFill>
                  <a:schemeClr val="tx1"/>
                </a:solidFill>
                <a:latin typeface="+mn-lt"/>
                <a:ea typeface="+mn-ea"/>
                <a:cs typeface="+mn-cs"/>
              </a:rPr>
              <a:t>veyan</a:t>
            </a:r>
            <a:r>
              <a:rPr lang="tr-TR" sz="1200" b="0" i="0" u="none" strike="noStrike" kern="1200" baseline="0" dirty="0" smtClean="0">
                <a:solidFill>
                  <a:schemeClr val="tx1"/>
                </a:solidFill>
                <a:latin typeface="+mn-lt"/>
                <a:ea typeface="+mn-ea"/>
                <a:cs typeface="+mn-cs"/>
              </a:rPr>
              <a:t> etkiler her hastada ayni değildir.</a:t>
            </a:r>
          </a:p>
          <a:p>
            <a:r>
              <a:rPr lang="tr-TR" sz="1200" b="0" i="0" u="none" strike="noStrike" kern="1200" baseline="0" dirty="0" smtClean="0">
                <a:solidFill>
                  <a:schemeClr val="tx1"/>
                </a:solidFill>
                <a:latin typeface="+mn-lt"/>
                <a:ea typeface="+mn-ea"/>
                <a:cs typeface="+mn-cs"/>
              </a:rPr>
              <a:t>• KB düşürücü etki 24 saat devam etmelidir. Bu etki ofiste, evde ya da </a:t>
            </a:r>
            <a:r>
              <a:rPr lang="tr-TR" sz="1200" b="0" i="0" u="none" strike="noStrike" kern="1200" baseline="0" dirty="0" err="1" smtClean="0">
                <a:solidFill>
                  <a:schemeClr val="tx1"/>
                </a:solidFill>
                <a:latin typeface="+mn-lt"/>
                <a:ea typeface="+mn-ea"/>
                <a:cs typeface="+mn-cs"/>
              </a:rPr>
              <a:t>ambulatuvar</a:t>
            </a:r>
            <a:r>
              <a:rPr lang="tr-TR" sz="1200" b="0" i="0" u="none" strike="noStrike" kern="1200" baseline="0" dirty="0" smtClean="0">
                <a:solidFill>
                  <a:schemeClr val="tx1"/>
                </a:solidFill>
                <a:latin typeface="+mn-lt"/>
                <a:ea typeface="+mn-ea"/>
                <a:cs typeface="+mn-cs"/>
              </a:rPr>
              <a:t> KB ölçülerek</a:t>
            </a:r>
          </a:p>
          <a:p>
            <a:r>
              <a:rPr lang="tr-TR" sz="1200" b="0" i="0" u="none" strike="noStrike" kern="1200" baseline="0" dirty="0" smtClean="0">
                <a:solidFill>
                  <a:schemeClr val="tx1"/>
                </a:solidFill>
                <a:latin typeface="+mn-lt"/>
                <a:ea typeface="+mn-ea"/>
                <a:cs typeface="+mn-cs"/>
              </a:rPr>
              <a:t>kontrol edilebilir.</a:t>
            </a:r>
          </a:p>
          <a:p>
            <a:r>
              <a:rPr lang="tr-TR" sz="1200" b="0" i="0" u="none" strike="noStrike" kern="1200" baseline="0" dirty="0" smtClean="0">
                <a:solidFill>
                  <a:schemeClr val="tx1"/>
                </a:solidFill>
                <a:latin typeface="+mn-lt"/>
                <a:ea typeface="+mn-ea"/>
                <a:cs typeface="+mn-cs"/>
              </a:rPr>
              <a:t>• Günde tek doz kullanılan ve 24 saat etkinliği olan ilaçlar tercih edilmelidir. Uyum daha kolay sağlanır.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61</a:t>
            </a:fld>
            <a:endParaRPr lang="tr-TR"/>
          </a:p>
        </p:txBody>
      </p:sp>
    </p:spTree>
    <p:extLst>
      <p:ext uri="{BB962C8B-B14F-4D97-AF65-F5344CB8AC3E}">
        <p14:creationId xmlns:p14="http://schemas.microsoft.com/office/powerpoint/2010/main" val="4051995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Dört </a:t>
            </a:r>
            <a:r>
              <a:rPr lang="tr-TR" sz="1200" b="0" i="0" u="none" strike="noStrike" kern="1200" baseline="0" dirty="0" err="1" smtClean="0">
                <a:solidFill>
                  <a:schemeClr val="tx1"/>
                </a:solidFill>
                <a:latin typeface="+mn-lt"/>
                <a:ea typeface="+mn-ea"/>
                <a:cs typeface="+mn-cs"/>
              </a:rPr>
              <a:t>major</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antihipertansif</a:t>
            </a:r>
            <a:r>
              <a:rPr lang="tr-TR" sz="1200" b="0" i="0" u="none" strike="noStrike" kern="1200" baseline="0" dirty="0" smtClean="0">
                <a:solidFill>
                  <a:schemeClr val="tx1"/>
                </a:solidFill>
                <a:latin typeface="+mn-lt"/>
                <a:ea typeface="+mn-ea"/>
                <a:cs typeface="+mn-cs"/>
              </a:rPr>
              <a:t> ilaç grubu–</a:t>
            </a:r>
            <a:r>
              <a:rPr lang="tr-TR" sz="1200" b="0" i="0" u="none" strike="noStrike" kern="1200" baseline="0" dirty="0" err="1" smtClean="0">
                <a:solidFill>
                  <a:schemeClr val="tx1"/>
                </a:solidFill>
                <a:latin typeface="+mn-lt"/>
                <a:ea typeface="+mn-ea"/>
                <a:cs typeface="+mn-cs"/>
              </a:rPr>
              <a:t>tiyazid</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diüretikler</a:t>
            </a:r>
            <a:r>
              <a:rPr lang="tr-TR" sz="1200" b="0" i="0" u="none" strike="noStrike" kern="1200" baseline="0" dirty="0" smtClean="0">
                <a:solidFill>
                  <a:schemeClr val="tx1"/>
                </a:solidFill>
                <a:latin typeface="+mn-lt"/>
                <a:ea typeface="+mn-ea"/>
                <a:cs typeface="+mn-cs"/>
              </a:rPr>
              <a:t>, kalsiyum antagonistleri, ACE inhibitörleri ve </a:t>
            </a:r>
            <a:r>
              <a:rPr lang="tr-TR" sz="1200" b="0" i="0" u="none" strike="noStrike" kern="1200" baseline="0" dirty="0" err="1" smtClean="0">
                <a:solidFill>
                  <a:schemeClr val="tx1"/>
                </a:solidFill>
                <a:latin typeface="+mn-lt"/>
                <a:ea typeface="+mn-ea"/>
                <a:cs typeface="+mn-cs"/>
              </a:rPr>
              <a:t>ARB’lerantihipetansif</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tedavi başlangıcı ve süresince tek ya da kombinasyon şeklinde kullanılabilir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62</a:t>
            </a:fld>
            <a:endParaRPr lang="tr-TR"/>
          </a:p>
        </p:txBody>
      </p:sp>
    </p:spTree>
    <p:extLst>
      <p:ext uri="{BB962C8B-B14F-4D97-AF65-F5344CB8AC3E}">
        <p14:creationId xmlns:p14="http://schemas.microsoft.com/office/powerpoint/2010/main" val="276733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err="1" smtClean="0"/>
              <a:t>Sistolik</a:t>
            </a:r>
            <a:r>
              <a:rPr lang="tr-TR" dirty="0" smtClean="0"/>
              <a:t> KB özellikle önemlidir ve çoğu hastada tanıda esastır. </a:t>
            </a:r>
          </a:p>
          <a:p>
            <a:pPr algn="just"/>
            <a:endParaRPr lang="tr-TR" dirty="0" smtClean="0"/>
          </a:p>
          <a:p>
            <a:pPr algn="just"/>
            <a:r>
              <a:rPr lang="tr-TR" dirty="0" smtClean="0"/>
              <a:t>Yaşı ≥80 olanlarda </a:t>
            </a:r>
            <a:r>
              <a:rPr lang="tr-TR" dirty="0" err="1" smtClean="0"/>
              <a:t>sistolik</a:t>
            </a:r>
            <a:r>
              <a:rPr lang="tr-TR" dirty="0" smtClean="0"/>
              <a:t> KB’nin 150 </a:t>
            </a:r>
            <a:r>
              <a:rPr lang="tr-TR" dirty="0" err="1" smtClean="0"/>
              <a:t>mmHg’ye</a:t>
            </a:r>
            <a:r>
              <a:rPr lang="tr-TR" dirty="0" smtClean="0"/>
              <a:t> kadar kabul edilebilir olduğu bildirilmektedir.</a:t>
            </a:r>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12</a:t>
            </a:fld>
            <a:endParaRPr lang="tr-TR"/>
          </a:p>
        </p:txBody>
      </p:sp>
    </p:spTree>
    <p:extLst>
      <p:ext uri="{BB962C8B-B14F-4D97-AF65-F5344CB8AC3E}">
        <p14:creationId xmlns:p14="http://schemas.microsoft.com/office/powerpoint/2010/main" val="853155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Birçok hastada birden fazla ilaca gereksinim duyulacağı için ilk basamak ilacın ne olması gerektiğini düşünmek genelde doğru değildir. Ama bazı ilaçların başlangıçta seçmenin veya kombinasyon şeklinde kullanmanın uygun olduğunu bildiren çalışmalar vardır.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63</a:t>
            </a:fld>
            <a:endParaRPr lang="tr-TR"/>
          </a:p>
        </p:txBody>
      </p:sp>
    </p:spTree>
    <p:extLst>
      <p:ext uri="{BB962C8B-B14F-4D97-AF65-F5344CB8AC3E}">
        <p14:creationId xmlns:p14="http://schemas.microsoft.com/office/powerpoint/2010/main" val="3641893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Birçok hastada birden fazla ilaca gereksinim duyulacağı için ilk basamak ilacın ne olması gerektiğini düşünmek genelde doğru değildir. Ama bazı ilaçların başlangıçta seçmenin veya kombinasyon şeklinde kullanmanın uygun olduğunu bildiren çalışmalar vardır.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64</a:t>
            </a:fld>
            <a:endParaRPr lang="tr-TR"/>
          </a:p>
        </p:txBody>
      </p:sp>
    </p:spTree>
    <p:extLst>
      <p:ext uri="{BB962C8B-B14F-4D97-AF65-F5344CB8AC3E}">
        <p14:creationId xmlns:p14="http://schemas.microsoft.com/office/powerpoint/2010/main" val="1980529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Birçok hastada birden fazla ilaca gereksinim duyulacağı için ilk basamak ilacın ne olması gerektiğini düşünmek genelde doğru değildir. Ama bazı ilaçların başlangıçta seçmenin veya kombinasyon şeklinde kullanmanın uygun olduğunu bildiren çalışmalar vardır.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65</a:t>
            </a:fld>
            <a:endParaRPr lang="tr-TR"/>
          </a:p>
        </p:txBody>
      </p:sp>
    </p:spTree>
    <p:extLst>
      <p:ext uri="{BB962C8B-B14F-4D97-AF65-F5344CB8AC3E}">
        <p14:creationId xmlns:p14="http://schemas.microsoft.com/office/powerpoint/2010/main" val="1609356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Birçok hastada birden fazla ilaca gereksinim duyulacağı için ilk basamak ilacın ne olması gerektiğini düşünmek genelde doğru değildir. Ama bazı ilaçların başlangıçta seçmenin veya kombinasyon şeklinde kullanmanın uygun olduğunu bildiren çalışmalar vardır.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66</a:t>
            </a:fld>
            <a:endParaRPr lang="tr-TR"/>
          </a:p>
        </p:txBody>
      </p:sp>
    </p:spTree>
    <p:extLst>
      <p:ext uri="{BB962C8B-B14F-4D97-AF65-F5344CB8AC3E}">
        <p14:creationId xmlns:p14="http://schemas.microsoft.com/office/powerpoint/2010/main" val="124872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İki </a:t>
            </a:r>
            <a:r>
              <a:rPr lang="tr-TR" sz="1200" b="0" i="0" u="none" strike="noStrike" kern="1200" baseline="0" dirty="0" err="1" smtClean="0">
                <a:solidFill>
                  <a:schemeClr val="tx1"/>
                </a:solidFill>
                <a:latin typeface="+mn-lt"/>
                <a:ea typeface="+mn-ea"/>
                <a:cs typeface="+mn-cs"/>
              </a:rPr>
              <a:t>ilactan</a:t>
            </a:r>
            <a:r>
              <a:rPr lang="tr-TR" sz="1200" b="0" i="0" u="none" strike="noStrike" kern="1200" baseline="0" dirty="0" smtClean="0">
                <a:solidFill>
                  <a:schemeClr val="tx1"/>
                </a:solidFill>
                <a:latin typeface="+mn-lt"/>
                <a:ea typeface="+mn-ea"/>
                <a:cs typeface="+mn-cs"/>
              </a:rPr>
              <a:t> bir tanesinin </a:t>
            </a:r>
            <a:r>
              <a:rPr lang="tr-TR" sz="1200" b="0" i="0" u="none" strike="noStrike" kern="1200" baseline="0" dirty="0" err="1" smtClean="0">
                <a:solidFill>
                  <a:schemeClr val="tx1"/>
                </a:solidFill>
                <a:latin typeface="+mn-lt"/>
                <a:ea typeface="+mn-ea"/>
                <a:cs typeface="+mn-cs"/>
              </a:rPr>
              <a:t>tiyazid</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diuretiği</a:t>
            </a:r>
            <a:r>
              <a:rPr lang="tr-TR" sz="1200" b="0" i="0" u="none" strike="noStrike" kern="1200" baseline="0" dirty="0" smtClean="0">
                <a:solidFill>
                  <a:schemeClr val="tx1"/>
                </a:solidFill>
                <a:latin typeface="+mn-lt"/>
                <a:ea typeface="+mn-ea"/>
                <a:cs typeface="+mn-cs"/>
              </a:rPr>
              <a:t> olmasına </a:t>
            </a:r>
            <a:r>
              <a:rPr lang="tr-TR" sz="1200" b="0" i="0" u="none" strike="noStrike" kern="1200" baseline="0" dirty="0" err="1" smtClean="0">
                <a:solidFill>
                  <a:schemeClr val="tx1"/>
                </a:solidFill>
                <a:latin typeface="+mn-lt"/>
                <a:ea typeface="+mn-ea"/>
                <a:cs typeface="+mn-cs"/>
              </a:rPr>
              <a:t>calışılmalıdır</a:t>
            </a:r>
            <a:r>
              <a:rPr lang="tr-TR" sz="1200" b="0" i="0" u="none" strike="noStrike" kern="1200" baseline="0" dirty="0" smtClean="0">
                <a:solidFill>
                  <a:schemeClr val="tx1"/>
                </a:solidFill>
                <a:latin typeface="+mn-lt"/>
                <a:ea typeface="+mn-ea"/>
                <a:cs typeface="+mn-cs"/>
              </a:rPr>
              <a:t>. Bir beta </a:t>
            </a:r>
            <a:r>
              <a:rPr lang="tr-TR" sz="1200" b="0" i="0" u="none" strike="noStrike" kern="1200" baseline="0" dirty="0" err="1" smtClean="0">
                <a:solidFill>
                  <a:schemeClr val="tx1"/>
                </a:solidFill>
                <a:latin typeface="+mn-lt"/>
                <a:ea typeface="+mn-ea"/>
                <a:cs typeface="+mn-cs"/>
              </a:rPr>
              <a:t>bloker</a:t>
            </a:r>
            <a:r>
              <a:rPr lang="tr-TR" sz="1200" b="0" i="0" u="none" strike="noStrike" kern="1200" baseline="0" dirty="0" smtClean="0">
                <a:solidFill>
                  <a:schemeClr val="tx1"/>
                </a:solidFill>
                <a:latin typeface="+mn-lt"/>
                <a:ea typeface="+mn-ea"/>
                <a:cs typeface="+mn-cs"/>
              </a:rPr>
              <a:t>, ACE </a:t>
            </a:r>
            <a:r>
              <a:rPr lang="tr-TR" sz="1200" b="0" i="0" u="none" strike="noStrike" kern="1200" baseline="0" dirty="0" err="1" smtClean="0">
                <a:solidFill>
                  <a:schemeClr val="tx1"/>
                </a:solidFill>
                <a:latin typeface="+mn-lt"/>
                <a:ea typeface="+mn-ea"/>
                <a:cs typeface="+mn-cs"/>
              </a:rPr>
              <a:t>inhibitoru</a:t>
            </a:r>
            <a:r>
              <a:rPr lang="tr-TR" sz="1200" b="0" i="0" u="none" strike="noStrike" kern="1200" baseline="0" dirty="0" smtClean="0">
                <a:solidFill>
                  <a:schemeClr val="tx1"/>
                </a:solidFill>
                <a:latin typeface="+mn-lt"/>
                <a:ea typeface="+mn-ea"/>
                <a:cs typeface="+mn-cs"/>
              </a:rPr>
              <a:t> veya ARB’ ye eklenebilir. Farklı mekanizmaları olan </a:t>
            </a:r>
            <a:r>
              <a:rPr lang="tr-TR" sz="1200" b="0" i="0" u="none" strike="noStrike" kern="1200" baseline="0" dirty="0" err="1" smtClean="0">
                <a:solidFill>
                  <a:schemeClr val="tx1"/>
                </a:solidFill>
                <a:latin typeface="+mn-lt"/>
                <a:ea typeface="+mn-ea"/>
                <a:cs typeface="+mn-cs"/>
              </a:rPr>
              <a:t>ilacları</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smtClean="0">
                <a:solidFill>
                  <a:schemeClr val="tx1"/>
                </a:solidFill>
                <a:latin typeface="+mn-lt"/>
                <a:ea typeface="+mn-ea"/>
                <a:cs typeface="+mn-cs"/>
              </a:rPr>
              <a:t>kombine etmek </a:t>
            </a:r>
            <a:r>
              <a:rPr lang="tr-TR" sz="1200" b="0" i="0" u="none" strike="noStrike" kern="1200" baseline="0" dirty="0" err="1" smtClean="0">
                <a:solidFill>
                  <a:schemeClr val="tx1"/>
                </a:solidFill>
                <a:latin typeface="+mn-lt"/>
                <a:ea typeface="+mn-ea"/>
                <a:cs typeface="+mn-cs"/>
              </a:rPr>
              <a:t>additif</a:t>
            </a:r>
            <a:r>
              <a:rPr lang="tr-TR" sz="1200" b="0" i="0" u="none" strike="noStrike" kern="1200" baseline="0" dirty="0" smtClean="0">
                <a:solidFill>
                  <a:schemeClr val="tx1"/>
                </a:solidFill>
                <a:latin typeface="+mn-lt"/>
                <a:ea typeface="+mn-ea"/>
                <a:cs typeface="+mn-cs"/>
              </a:rPr>
              <a:t> etki eder.</a:t>
            </a:r>
          </a:p>
          <a:p>
            <a:endParaRPr lang="tr-TR"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ACE ve ARB kombine edilmemelidir.</a:t>
            </a:r>
          </a:p>
          <a:p>
            <a:r>
              <a:rPr lang="tr-TR" sz="1200" b="1" i="0" u="none" strike="noStrike" kern="1200" baseline="0" dirty="0" smtClean="0">
                <a:solidFill>
                  <a:schemeClr val="tx1"/>
                </a:solidFill>
                <a:latin typeface="+mn-lt"/>
                <a:ea typeface="+mn-ea"/>
                <a:cs typeface="+mn-cs"/>
              </a:rPr>
              <a:t>• Beta </a:t>
            </a:r>
            <a:r>
              <a:rPr lang="tr-TR" sz="1200" b="1" i="0" u="none" strike="noStrike" kern="1200" baseline="0" dirty="0" err="1" smtClean="0">
                <a:solidFill>
                  <a:schemeClr val="tx1"/>
                </a:solidFill>
                <a:latin typeface="+mn-lt"/>
                <a:ea typeface="+mn-ea"/>
                <a:cs typeface="+mn-cs"/>
              </a:rPr>
              <a:t>blokör</a:t>
            </a:r>
            <a:r>
              <a:rPr lang="tr-TR" sz="1200" b="1" i="0" u="none" strike="noStrike" kern="1200" baseline="0" dirty="0" smtClean="0">
                <a:solidFill>
                  <a:schemeClr val="tx1"/>
                </a:solidFill>
                <a:latin typeface="+mn-lt"/>
                <a:ea typeface="+mn-ea"/>
                <a:cs typeface="+mn-cs"/>
              </a:rPr>
              <a:t> ve </a:t>
            </a:r>
            <a:r>
              <a:rPr lang="tr-TR" sz="1200" b="1" i="0" u="none" strike="noStrike" kern="1200" baseline="0" dirty="0" err="1" smtClean="0">
                <a:solidFill>
                  <a:schemeClr val="tx1"/>
                </a:solidFill>
                <a:latin typeface="+mn-lt"/>
                <a:ea typeface="+mn-ea"/>
                <a:cs typeface="+mn-cs"/>
              </a:rPr>
              <a:t>diüretik</a:t>
            </a:r>
            <a:r>
              <a:rPr lang="tr-TR" sz="1200" b="1" i="0" u="none" strike="noStrike" kern="1200" baseline="0" dirty="0" smtClean="0">
                <a:solidFill>
                  <a:schemeClr val="tx1"/>
                </a:solidFill>
                <a:latin typeface="+mn-lt"/>
                <a:ea typeface="+mn-ea"/>
                <a:cs typeface="+mn-cs"/>
              </a:rPr>
              <a:t> kombinasyonu dikkatli yapılmalıdır.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67</a:t>
            </a:fld>
            <a:endParaRPr lang="tr-TR"/>
          </a:p>
        </p:txBody>
      </p:sp>
    </p:spTree>
    <p:extLst>
      <p:ext uri="{BB962C8B-B14F-4D97-AF65-F5344CB8AC3E}">
        <p14:creationId xmlns:p14="http://schemas.microsoft.com/office/powerpoint/2010/main" val="1267924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Değişiti</a:t>
            </a:r>
            <a:endParaRPr lang="tr-TR" dirty="0" smtClean="0"/>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68</a:t>
            </a:fld>
            <a:endParaRPr lang="tr-TR"/>
          </a:p>
        </p:txBody>
      </p:sp>
    </p:spTree>
    <p:extLst>
      <p:ext uri="{BB962C8B-B14F-4D97-AF65-F5344CB8AC3E}">
        <p14:creationId xmlns:p14="http://schemas.microsoft.com/office/powerpoint/2010/main" val="966279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Verilen </a:t>
            </a:r>
            <a:r>
              <a:rPr lang="tr-TR" sz="1200" b="0" i="0" u="none" strike="noStrike" kern="1200" baseline="0" dirty="0" err="1" smtClean="0">
                <a:solidFill>
                  <a:schemeClr val="tx1"/>
                </a:solidFill>
                <a:latin typeface="+mn-lt"/>
                <a:ea typeface="+mn-ea"/>
                <a:cs typeface="+mn-cs"/>
              </a:rPr>
              <a:t>ilac</a:t>
            </a:r>
            <a:r>
              <a:rPr lang="tr-TR" sz="1200" b="0" i="0" u="none" strike="noStrike" kern="1200" baseline="0" dirty="0" smtClean="0">
                <a:solidFill>
                  <a:schemeClr val="tx1"/>
                </a:solidFill>
                <a:latin typeface="+mn-lt"/>
                <a:ea typeface="+mn-ea"/>
                <a:cs typeface="+mn-cs"/>
              </a:rPr>
              <a:t> ne olursa olsun </a:t>
            </a:r>
            <a:r>
              <a:rPr lang="tr-TR" sz="1200" b="0" i="0" u="none" strike="noStrike" kern="1200" baseline="0" dirty="0" err="1" smtClean="0">
                <a:solidFill>
                  <a:schemeClr val="tx1"/>
                </a:solidFill>
                <a:latin typeface="+mn-lt"/>
                <a:ea typeface="+mn-ea"/>
                <a:cs typeface="+mn-cs"/>
              </a:rPr>
              <a:t>monoterapi</a:t>
            </a:r>
            <a:r>
              <a:rPr lang="tr-TR" sz="1200" b="0" i="0" u="none" strike="noStrike" kern="1200" baseline="0" dirty="0" smtClean="0">
                <a:solidFill>
                  <a:schemeClr val="tx1"/>
                </a:solidFill>
                <a:latin typeface="+mn-lt"/>
                <a:ea typeface="+mn-ea"/>
                <a:cs typeface="+mn-cs"/>
              </a:rPr>
              <a:t> ile sınırlı sayıda hastada KB </a:t>
            </a:r>
            <a:r>
              <a:rPr lang="tr-TR" sz="1200" b="0" i="0" u="none" strike="noStrike" kern="1200" baseline="0" dirty="0" err="1" smtClean="0">
                <a:solidFill>
                  <a:schemeClr val="tx1"/>
                </a:solidFill>
                <a:latin typeface="+mn-lt"/>
                <a:ea typeface="+mn-ea"/>
                <a:cs typeface="+mn-cs"/>
              </a:rPr>
              <a:t>hedeferi</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gercekleşebilir</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Bircok</a:t>
            </a:r>
            <a:r>
              <a:rPr lang="tr-TR" sz="1200" b="0" i="0" u="none" strike="noStrike" kern="1200" baseline="0" dirty="0" smtClean="0">
                <a:solidFill>
                  <a:schemeClr val="tx1"/>
                </a:solidFill>
                <a:latin typeface="+mn-lt"/>
                <a:ea typeface="+mn-ea"/>
                <a:cs typeface="+mn-cs"/>
              </a:rPr>
              <a:t> hastada hedef KB değerlerine ulaşmak </a:t>
            </a:r>
            <a:r>
              <a:rPr lang="tr-TR" sz="1200" b="0" i="0" u="none" strike="noStrike" kern="1200" baseline="0" dirty="0" err="1" smtClean="0">
                <a:solidFill>
                  <a:schemeClr val="tx1"/>
                </a:solidFill>
                <a:latin typeface="+mn-lt"/>
                <a:ea typeface="+mn-ea"/>
                <a:cs typeface="+mn-cs"/>
              </a:rPr>
              <a:t>icin</a:t>
            </a:r>
            <a:r>
              <a:rPr lang="tr-TR" sz="1200" b="0" i="0" u="none" strike="noStrike" kern="1200" baseline="0" dirty="0" smtClean="0">
                <a:solidFill>
                  <a:schemeClr val="tx1"/>
                </a:solidFill>
                <a:latin typeface="+mn-lt"/>
                <a:ea typeface="+mn-ea"/>
                <a:cs typeface="+mn-cs"/>
              </a:rPr>
              <a:t> birden fazla </a:t>
            </a:r>
            <a:r>
              <a:rPr lang="tr-TR" sz="1200" b="0" i="0" u="none" strike="noStrike" kern="1200" baseline="0" dirty="0" err="1" smtClean="0">
                <a:solidFill>
                  <a:schemeClr val="tx1"/>
                </a:solidFill>
                <a:latin typeface="+mn-lt"/>
                <a:ea typeface="+mn-ea"/>
                <a:cs typeface="+mn-cs"/>
              </a:rPr>
              <a:t>ilac</a:t>
            </a:r>
            <a:r>
              <a:rPr lang="tr-TR" sz="1200" b="0" i="0" u="none" strike="noStrike" kern="1200" baseline="0" dirty="0" smtClean="0">
                <a:solidFill>
                  <a:schemeClr val="tx1"/>
                </a:solidFill>
                <a:latin typeface="+mn-lt"/>
                <a:ea typeface="+mn-ea"/>
                <a:cs typeface="+mn-cs"/>
              </a:rPr>
              <a:t> kullanılması gerekebilir.</a:t>
            </a:r>
          </a:p>
          <a:p>
            <a:r>
              <a:rPr lang="tr-TR" sz="1200" b="0" i="0" u="none" strike="noStrike" kern="1200" baseline="0" dirty="0" smtClean="0">
                <a:solidFill>
                  <a:schemeClr val="tx1"/>
                </a:solidFill>
                <a:latin typeface="+mn-lt"/>
                <a:ea typeface="+mn-ea"/>
                <a:cs typeface="+mn-cs"/>
              </a:rPr>
              <a:t>Etken ve iyi </a:t>
            </a:r>
            <a:r>
              <a:rPr lang="tr-TR" sz="1200" b="0" i="0" u="none" strike="noStrike" kern="1200" baseline="0" dirty="0" err="1" smtClean="0">
                <a:solidFill>
                  <a:schemeClr val="tx1"/>
                </a:solidFill>
                <a:latin typeface="+mn-lt"/>
                <a:ea typeface="+mn-ea"/>
                <a:cs typeface="+mn-cs"/>
              </a:rPr>
              <a:t>tolere</a:t>
            </a:r>
            <a:r>
              <a:rPr lang="tr-TR" sz="1200" b="0" i="0" u="none" strike="noStrike" kern="1200" baseline="0" dirty="0" smtClean="0">
                <a:solidFill>
                  <a:schemeClr val="tx1"/>
                </a:solidFill>
                <a:latin typeface="+mn-lt"/>
                <a:ea typeface="+mn-ea"/>
                <a:cs typeface="+mn-cs"/>
              </a:rPr>
              <a:t> edilebilen </a:t>
            </a:r>
            <a:r>
              <a:rPr lang="tr-TR" sz="1200" b="0" i="0" u="none" strike="noStrike" kern="1200" baseline="0" dirty="0" err="1" smtClean="0">
                <a:solidFill>
                  <a:schemeClr val="tx1"/>
                </a:solidFill>
                <a:latin typeface="+mn-lt"/>
                <a:ea typeface="+mn-ea"/>
                <a:cs typeface="+mn-cs"/>
              </a:rPr>
              <a:t>ceşitli</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ilac</a:t>
            </a:r>
            <a:r>
              <a:rPr lang="tr-TR" sz="1200" b="0" i="0" u="none" strike="noStrike" kern="1200" baseline="0" dirty="0" smtClean="0">
                <a:solidFill>
                  <a:schemeClr val="tx1"/>
                </a:solidFill>
                <a:latin typeface="+mn-lt"/>
                <a:ea typeface="+mn-ea"/>
                <a:cs typeface="+mn-cs"/>
              </a:rPr>
              <a:t> kombinasyonları </a:t>
            </a:r>
            <a:r>
              <a:rPr lang="tr-TR" sz="1200" b="0" i="0" u="none" strike="noStrike" kern="1200" baseline="0" dirty="0" err="1" smtClean="0">
                <a:solidFill>
                  <a:schemeClr val="tx1"/>
                </a:solidFill>
                <a:latin typeface="+mn-lt"/>
                <a:ea typeface="+mn-ea"/>
                <a:cs typeface="+mn-cs"/>
              </a:rPr>
              <a:t>gunumuzde</a:t>
            </a:r>
            <a:r>
              <a:rPr lang="tr-TR" sz="1200" b="0" i="0" u="none" strike="noStrike" kern="1200" baseline="0" dirty="0" smtClean="0">
                <a:solidFill>
                  <a:schemeClr val="tx1"/>
                </a:solidFill>
                <a:latin typeface="+mn-lt"/>
                <a:ea typeface="+mn-ea"/>
                <a:cs typeface="+mn-cs"/>
              </a:rPr>
              <a:t> mevcuttur.</a:t>
            </a:r>
          </a:p>
          <a:p>
            <a:r>
              <a:rPr lang="tr-TR" sz="1200" b="0" i="0" u="none" strike="noStrike" kern="1200" baseline="0" dirty="0" smtClean="0">
                <a:solidFill>
                  <a:schemeClr val="tx1"/>
                </a:solidFill>
                <a:latin typeface="+mn-lt"/>
                <a:ea typeface="+mn-ea"/>
                <a:cs typeface="+mn-cs"/>
              </a:rPr>
              <a:t>• Tedaviye </a:t>
            </a:r>
            <a:r>
              <a:rPr lang="tr-TR" sz="1200" b="0" i="0" u="none" strike="noStrike" kern="1200" baseline="0" dirty="0" err="1" smtClean="0">
                <a:solidFill>
                  <a:schemeClr val="tx1"/>
                </a:solidFill>
                <a:latin typeface="+mn-lt"/>
                <a:ea typeface="+mn-ea"/>
                <a:cs typeface="+mn-cs"/>
              </a:rPr>
              <a:t>monoterapi</a:t>
            </a:r>
            <a:r>
              <a:rPr lang="tr-TR" sz="1200" b="0" i="0" u="none" strike="noStrike" kern="1200" baseline="0" dirty="0" smtClean="0">
                <a:solidFill>
                  <a:schemeClr val="tx1"/>
                </a:solidFill>
                <a:latin typeface="+mn-lt"/>
                <a:ea typeface="+mn-ea"/>
                <a:cs typeface="+mn-cs"/>
              </a:rPr>
              <a:t> ile başlanabileceği gibi </a:t>
            </a:r>
            <a:r>
              <a:rPr lang="tr-TR" sz="1200" b="0" i="0" u="none" strike="noStrike" kern="1200" baseline="0" dirty="0" err="1" smtClean="0">
                <a:solidFill>
                  <a:schemeClr val="tx1"/>
                </a:solidFill>
                <a:latin typeface="+mn-lt"/>
                <a:ea typeface="+mn-ea"/>
                <a:cs typeface="+mn-cs"/>
              </a:rPr>
              <a:t>duşuk</a:t>
            </a:r>
            <a:r>
              <a:rPr lang="tr-TR" sz="1200" b="0" i="0" u="none" strike="noStrike" kern="1200" baseline="0" dirty="0" smtClean="0">
                <a:solidFill>
                  <a:schemeClr val="tx1"/>
                </a:solidFill>
                <a:latin typeface="+mn-lt"/>
                <a:ea typeface="+mn-ea"/>
                <a:cs typeface="+mn-cs"/>
              </a:rPr>
              <a:t> dozlarda 2 </a:t>
            </a:r>
            <a:r>
              <a:rPr lang="tr-TR" sz="1200" b="0" i="0" u="none" strike="noStrike" kern="1200" baseline="0" dirty="0" err="1" smtClean="0">
                <a:solidFill>
                  <a:schemeClr val="tx1"/>
                </a:solidFill>
                <a:latin typeface="+mn-lt"/>
                <a:ea typeface="+mn-ea"/>
                <a:cs typeface="+mn-cs"/>
              </a:rPr>
              <a:t>ilac</a:t>
            </a:r>
            <a:r>
              <a:rPr lang="tr-TR" sz="1200" b="0" i="0" u="none" strike="noStrike" kern="1200" baseline="0" dirty="0" smtClean="0">
                <a:solidFill>
                  <a:schemeClr val="tx1"/>
                </a:solidFill>
                <a:latin typeface="+mn-lt"/>
                <a:ea typeface="+mn-ea"/>
                <a:cs typeface="+mn-cs"/>
              </a:rPr>
              <a:t> kombinasyonu ile de</a:t>
            </a:r>
          </a:p>
          <a:p>
            <a:r>
              <a:rPr lang="tr-TR" sz="1200" b="0" i="0" u="none" strike="noStrike" kern="1200" baseline="0" dirty="0" smtClean="0">
                <a:solidFill>
                  <a:schemeClr val="tx1"/>
                </a:solidFill>
                <a:latin typeface="+mn-lt"/>
                <a:ea typeface="+mn-ea"/>
                <a:cs typeface="+mn-cs"/>
              </a:rPr>
              <a:t>başlanabilir ve gerektiğinde </a:t>
            </a:r>
            <a:r>
              <a:rPr lang="tr-TR" sz="1200" b="0" i="0" u="none" strike="noStrike" kern="1200" baseline="0" dirty="0" err="1" smtClean="0">
                <a:solidFill>
                  <a:schemeClr val="tx1"/>
                </a:solidFill>
                <a:latin typeface="+mn-lt"/>
                <a:ea typeface="+mn-ea"/>
                <a:cs typeface="+mn-cs"/>
              </a:rPr>
              <a:t>ilac</a:t>
            </a:r>
            <a:r>
              <a:rPr lang="tr-TR" sz="1200" b="0" i="0" u="none" strike="noStrike" kern="1200" baseline="0" dirty="0" smtClean="0">
                <a:solidFill>
                  <a:schemeClr val="tx1"/>
                </a:solidFill>
                <a:latin typeface="+mn-lt"/>
                <a:ea typeface="+mn-ea"/>
                <a:cs typeface="+mn-cs"/>
              </a:rPr>
              <a:t> doz ve sayıları artırılabilir.</a:t>
            </a:r>
          </a:p>
          <a:p>
            <a:r>
              <a:rPr lang="tr-TR" sz="1200" b="0" i="0" u="none" strike="noStrike" kern="1200" baseline="0" dirty="0" smtClean="0">
                <a:solidFill>
                  <a:srgbClr val="FF0000"/>
                </a:solidFill>
                <a:latin typeface="+mn-lt"/>
                <a:ea typeface="+mn-ea"/>
                <a:cs typeface="+mn-cs"/>
              </a:rPr>
              <a:t>• </a:t>
            </a:r>
            <a:r>
              <a:rPr lang="tr-TR" sz="1200" b="0" i="0" u="none" strike="noStrike" kern="1200" baseline="0" dirty="0" err="1" smtClean="0">
                <a:solidFill>
                  <a:srgbClr val="C00000"/>
                </a:solidFill>
                <a:latin typeface="+mn-lt"/>
                <a:ea typeface="+mn-ea"/>
                <a:cs typeface="+mn-cs"/>
              </a:rPr>
              <a:t>Monoterapi</a:t>
            </a:r>
            <a:r>
              <a:rPr lang="tr-TR" sz="1200" b="0" i="0" u="none" strike="noStrike" kern="1200" baseline="0" dirty="0" smtClean="0">
                <a:solidFill>
                  <a:srgbClr val="C00000"/>
                </a:solidFill>
                <a:latin typeface="+mn-lt"/>
                <a:ea typeface="+mn-ea"/>
                <a:cs typeface="+mn-cs"/>
              </a:rPr>
              <a:t> KB hafif </a:t>
            </a:r>
            <a:r>
              <a:rPr lang="tr-TR" sz="1200" b="0" i="0" u="none" strike="noStrike" kern="1200" baseline="0" dirty="0" err="1" smtClean="0">
                <a:solidFill>
                  <a:srgbClr val="C00000"/>
                </a:solidFill>
                <a:latin typeface="+mn-lt"/>
                <a:ea typeface="+mn-ea"/>
                <a:cs typeface="+mn-cs"/>
              </a:rPr>
              <a:t>yukselmiş</a:t>
            </a:r>
            <a:r>
              <a:rPr lang="tr-TR" sz="1200" b="0" i="0" u="none" strike="noStrike" kern="1200" baseline="0" dirty="0" smtClean="0">
                <a:solidFill>
                  <a:srgbClr val="C00000"/>
                </a:solidFill>
                <a:latin typeface="+mn-lt"/>
                <a:ea typeface="+mn-ea"/>
                <a:cs typeface="+mn-cs"/>
              </a:rPr>
              <a:t> ve total KV riski </a:t>
            </a:r>
            <a:r>
              <a:rPr lang="tr-TR" sz="1200" b="0" i="0" u="none" strike="noStrike" kern="1200" baseline="0" dirty="0" err="1" smtClean="0">
                <a:solidFill>
                  <a:srgbClr val="C00000"/>
                </a:solidFill>
                <a:latin typeface="+mn-lt"/>
                <a:ea typeface="+mn-ea"/>
                <a:cs typeface="+mn-cs"/>
              </a:rPr>
              <a:t>duşuk</a:t>
            </a:r>
            <a:r>
              <a:rPr lang="tr-TR" sz="1200" b="0" i="0" u="none" strike="noStrike" kern="1200" baseline="0" dirty="0" smtClean="0">
                <a:solidFill>
                  <a:srgbClr val="C00000"/>
                </a:solidFill>
                <a:latin typeface="+mn-lt"/>
                <a:ea typeface="+mn-ea"/>
                <a:cs typeface="+mn-cs"/>
              </a:rPr>
              <a:t> ya da orta derecede olan hastalarda</a:t>
            </a:r>
          </a:p>
          <a:p>
            <a:r>
              <a:rPr lang="tr-TR" sz="1200" b="0" i="0" u="none" strike="noStrike" kern="1200" baseline="0" dirty="0" smtClean="0">
                <a:solidFill>
                  <a:srgbClr val="C00000"/>
                </a:solidFill>
                <a:latin typeface="+mn-lt"/>
                <a:ea typeface="+mn-ea"/>
                <a:cs typeface="+mn-cs"/>
              </a:rPr>
              <a:t>ilk tercih olabilir. KB 2. ya da 3. hipertansiyon </a:t>
            </a:r>
            <a:r>
              <a:rPr lang="tr-TR" sz="1200" b="0" i="0" u="none" strike="noStrike" kern="1200" baseline="0" dirty="0" err="1" smtClean="0">
                <a:solidFill>
                  <a:srgbClr val="C00000"/>
                </a:solidFill>
                <a:latin typeface="+mn-lt"/>
                <a:ea typeface="+mn-ea"/>
                <a:cs typeface="+mn-cs"/>
              </a:rPr>
              <a:t>duzeyinde</a:t>
            </a:r>
            <a:r>
              <a:rPr lang="tr-TR" sz="1200" b="0" i="0" u="none" strike="noStrike" kern="1200" baseline="0" dirty="0" smtClean="0">
                <a:solidFill>
                  <a:srgbClr val="C00000"/>
                </a:solidFill>
                <a:latin typeface="+mn-lt"/>
                <a:ea typeface="+mn-ea"/>
                <a:cs typeface="+mn-cs"/>
              </a:rPr>
              <a:t> ya da total KV riski </a:t>
            </a:r>
            <a:r>
              <a:rPr lang="tr-TR" sz="1200" b="0" i="0" u="none" strike="noStrike" kern="1200" baseline="0" dirty="0" err="1" smtClean="0">
                <a:solidFill>
                  <a:srgbClr val="C00000"/>
                </a:solidFill>
                <a:latin typeface="+mn-lt"/>
                <a:ea typeface="+mn-ea"/>
                <a:cs typeface="+mn-cs"/>
              </a:rPr>
              <a:t>yuksek</a:t>
            </a:r>
            <a:endParaRPr lang="tr-TR" sz="1200" b="0" i="0" u="none" strike="noStrike" kern="1200" baseline="0" dirty="0" smtClean="0">
              <a:solidFill>
                <a:srgbClr val="C00000"/>
              </a:solidFill>
              <a:latin typeface="+mn-lt"/>
              <a:ea typeface="+mn-ea"/>
              <a:cs typeface="+mn-cs"/>
            </a:endParaRPr>
          </a:p>
          <a:p>
            <a:r>
              <a:rPr lang="tr-TR" sz="1200" b="0" i="0" u="none" strike="noStrike" kern="1200" baseline="0" dirty="0" smtClean="0">
                <a:solidFill>
                  <a:srgbClr val="C00000"/>
                </a:solidFill>
                <a:latin typeface="+mn-lt"/>
                <a:ea typeface="+mn-ea"/>
                <a:cs typeface="+mn-cs"/>
              </a:rPr>
              <a:t>ve </a:t>
            </a:r>
            <a:r>
              <a:rPr lang="tr-TR" sz="1200" b="0" i="0" u="none" strike="noStrike" kern="1200" baseline="0" dirty="0" err="1" smtClean="0">
                <a:solidFill>
                  <a:srgbClr val="C00000"/>
                </a:solidFill>
                <a:latin typeface="+mn-lt"/>
                <a:ea typeface="+mn-ea"/>
                <a:cs typeface="+mn-cs"/>
              </a:rPr>
              <a:t>cok</a:t>
            </a:r>
            <a:r>
              <a:rPr lang="tr-TR" sz="1200" b="0" i="0" u="none" strike="noStrike" kern="1200" baseline="0" dirty="0" smtClean="0">
                <a:solidFill>
                  <a:srgbClr val="C00000"/>
                </a:solidFill>
                <a:latin typeface="+mn-lt"/>
                <a:ea typeface="+mn-ea"/>
                <a:cs typeface="+mn-cs"/>
              </a:rPr>
              <a:t> </a:t>
            </a:r>
            <a:r>
              <a:rPr lang="tr-TR" sz="1200" b="0" i="0" u="none" strike="noStrike" kern="1200" baseline="0" dirty="0" err="1" smtClean="0">
                <a:solidFill>
                  <a:srgbClr val="C00000"/>
                </a:solidFill>
                <a:latin typeface="+mn-lt"/>
                <a:ea typeface="+mn-ea"/>
                <a:cs typeface="+mn-cs"/>
              </a:rPr>
              <a:t>yuksek</a:t>
            </a:r>
            <a:r>
              <a:rPr lang="tr-TR" sz="1200" b="0" i="0" u="none" strike="noStrike" kern="1200" baseline="0" dirty="0" smtClean="0">
                <a:solidFill>
                  <a:srgbClr val="C00000"/>
                </a:solidFill>
                <a:latin typeface="+mn-lt"/>
                <a:ea typeface="+mn-ea"/>
                <a:cs typeface="+mn-cs"/>
              </a:rPr>
              <a:t> kişilerde ilk </a:t>
            </a:r>
            <a:r>
              <a:rPr lang="tr-TR" sz="1200" b="0" i="0" u="none" strike="noStrike" kern="1200" baseline="0" dirty="0" err="1" smtClean="0">
                <a:solidFill>
                  <a:srgbClr val="C00000"/>
                </a:solidFill>
                <a:latin typeface="+mn-lt"/>
                <a:ea typeface="+mn-ea"/>
                <a:cs typeface="+mn-cs"/>
              </a:rPr>
              <a:t>secenek</a:t>
            </a:r>
            <a:r>
              <a:rPr lang="tr-TR" sz="1200" b="0" i="0" u="none" strike="noStrike" kern="1200" baseline="0" dirty="0" smtClean="0">
                <a:solidFill>
                  <a:srgbClr val="C00000"/>
                </a:solidFill>
                <a:latin typeface="+mn-lt"/>
                <a:ea typeface="+mn-ea"/>
                <a:cs typeface="+mn-cs"/>
              </a:rPr>
              <a:t> </a:t>
            </a:r>
            <a:r>
              <a:rPr lang="tr-TR" sz="1200" b="0" i="0" u="none" strike="noStrike" kern="1200" baseline="0" dirty="0" err="1" smtClean="0">
                <a:solidFill>
                  <a:srgbClr val="C00000"/>
                </a:solidFill>
                <a:latin typeface="+mn-lt"/>
                <a:ea typeface="+mn-ea"/>
                <a:cs typeface="+mn-cs"/>
              </a:rPr>
              <a:t>duşuk</a:t>
            </a:r>
            <a:r>
              <a:rPr lang="tr-TR" sz="1200" b="0" i="0" u="none" strike="noStrike" kern="1200" baseline="0" dirty="0" smtClean="0">
                <a:solidFill>
                  <a:srgbClr val="C00000"/>
                </a:solidFill>
                <a:latin typeface="+mn-lt"/>
                <a:ea typeface="+mn-ea"/>
                <a:cs typeface="+mn-cs"/>
              </a:rPr>
              <a:t> doz ikili kombinasyon olmalıdır.</a:t>
            </a:r>
          </a:p>
          <a:p>
            <a:r>
              <a:rPr lang="tr-TR" sz="1200" b="0" i="0" u="none" strike="noStrike" kern="1200" baseline="0" dirty="0" smtClean="0">
                <a:solidFill>
                  <a:schemeClr val="tx1"/>
                </a:solidFill>
                <a:latin typeface="+mn-lt"/>
                <a:ea typeface="+mn-ea"/>
                <a:cs typeface="+mn-cs"/>
              </a:rPr>
              <a:t>• Sabit dozda iki </a:t>
            </a:r>
            <a:r>
              <a:rPr lang="tr-TR" sz="1200" b="0" i="0" u="none" strike="noStrike" kern="1200" baseline="0" dirty="0" err="1" smtClean="0">
                <a:solidFill>
                  <a:schemeClr val="tx1"/>
                </a:solidFill>
                <a:latin typeface="+mn-lt"/>
                <a:ea typeface="+mn-ea"/>
                <a:cs typeface="+mn-cs"/>
              </a:rPr>
              <a:t>ilac</a:t>
            </a:r>
            <a:r>
              <a:rPr lang="tr-TR" sz="1200" b="0" i="0" u="none" strike="noStrike" kern="1200" baseline="0" dirty="0" smtClean="0">
                <a:solidFill>
                  <a:schemeClr val="tx1"/>
                </a:solidFill>
                <a:latin typeface="+mn-lt"/>
                <a:ea typeface="+mn-ea"/>
                <a:cs typeface="+mn-cs"/>
              </a:rPr>
              <a:t> kombinasyonu tedavi şemasını basitleştirerek hasta uyumunu kolaylaştırır.</a:t>
            </a:r>
          </a:p>
          <a:p>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Bircok</a:t>
            </a:r>
            <a:r>
              <a:rPr lang="tr-TR" sz="1200" b="0" i="0" u="none" strike="noStrike" kern="1200" baseline="0" dirty="0" smtClean="0">
                <a:solidFill>
                  <a:schemeClr val="tx1"/>
                </a:solidFill>
                <a:latin typeface="+mn-lt"/>
                <a:ea typeface="+mn-ea"/>
                <a:cs typeface="+mn-cs"/>
              </a:rPr>
              <a:t> hastada 2’li kombinasyon da yetersiz kalmakta 3 ya da daha fazla </a:t>
            </a:r>
            <a:r>
              <a:rPr lang="tr-TR" sz="1200" b="0" i="0" u="none" strike="noStrike" kern="1200" baseline="0" dirty="0" err="1" smtClean="0">
                <a:solidFill>
                  <a:schemeClr val="tx1"/>
                </a:solidFill>
                <a:latin typeface="+mn-lt"/>
                <a:ea typeface="+mn-ea"/>
                <a:cs typeface="+mn-cs"/>
              </a:rPr>
              <a:t>ilacla</a:t>
            </a:r>
            <a:r>
              <a:rPr lang="tr-TR" sz="1200" b="0" i="0" u="none" strike="noStrike" kern="1200" baseline="0" dirty="0" smtClean="0">
                <a:solidFill>
                  <a:schemeClr val="tx1"/>
                </a:solidFill>
                <a:latin typeface="+mn-lt"/>
                <a:ea typeface="+mn-ea"/>
                <a:cs typeface="+mn-cs"/>
              </a:rPr>
              <a:t> kombinasyon</a:t>
            </a:r>
          </a:p>
          <a:p>
            <a:r>
              <a:rPr lang="tr-TR" sz="1200" b="0" i="0" u="none" strike="noStrike" kern="1200" baseline="0" dirty="0" smtClean="0">
                <a:solidFill>
                  <a:schemeClr val="tx1"/>
                </a:solidFill>
                <a:latin typeface="+mn-lt"/>
                <a:ea typeface="+mn-ea"/>
                <a:cs typeface="+mn-cs"/>
              </a:rPr>
              <a:t>gerekmektedir.</a:t>
            </a:r>
          </a:p>
          <a:p>
            <a:r>
              <a:rPr lang="tr-TR" sz="1200" b="0" i="0" u="none" strike="noStrike" kern="1200" baseline="0" dirty="0" smtClean="0">
                <a:solidFill>
                  <a:schemeClr val="tx1"/>
                </a:solidFill>
                <a:latin typeface="+mn-lt"/>
                <a:ea typeface="+mn-ea"/>
                <a:cs typeface="+mn-cs"/>
              </a:rPr>
              <a:t>• Komplike olmayan </a:t>
            </a:r>
            <a:r>
              <a:rPr lang="tr-TR" sz="1200" b="0" i="0" u="none" strike="noStrike" kern="1200" baseline="0" dirty="0" err="1" smtClean="0">
                <a:solidFill>
                  <a:schemeClr val="tx1"/>
                </a:solidFill>
                <a:latin typeface="+mn-lt"/>
                <a:ea typeface="+mn-ea"/>
                <a:cs typeface="+mn-cs"/>
              </a:rPr>
              <a:t>hipertansif</a:t>
            </a:r>
            <a:r>
              <a:rPr lang="tr-TR" sz="1200" b="0" i="0" u="none" strike="noStrike" kern="1200" baseline="0" dirty="0" smtClean="0">
                <a:solidFill>
                  <a:schemeClr val="tx1"/>
                </a:solidFill>
                <a:latin typeface="+mn-lt"/>
                <a:ea typeface="+mn-ea"/>
                <a:cs typeface="+mn-cs"/>
              </a:rPr>
              <a:t> hastalarda ve yaşlılarda </a:t>
            </a:r>
            <a:r>
              <a:rPr lang="tr-TR" sz="1200" b="0" i="0" u="none" strike="noStrike" kern="1200" baseline="0" dirty="0" err="1" smtClean="0">
                <a:solidFill>
                  <a:schemeClr val="tx1"/>
                </a:solidFill>
                <a:latin typeface="+mn-lt"/>
                <a:ea typeface="+mn-ea"/>
                <a:cs typeface="+mn-cs"/>
              </a:rPr>
              <a:t>antihipertansif</a:t>
            </a:r>
            <a:r>
              <a:rPr lang="tr-TR" sz="1200" b="0" i="0" u="none" strike="noStrike" kern="1200" baseline="0" dirty="0" smtClean="0">
                <a:solidFill>
                  <a:schemeClr val="tx1"/>
                </a:solidFill>
                <a:latin typeface="+mn-lt"/>
                <a:ea typeface="+mn-ea"/>
                <a:cs typeface="+mn-cs"/>
              </a:rPr>
              <a:t> tedavi aşamalı olarak</a:t>
            </a:r>
          </a:p>
          <a:p>
            <a:r>
              <a:rPr lang="tr-TR" sz="1200" b="0" i="0" u="none" strike="noStrike" kern="1200" baseline="0" dirty="0" smtClean="0">
                <a:solidFill>
                  <a:schemeClr val="tx1"/>
                </a:solidFill>
                <a:latin typeface="+mn-lt"/>
                <a:ea typeface="+mn-ea"/>
                <a:cs typeface="+mn-cs"/>
              </a:rPr>
              <a:t>başlamalı, </a:t>
            </a:r>
            <a:r>
              <a:rPr lang="tr-TR" sz="1200" b="0" i="0" u="none" strike="noStrike" kern="1200" baseline="0" dirty="0" err="1" smtClean="0">
                <a:solidFill>
                  <a:schemeClr val="tx1"/>
                </a:solidFill>
                <a:latin typeface="+mn-lt"/>
                <a:ea typeface="+mn-ea"/>
                <a:cs typeface="+mn-cs"/>
              </a:rPr>
              <a:t>yuksek</a:t>
            </a:r>
            <a:r>
              <a:rPr lang="tr-TR" sz="1200" b="0" i="0" u="none" strike="noStrike" kern="1200" baseline="0" dirty="0" smtClean="0">
                <a:solidFill>
                  <a:schemeClr val="tx1"/>
                </a:solidFill>
                <a:latin typeface="+mn-lt"/>
                <a:ea typeface="+mn-ea"/>
                <a:cs typeface="+mn-cs"/>
              </a:rPr>
              <a:t> riskli </a:t>
            </a:r>
            <a:r>
              <a:rPr lang="tr-TR" sz="1200" b="0" i="0" u="none" strike="noStrike" kern="1200" baseline="0" dirty="0" err="1" smtClean="0">
                <a:solidFill>
                  <a:schemeClr val="tx1"/>
                </a:solidFill>
                <a:latin typeface="+mn-lt"/>
                <a:ea typeface="+mn-ea"/>
                <a:cs typeface="+mn-cs"/>
              </a:rPr>
              <a:t>hipertansifl</a:t>
            </a:r>
            <a:r>
              <a:rPr lang="tr-TR" sz="1200" b="0" i="0" u="none" strike="noStrike" kern="1200" baseline="0" dirty="0" smtClean="0">
                <a:solidFill>
                  <a:schemeClr val="tx1"/>
                </a:solidFill>
                <a:latin typeface="+mn-lt"/>
                <a:ea typeface="+mn-ea"/>
                <a:cs typeface="+mn-cs"/>
              </a:rPr>
              <a:t> erde ise KB </a:t>
            </a:r>
            <a:r>
              <a:rPr lang="tr-TR" sz="1200" b="0" i="0" u="none" strike="noStrike" kern="1200" baseline="0" dirty="0" err="1" smtClean="0">
                <a:solidFill>
                  <a:schemeClr val="tx1"/>
                </a:solidFill>
                <a:latin typeface="+mn-lt"/>
                <a:ea typeface="+mn-ea"/>
                <a:cs typeface="+mn-cs"/>
              </a:rPr>
              <a:t>hedefl</a:t>
            </a:r>
            <a:r>
              <a:rPr lang="tr-TR" sz="1200" b="0" i="0" u="none" strike="noStrike" kern="1200" baseline="0" dirty="0" smtClean="0">
                <a:solidFill>
                  <a:schemeClr val="tx1"/>
                </a:solidFill>
                <a:latin typeface="+mn-lt"/>
                <a:ea typeface="+mn-ea"/>
                <a:cs typeface="+mn-cs"/>
              </a:rPr>
              <a:t> erine daha hızlı ulaşılmalı, bunun</a:t>
            </a:r>
          </a:p>
          <a:p>
            <a:r>
              <a:rPr lang="tr-TR" sz="1200" b="0" i="0" u="none" strike="noStrike" kern="1200" baseline="0" dirty="0" err="1" smtClean="0">
                <a:solidFill>
                  <a:schemeClr val="tx1"/>
                </a:solidFill>
                <a:latin typeface="+mn-lt"/>
                <a:ea typeface="+mn-ea"/>
                <a:cs typeface="+mn-cs"/>
              </a:rPr>
              <a:t>icin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başlangıcta</a:t>
            </a:r>
            <a:r>
              <a:rPr lang="tr-TR" sz="1200" b="0" i="0" u="none" strike="noStrike" kern="1200" baseline="0" dirty="0" smtClean="0">
                <a:solidFill>
                  <a:schemeClr val="tx1"/>
                </a:solidFill>
                <a:latin typeface="+mn-lt"/>
                <a:ea typeface="+mn-ea"/>
                <a:cs typeface="+mn-cs"/>
              </a:rPr>
              <a:t> kombinasyon tedavisi kullanılmalıdır.</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70</a:t>
            </a:fld>
            <a:endParaRPr lang="tr-TR"/>
          </a:p>
        </p:txBody>
      </p:sp>
    </p:spTree>
    <p:extLst>
      <p:ext uri="{BB962C8B-B14F-4D97-AF65-F5344CB8AC3E}">
        <p14:creationId xmlns:p14="http://schemas.microsoft.com/office/powerpoint/2010/main" val="586408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smtClean="0">
                <a:solidFill>
                  <a:schemeClr val="tx1"/>
                </a:solidFill>
                <a:latin typeface="+mn-lt"/>
                <a:ea typeface="+mn-ea"/>
                <a:cs typeface="+mn-cs"/>
              </a:rPr>
              <a:t>Mortalitede</a:t>
            </a:r>
            <a:r>
              <a:rPr lang="tr-TR" sz="1200" b="0" i="0" u="none" strike="noStrike" kern="1200" baseline="0" dirty="0" smtClean="0">
                <a:solidFill>
                  <a:schemeClr val="tx1"/>
                </a:solidFill>
                <a:latin typeface="+mn-lt"/>
                <a:ea typeface="+mn-ea"/>
                <a:cs typeface="+mn-cs"/>
              </a:rPr>
              <a:t> artışa neden olması sebebiyle </a:t>
            </a:r>
            <a:r>
              <a:rPr lang="tr-TR" sz="1200" b="0" i="0" u="none" strike="noStrike" kern="1200" baseline="0" dirty="0" err="1" smtClean="0">
                <a:solidFill>
                  <a:schemeClr val="tx1"/>
                </a:solidFill>
                <a:latin typeface="+mn-lt"/>
                <a:ea typeface="+mn-ea"/>
                <a:cs typeface="+mn-cs"/>
              </a:rPr>
              <a:t>diyastolik</a:t>
            </a:r>
            <a:r>
              <a:rPr lang="tr-TR" sz="1200" b="0" i="0" u="none" strike="noStrike" kern="1200" baseline="0" dirty="0" smtClean="0">
                <a:solidFill>
                  <a:schemeClr val="tx1"/>
                </a:solidFill>
                <a:latin typeface="+mn-lt"/>
                <a:ea typeface="+mn-ea"/>
                <a:cs typeface="+mn-cs"/>
              </a:rPr>
              <a:t> KB 60 </a:t>
            </a:r>
            <a:r>
              <a:rPr lang="tr-TR" sz="1200" b="0" i="0" u="none" strike="noStrike" kern="1200" baseline="0" dirty="0" err="1" smtClean="0">
                <a:solidFill>
                  <a:schemeClr val="tx1"/>
                </a:solidFill>
                <a:latin typeface="+mn-lt"/>
                <a:ea typeface="+mn-ea"/>
                <a:cs typeface="+mn-cs"/>
              </a:rPr>
              <a:t>mmHg</a:t>
            </a:r>
            <a:r>
              <a:rPr lang="tr-TR" sz="1200" b="0" i="0" u="none" strike="noStrike" kern="1200" baseline="0" dirty="0" smtClean="0">
                <a:solidFill>
                  <a:schemeClr val="tx1"/>
                </a:solidFill>
                <a:latin typeface="+mn-lt"/>
                <a:ea typeface="+mn-ea"/>
                <a:cs typeface="+mn-cs"/>
              </a:rPr>
              <a:t> altına </a:t>
            </a:r>
            <a:r>
              <a:rPr lang="tr-TR" sz="1200" b="0" i="0" u="none" strike="noStrike" kern="1200" baseline="0" dirty="0" err="1" smtClean="0">
                <a:solidFill>
                  <a:schemeClr val="tx1"/>
                </a:solidFill>
                <a:latin typeface="+mn-lt"/>
                <a:ea typeface="+mn-ea"/>
                <a:cs typeface="+mn-cs"/>
              </a:rPr>
              <a:t>duşurulmemelidir</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smtClean="0">
                <a:solidFill>
                  <a:schemeClr val="tx1"/>
                </a:solidFill>
                <a:latin typeface="+mn-lt"/>
                <a:ea typeface="+mn-ea"/>
                <a:cs typeface="+mn-cs"/>
              </a:rPr>
              <a:t>Yaşlı bireylerde tedaviye başlarken </a:t>
            </a:r>
            <a:r>
              <a:rPr lang="tr-TR" sz="1200" b="0" i="0" u="none" strike="noStrike" kern="1200" baseline="0" dirty="0" err="1" smtClean="0">
                <a:solidFill>
                  <a:schemeClr val="tx1"/>
                </a:solidFill>
                <a:latin typeface="+mn-lt"/>
                <a:ea typeface="+mn-ea"/>
                <a:cs typeface="+mn-cs"/>
              </a:rPr>
              <a:t>duşuk</a:t>
            </a:r>
            <a:r>
              <a:rPr lang="tr-TR" sz="1200" b="0" i="0" u="none" strike="noStrike" kern="1200" baseline="0" dirty="0" smtClean="0">
                <a:solidFill>
                  <a:schemeClr val="tx1"/>
                </a:solidFill>
                <a:latin typeface="+mn-lt"/>
                <a:ea typeface="+mn-ea"/>
                <a:cs typeface="+mn-cs"/>
              </a:rPr>
              <a:t> doz ile başlamaya </a:t>
            </a:r>
            <a:r>
              <a:rPr lang="tr-TR" sz="1200" b="0" i="0" u="none" strike="noStrike" kern="1200" baseline="0" dirty="0" err="1" smtClean="0">
                <a:solidFill>
                  <a:schemeClr val="tx1"/>
                </a:solidFill>
                <a:latin typeface="+mn-lt"/>
                <a:ea typeface="+mn-ea"/>
                <a:cs typeface="+mn-cs"/>
              </a:rPr>
              <a:t>ozen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gosterilmeli</a:t>
            </a:r>
            <a:r>
              <a:rPr lang="tr-TR" sz="1200" b="0" i="0" u="none" strike="noStrike" kern="1200" baseline="0" dirty="0" smtClean="0">
                <a:solidFill>
                  <a:schemeClr val="tx1"/>
                </a:solidFill>
                <a:latin typeface="+mn-lt"/>
                <a:ea typeface="+mn-ea"/>
                <a:cs typeface="+mn-cs"/>
              </a:rPr>
              <a:t>, doz artırma periyodları</a:t>
            </a:r>
          </a:p>
          <a:p>
            <a:r>
              <a:rPr lang="tr-TR" sz="1200" b="0" i="0" u="none" strike="noStrike" kern="1200" baseline="0" dirty="0" smtClean="0">
                <a:solidFill>
                  <a:schemeClr val="tx1"/>
                </a:solidFill>
                <a:latin typeface="+mn-lt"/>
                <a:ea typeface="+mn-ea"/>
                <a:cs typeface="+mn-cs"/>
              </a:rPr>
              <a:t>geniş tutulmalı ve </a:t>
            </a:r>
            <a:r>
              <a:rPr lang="tr-TR" sz="1200" b="0" i="0" u="none" strike="noStrike" kern="1200" baseline="0" dirty="0" err="1" smtClean="0">
                <a:solidFill>
                  <a:schemeClr val="tx1"/>
                </a:solidFill>
                <a:latin typeface="+mn-lt"/>
                <a:ea typeface="+mn-ea"/>
                <a:cs typeface="+mn-cs"/>
              </a:rPr>
              <a:t>mumkun</a:t>
            </a:r>
            <a:r>
              <a:rPr lang="tr-TR" sz="1200" b="0" i="0" u="none" strike="noStrike" kern="1200" baseline="0" dirty="0" smtClean="0">
                <a:solidFill>
                  <a:schemeClr val="tx1"/>
                </a:solidFill>
                <a:latin typeface="+mn-lt"/>
                <a:ea typeface="+mn-ea"/>
                <a:cs typeface="+mn-cs"/>
              </a:rPr>
              <a:t> olduğunca az </a:t>
            </a:r>
            <a:r>
              <a:rPr lang="tr-TR" sz="1200" b="0" i="0" u="none" strike="noStrike" kern="1200" baseline="0" dirty="0" err="1" smtClean="0">
                <a:solidFill>
                  <a:schemeClr val="tx1"/>
                </a:solidFill>
                <a:latin typeface="+mn-lt"/>
                <a:ea typeface="+mn-ea"/>
                <a:cs typeface="+mn-cs"/>
              </a:rPr>
              <a:t>ilac</a:t>
            </a:r>
            <a:r>
              <a:rPr lang="tr-TR" sz="1200" b="0" i="0" u="none" strike="noStrike" kern="1200" baseline="0" dirty="0" smtClean="0">
                <a:solidFill>
                  <a:schemeClr val="tx1"/>
                </a:solidFill>
                <a:latin typeface="+mn-lt"/>
                <a:ea typeface="+mn-ea"/>
                <a:cs typeface="+mn-cs"/>
              </a:rPr>
              <a:t> kombinasyonu ile tedavi </a:t>
            </a:r>
            <a:r>
              <a:rPr lang="tr-TR" sz="1200" b="0" i="0" u="none" strike="noStrike" kern="1200" baseline="0" dirty="0" err="1" smtClean="0">
                <a:solidFill>
                  <a:schemeClr val="tx1"/>
                </a:solidFill>
                <a:latin typeface="+mn-lt"/>
                <a:ea typeface="+mn-ea"/>
                <a:cs typeface="+mn-cs"/>
              </a:rPr>
              <a:t>surdurulmeye</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err="1" smtClean="0">
                <a:solidFill>
                  <a:schemeClr val="tx1"/>
                </a:solidFill>
                <a:latin typeface="+mn-lt"/>
                <a:ea typeface="+mn-ea"/>
                <a:cs typeface="+mn-cs"/>
              </a:rPr>
              <a:t>calışılmalıdır</a:t>
            </a:r>
            <a:r>
              <a:rPr lang="tr-TR" sz="1200" b="0" i="0" u="none" strike="noStrike" kern="1200" baseline="0" dirty="0" smtClean="0">
                <a:solidFill>
                  <a:schemeClr val="tx1"/>
                </a:solidFill>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71</a:t>
            </a:fld>
            <a:endParaRPr lang="tr-TR"/>
          </a:p>
        </p:txBody>
      </p:sp>
    </p:spTree>
    <p:extLst>
      <p:ext uri="{BB962C8B-B14F-4D97-AF65-F5344CB8AC3E}">
        <p14:creationId xmlns:p14="http://schemas.microsoft.com/office/powerpoint/2010/main" val="3865767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smtClean="0">
                <a:solidFill>
                  <a:schemeClr val="tx1"/>
                </a:solidFill>
                <a:latin typeface="+mn-lt"/>
                <a:ea typeface="+mn-ea"/>
                <a:cs typeface="+mn-cs"/>
              </a:rPr>
              <a:t>Mortalitede</a:t>
            </a:r>
            <a:r>
              <a:rPr lang="tr-TR" sz="1200" b="0" i="0" u="none" strike="noStrike" kern="1200" baseline="0" dirty="0" smtClean="0">
                <a:solidFill>
                  <a:schemeClr val="tx1"/>
                </a:solidFill>
                <a:latin typeface="+mn-lt"/>
                <a:ea typeface="+mn-ea"/>
                <a:cs typeface="+mn-cs"/>
              </a:rPr>
              <a:t> artışa neden olması sebebiyle </a:t>
            </a:r>
            <a:r>
              <a:rPr lang="tr-TR" sz="1200" b="0" i="0" u="none" strike="noStrike" kern="1200" baseline="0" dirty="0" err="1" smtClean="0">
                <a:solidFill>
                  <a:schemeClr val="tx1"/>
                </a:solidFill>
                <a:latin typeface="+mn-lt"/>
                <a:ea typeface="+mn-ea"/>
                <a:cs typeface="+mn-cs"/>
              </a:rPr>
              <a:t>diyastolik</a:t>
            </a:r>
            <a:r>
              <a:rPr lang="tr-TR" sz="1200" b="0" i="0" u="none" strike="noStrike" kern="1200" baseline="0" dirty="0" smtClean="0">
                <a:solidFill>
                  <a:schemeClr val="tx1"/>
                </a:solidFill>
                <a:latin typeface="+mn-lt"/>
                <a:ea typeface="+mn-ea"/>
                <a:cs typeface="+mn-cs"/>
              </a:rPr>
              <a:t> KB 60 </a:t>
            </a:r>
            <a:r>
              <a:rPr lang="tr-TR" sz="1200" b="0" i="0" u="none" strike="noStrike" kern="1200" baseline="0" dirty="0" err="1" smtClean="0">
                <a:solidFill>
                  <a:schemeClr val="tx1"/>
                </a:solidFill>
                <a:latin typeface="+mn-lt"/>
                <a:ea typeface="+mn-ea"/>
                <a:cs typeface="+mn-cs"/>
              </a:rPr>
              <a:t>mmHg</a:t>
            </a:r>
            <a:r>
              <a:rPr lang="tr-TR" sz="1200" b="0" i="0" u="none" strike="noStrike" kern="1200" baseline="0" dirty="0" smtClean="0">
                <a:solidFill>
                  <a:schemeClr val="tx1"/>
                </a:solidFill>
                <a:latin typeface="+mn-lt"/>
                <a:ea typeface="+mn-ea"/>
                <a:cs typeface="+mn-cs"/>
              </a:rPr>
              <a:t> altına </a:t>
            </a:r>
            <a:r>
              <a:rPr lang="tr-TR" sz="1200" b="0" i="0" u="none" strike="noStrike" kern="1200" baseline="0" dirty="0" err="1" smtClean="0">
                <a:solidFill>
                  <a:schemeClr val="tx1"/>
                </a:solidFill>
                <a:latin typeface="+mn-lt"/>
                <a:ea typeface="+mn-ea"/>
                <a:cs typeface="+mn-cs"/>
              </a:rPr>
              <a:t>duşurulmemelidir</a:t>
            </a:r>
            <a:r>
              <a:rPr lang="tr-TR" sz="1200" b="0" i="0" u="none" strike="noStrike" kern="1200" baseline="0" dirty="0" smtClean="0">
                <a:solidFill>
                  <a:schemeClr val="tx1"/>
                </a:solidFill>
                <a:latin typeface="+mn-lt"/>
                <a:ea typeface="+mn-ea"/>
                <a:cs typeface="+mn-cs"/>
              </a:rPr>
              <a:t>.</a:t>
            </a:r>
          </a:p>
          <a:p>
            <a:r>
              <a:rPr lang="tr-TR" sz="1200" b="0" i="0" u="none" strike="noStrike" kern="1200" baseline="0" dirty="0" smtClean="0">
                <a:solidFill>
                  <a:schemeClr val="tx1"/>
                </a:solidFill>
                <a:latin typeface="+mn-lt"/>
                <a:ea typeface="+mn-ea"/>
                <a:cs typeface="+mn-cs"/>
              </a:rPr>
              <a:t>Yaşlı bireylerde tedaviye başlarken </a:t>
            </a:r>
            <a:r>
              <a:rPr lang="tr-TR" sz="1200" b="0" i="0" u="none" strike="noStrike" kern="1200" baseline="0" dirty="0" err="1" smtClean="0">
                <a:solidFill>
                  <a:schemeClr val="tx1"/>
                </a:solidFill>
                <a:latin typeface="+mn-lt"/>
                <a:ea typeface="+mn-ea"/>
                <a:cs typeface="+mn-cs"/>
              </a:rPr>
              <a:t>duşuk</a:t>
            </a:r>
            <a:r>
              <a:rPr lang="tr-TR" sz="1200" b="0" i="0" u="none" strike="noStrike" kern="1200" baseline="0" dirty="0" smtClean="0">
                <a:solidFill>
                  <a:schemeClr val="tx1"/>
                </a:solidFill>
                <a:latin typeface="+mn-lt"/>
                <a:ea typeface="+mn-ea"/>
                <a:cs typeface="+mn-cs"/>
              </a:rPr>
              <a:t> doz ile başlamaya </a:t>
            </a:r>
            <a:r>
              <a:rPr lang="tr-TR" sz="1200" b="0" i="0" u="none" strike="noStrike" kern="1200" baseline="0" dirty="0" err="1" smtClean="0">
                <a:solidFill>
                  <a:schemeClr val="tx1"/>
                </a:solidFill>
                <a:latin typeface="+mn-lt"/>
                <a:ea typeface="+mn-ea"/>
                <a:cs typeface="+mn-cs"/>
              </a:rPr>
              <a:t>ozen</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gosterilmeli</a:t>
            </a:r>
            <a:r>
              <a:rPr lang="tr-TR" sz="1200" b="0" i="0" u="none" strike="noStrike" kern="1200" baseline="0" dirty="0" smtClean="0">
                <a:solidFill>
                  <a:schemeClr val="tx1"/>
                </a:solidFill>
                <a:latin typeface="+mn-lt"/>
                <a:ea typeface="+mn-ea"/>
                <a:cs typeface="+mn-cs"/>
              </a:rPr>
              <a:t>, doz artırma periyodları</a:t>
            </a:r>
          </a:p>
          <a:p>
            <a:r>
              <a:rPr lang="tr-TR" sz="1200" b="0" i="0" u="none" strike="noStrike" kern="1200" baseline="0" dirty="0" smtClean="0">
                <a:solidFill>
                  <a:schemeClr val="tx1"/>
                </a:solidFill>
                <a:latin typeface="+mn-lt"/>
                <a:ea typeface="+mn-ea"/>
                <a:cs typeface="+mn-cs"/>
              </a:rPr>
              <a:t>geniş tutulmalı ve </a:t>
            </a:r>
            <a:r>
              <a:rPr lang="tr-TR" sz="1200" b="0" i="0" u="none" strike="noStrike" kern="1200" baseline="0" dirty="0" err="1" smtClean="0">
                <a:solidFill>
                  <a:schemeClr val="tx1"/>
                </a:solidFill>
                <a:latin typeface="+mn-lt"/>
                <a:ea typeface="+mn-ea"/>
                <a:cs typeface="+mn-cs"/>
              </a:rPr>
              <a:t>mumkun</a:t>
            </a:r>
            <a:r>
              <a:rPr lang="tr-TR" sz="1200" b="0" i="0" u="none" strike="noStrike" kern="1200" baseline="0" dirty="0" smtClean="0">
                <a:solidFill>
                  <a:schemeClr val="tx1"/>
                </a:solidFill>
                <a:latin typeface="+mn-lt"/>
                <a:ea typeface="+mn-ea"/>
                <a:cs typeface="+mn-cs"/>
              </a:rPr>
              <a:t> olduğunca az </a:t>
            </a:r>
            <a:r>
              <a:rPr lang="tr-TR" sz="1200" b="0" i="0" u="none" strike="noStrike" kern="1200" baseline="0" dirty="0" err="1" smtClean="0">
                <a:solidFill>
                  <a:schemeClr val="tx1"/>
                </a:solidFill>
                <a:latin typeface="+mn-lt"/>
                <a:ea typeface="+mn-ea"/>
                <a:cs typeface="+mn-cs"/>
              </a:rPr>
              <a:t>ilac</a:t>
            </a:r>
            <a:r>
              <a:rPr lang="tr-TR" sz="1200" b="0" i="0" u="none" strike="noStrike" kern="1200" baseline="0" dirty="0" smtClean="0">
                <a:solidFill>
                  <a:schemeClr val="tx1"/>
                </a:solidFill>
                <a:latin typeface="+mn-lt"/>
                <a:ea typeface="+mn-ea"/>
                <a:cs typeface="+mn-cs"/>
              </a:rPr>
              <a:t> kombinasyonu ile tedavi </a:t>
            </a:r>
            <a:r>
              <a:rPr lang="tr-TR" sz="1200" b="0" i="0" u="none" strike="noStrike" kern="1200" baseline="0" dirty="0" err="1" smtClean="0">
                <a:solidFill>
                  <a:schemeClr val="tx1"/>
                </a:solidFill>
                <a:latin typeface="+mn-lt"/>
                <a:ea typeface="+mn-ea"/>
                <a:cs typeface="+mn-cs"/>
              </a:rPr>
              <a:t>surdurulmeye</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err="1" smtClean="0">
                <a:solidFill>
                  <a:schemeClr val="tx1"/>
                </a:solidFill>
                <a:latin typeface="+mn-lt"/>
                <a:ea typeface="+mn-ea"/>
                <a:cs typeface="+mn-cs"/>
              </a:rPr>
              <a:t>calışılmalıdır</a:t>
            </a:r>
            <a:r>
              <a:rPr lang="tr-TR" sz="1200" b="0" i="0" u="none" strike="noStrike" kern="1200" baseline="0" dirty="0" smtClean="0">
                <a:solidFill>
                  <a:schemeClr val="tx1"/>
                </a:solidFill>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72</a:t>
            </a:fld>
            <a:endParaRPr lang="tr-TR"/>
          </a:p>
        </p:txBody>
      </p:sp>
    </p:spTree>
    <p:extLst>
      <p:ext uri="{BB962C8B-B14F-4D97-AF65-F5344CB8AC3E}">
        <p14:creationId xmlns:p14="http://schemas.microsoft.com/office/powerpoint/2010/main" val="3699722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Diyabetik bir hastada </a:t>
            </a:r>
            <a:r>
              <a:rPr lang="tr-TR" sz="1200" b="0" i="0" u="none" strike="noStrike" kern="1200" baseline="0" dirty="0" err="1" smtClean="0">
                <a:solidFill>
                  <a:schemeClr val="tx1"/>
                </a:solidFill>
                <a:latin typeface="+mn-lt"/>
                <a:ea typeface="+mn-ea"/>
                <a:cs typeface="+mn-cs"/>
              </a:rPr>
              <a:t>SKB’nın</a:t>
            </a:r>
            <a:r>
              <a:rPr lang="tr-TR" sz="1200" b="0" i="0" u="none" strike="noStrike" kern="1200" baseline="0" dirty="0" smtClean="0">
                <a:solidFill>
                  <a:schemeClr val="tx1"/>
                </a:solidFill>
                <a:latin typeface="+mn-lt"/>
                <a:ea typeface="+mn-ea"/>
                <a:cs typeface="+mn-cs"/>
              </a:rPr>
              <a:t> 140</a:t>
            </a:r>
          </a:p>
          <a:p>
            <a:r>
              <a:rPr lang="tr-TR" sz="1200" b="0" i="0" u="none" strike="noStrike" kern="1200" baseline="0" dirty="0" err="1" smtClean="0">
                <a:solidFill>
                  <a:schemeClr val="tx1"/>
                </a:solidFill>
                <a:latin typeface="+mn-lt"/>
                <a:ea typeface="+mn-ea"/>
                <a:cs typeface="+mn-cs"/>
              </a:rPr>
              <a:t>mmHg’nın</a:t>
            </a:r>
            <a:r>
              <a:rPr lang="tr-TR" sz="1200" b="0" i="0" u="none" strike="noStrike" kern="1200" baseline="0" dirty="0" smtClean="0">
                <a:solidFill>
                  <a:schemeClr val="tx1"/>
                </a:solidFill>
                <a:latin typeface="+mn-lt"/>
                <a:ea typeface="+mn-ea"/>
                <a:cs typeface="+mn-cs"/>
              </a:rPr>
              <a:t> altında olması </a:t>
            </a:r>
            <a:r>
              <a:rPr lang="tr-TR" sz="1200" b="0" i="0" u="none" strike="noStrike" kern="1200" baseline="0" dirty="0" err="1" smtClean="0">
                <a:solidFill>
                  <a:schemeClr val="tx1"/>
                </a:solidFill>
                <a:latin typeface="+mn-lt"/>
                <a:ea typeface="+mn-ea"/>
                <a:cs typeface="+mn-cs"/>
              </a:rPr>
              <a:t>hedefl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enmelidir</a:t>
            </a:r>
            <a:r>
              <a:rPr lang="tr-TR" sz="1200" b="0" i="0" u="none" strike="noStrike" kern="1200" baseline="0" dirty="0" smtClean="0">
                <a:solidFill>
                  <a:schemeClr val="tx1"/>
                </a:solidFill>
                <a:latin typeface="+mn-lt"/>
                <a:ea typeface="+mn-ea"/>
                <a:cs typeface="+mn-cs"/>
              </a:rPr>
              <a:t>. Ancak hasta </a:t>
            </a:r>
            <a:r>
              <a:rPr lang="tr-TR" sz="1200" b="0" i="0" u="none" strike="noStrike" kern="1200" baseline="0" dirty="0" err="1" smtClean="0">
                <a:solidFill>
                  <a:schemeClr val="tx1"/>
                </a:solidFill>
                <a:latin typeface="+mn-lt"/>
                <a:ea typeface="+mn-ea"/>
                <a:cs typeface="+mn-cs"/>
              </a:rPr>
              <a:t>gencse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tolerebiliyorsa</a:t>
            </a:r>
            <a:r>
              <a:rPr lang="tr-TR" sz="1200" b="0" i="0" u="none" strike="noStrike" kern="1200" baseline="0" dirty="0" smtClean="0">
                <a:solidFill>
                  <a:schemeClr val="tx1"/>
                </a:solidFill>
                <a:latin typeface="+mn-lt"/>
                <a:ea typeface="+mn-ea"/>
                <a:cs typeface="+mn-cs"/>
              </a:rPr>
              <a:t> ve/veya </a:t>
            </a:r>
            <a:r>
              <a:rPr lang="tr-TR" sz="1200" b="0" i="0" u="none" strike="noStrike" kern="1200" baseline="0" dirty="0" err="1" smtClean="0">
                <a:solidFill>
                  <a:schemeClr val="tx1"/>
                </a:solidFill>
                <a:latin typeface="+mn-lt"/>
                <a:ea typeface="+mn-ea"/>
                <a:cs typeface="+mn-cs"/>
              </a:rPr>
              <a:t>yuksek</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err="1" smtClean="0">
                <a:solidFill>
                  <a:schemeClr val="tx1"/>
                </a:solidFill>
                <a:latin typeface="+mn-lt"/>
                <a:ea typeface="+mn-ea"/>
                <a:cs typeface="+mn-cs"/>
              </a:rPr>
              <a:t>kardiyovaskuler</a:t>
            </a:r>
            <a:r>
              <a:rPr lang="tr-TR" sz="1200" b="0" i="0" u="none" strike="noStrike" kern="1200" baseline="0" dirty="0" smtClean="0">
                <a:solidFill>
                  <a:schemeClr val="tx1"/>
                </a:solidFill>
                <a:latin typeface="+mn-lt"/>
                <a:ea typeface="+mn-ea"/>
                <a:cs typeface="+mn-cs"/>
              </a:rPr>
              <a:t> riske sahipse hedef 130 </a:t>
            </a:r>
            <a:r>
              <a:rPr lang="tr-TR" sz="1200" b="0" i="0" u="none" strike="noStrike" kern="1200" baseline="0" dirty="0" err="1" smtClean="0">
                <a:solidFill>
                  <a:schemeClr val="tx1"/>
                </a:solidFill>
                <a:latin typeface="+mn-lt"/>
                <a:ea typeface="+mn-ea"/>
                <a:cs typeface="+mn-cs"/>
              </a:rPr>
              <a:t>mmHg’nın</a:t>
            </a:r>
            <a:r>
              <a:rPr lang="tr-TR" sz="1200" b="0" i="0" u="none" strike="noStrike" kern="1200" baseline="0" dirty="0" smtClean="0">
                <a:solidFill>
                  <a:schemeClr val="tx1"/>
                </a:solidFill>
                <a:latin typeface="+mn-lt"/>
                <a:ea typeface="+mn-ea"/>
                <a:cs typeface="+mn-cs"/>
              </a:rPr>
              <a:t> altı olmalıdır.   TEMD  !!!!!!!</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73</a:t>
            </a:fld>
            <a:endParaRPr lang="tr-TR"/>
          </a:p>
        </p:txBody>
      </p:sp>
    </p:spTree>
    <p:extLst>
      <p:ext uri="{BB962C8B-B14F-4D97-AF65-F5344CB8AC3E}">
        <p14:creationId xmlns:p14="http://schemas.microsoft.com/office/powerpoint/2010/main" val="104378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13</a:t>
            </a:fld>
            <a:endParaRPr lang="tr-TR"/>
          </a:p>
        </p:txBody>
      </p:sp>
    </p:spTree>
    <p:extLst>
      <p:ext uri="{BB962C8B-B14F-4D97-AF65-F5344CB8AC3E}">
        <p14:creationId xmlns:p14="http://schemas.microsoft.com/office/powerpoint/2010/main" val="2305165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Diyabetik bir hastada </a:t>
            </a:r>
            <a:r>
              <a:rPr lang="tr-TR" sz="1200" b="0" i="0" u="none" strike="noStrike" kern="1200" baseline="0" dirty="0" err="1" smtClean="0">
                <a:solidFill>
                  <a:schemeClr val="tx1"/>
                </a:solidFill>
                <a:latin typeface="+mn-lt"/>
                <a:ea typeface="+mn-ea"/>
                <a:cs typeface="+mn-cs"/>
              </a:rPr>
              <a:t>SKB’nın</a:t>
            </a:r>
            <a:r>
              <a:rPr lang="tr-TR" sz="1200" b="0" i="0" u="none" strike="noStrike" kern="1200" baseline="0" dirty="0" smtClean="0">
                <a:solidFill>
                  <a:schemeClr val="tx1"/>
                </a:solidFill>
                <a:latin typeface="+mn-lt"/>
                <a:ea typeface="+mn-ea"/>
                <a:cs typeface="+mn-cs"/>
              </a:rPr>
              <a:t> 140</a:t>
            </a:r>
          </a:p>
          <a:p>
            <a:r>
              <a:rPr lang="tr-TR" sz="1200" b="0" i="0" u="none" strike="noStrike" kern="1200" baseline="0" dirty="0" err="1" smtClean="0">
                <a:solidFill>
                  <a:schemeClr val="tx1"/>
                </a:solidFill>
                <a:latin typeface="+mn-lt"/>
                <a:ea typeface="+mn-ea"/>
                <a:cs typeface="+mn-cs"/>
              </a:rPr>
              <a:t>mmHg’nın</a:t>
            </a:r>
            <a:r>
              <a:rPr lang="tr-TR" sz="1200" b="0" i="0" u="none" strike="noStrike" kern="1200" baseline="0" dirty="0" smtClean="0">
                <a:solidFill>
                  <a:schemeClr val="tx1"/>
                </a:solidFill>
                <a:latin typeface="+mn-lt"/>
                <a:ea typeface="+mn-ea"/>
                <a:cs typeface="+mn-cs"/>
              </a:rPr>
              <a:t> altında olması </a:t>
            </a:r>
            <a:r>
              <a:rPr lang="tr-TR" sz="1200" b="0" i="0" u="none" strike="noStrike" kern="1200" baseline="0" dirty="0" err="1" smtClean="0">
                <a:solidFill>
                  <a:schemeClr val="tx1"/>
                </a:solidFill>
                <a:latin typeface="+mn-lt"/>
                <a:ea typeface="+mn-ea"/>
                <a:cs typeface="+mn-cs"/>
              </a:rPr>
              <a:t>hedefl</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enmelidir</a:t>
            </a:r>
            <a:r>
              <a:rPr lang="tr-TR" sz="1200" b="0" i="0" u="none" strike="noStrike" kern="1200" baseline="0" dirty="0" smtClean="0">
                <a:solidFill>
                  <a:schemeClr val="tx1"/>
                </a:solidFill>
                <a:latin typeface="+mn-lt"/>
                <a:ea typeface="+mn-ea"/>
                <a:cs typeface="+mn-cs"/>
              </a:rPr>
              <a:t>. Ancak hasta </a:t>
            </a:r>
            <a:r>
              <a:rPr lang="tr-TR" sz="1200" b="0" i="0" u="none" strike="noStrike" kern="1200" baseline="0" dirty="0" err="1" smtClean="0">
                <a:solidFill>
                  <a:schemeClr val="tx1"/>
                </a:solidFill>
                <a:latin typeface="+mn-lt"/>
                <a:ea typeface="+mn-ea"/>
                <a:cs typeface="+mn-cs"/>
              </a:rPr>
              <a:t>gencse</a:t>
            </a:r>
            <a:r>
              <a:rPr lang="tr-TR" sz="1200" b="0" i="0" u="none" strike="noStrike" kern="1200" baseline="0" dirty="0" smtClean="0">
                <a:solidFill>
                  <a:schemeClr val="tx1"/>
                </a:solidFill>
                <a:latin typeface="+mn-lt"/>
                <a:ea typeface="+mn-ea"/>
                <a:cs typeface="+mn-cs"/>
              </a:rPr>
              <a:t>, </a:t>
            </a:r>
            <a:r>
              <a:rPr lang="tr-TR" sz="1200" b="0" i="0" u="none" strike="noStrike" kern="1200" baseline="0" dirty="0" err="1" smtClean="0">
                <a:solidFill>
                  <a:schemeClr val="tx1"/>
                </a:solidFill>
                <a:latin typeface="+mn-lt"/>
                <a:ea typeface="+mn-ea"/>
                <a:cs typeface="+mn-cs"/>
              </a:rPr>
              <a:t>tolerebiliyorsa</a:t>
            </a:r>
            <a:r>
              <a:rPr lang="tr-TR" sz="1200" b="0" i="0" u="none" strike="noStrike" kern="1200" baseline="0" dirty="0" smtClean="0">
                <a:solidFill>
                  <a:schemeClr val="tx1"/>
                </a:solidFill>
                <a:latin typeface="+mn-lt"/>
                <a:ea typeface="+mn-ea"/>
                <a:cs typeface="+mn-cs"/>
              </a:rPr>
              <a:t> ve/veya </a:t>
            </a:r>
            <a:r>
              <a:rPr lang="tr-TR" sz="1200" b="0" i="0" u="none" strike="noStrike" kern="1200" baseline="0" dirty="0" err="1" smtClean="0">
                <a:solidFill>
                  <a:schemeClr val="tx1"/>
                </a:solidFill>
                <a:latin typeface="+mn-lt"/>
                <a:ea typeface="+mn-ea"/>
                <a:cs typeface="+mn-cs"/>
              </a:rPr>
              <a:t>yuksek</a:t>
            </a:r>
            <a:endParaRPr lang="tr-TR" sz="1200" b="0" i="0" u="none" strike="noStrike" kern="1200" baseline="0" dirty="0" smtClean="0">
              <a:solidFill>
                <a:schemeClr val="tx1"/>
              </a:solidFill>
              <a:latin typeface="+mn-lt"/>
              <a:ea typeface="+mn-ea"/>
              <a:cs typeface="+mn-cs"/>
            </a:endParaRPr>
          </a:p>
          <a:p>
            <a:r>
              <a:rPr lang="tr-TR" sz="1200" b="0" i="0" u="none" strike="noStrike" kern="1200" baseline="0" dirty="0" err="1" smtClean="0">
                <a:solidFill>
                  <a:schemeClr val="tx1"/>
                </a:solidFill>
                <a:latin typeface="+mn-lt"/>
                <a:ea typeface="+mn-ea"/>
                <a:cs typeface="+mn-cs"/>
              </a:rPr>
              <a:t>kardiyovaskuler</a:t>
            </a:r>
            <a:r>
              <a:rPr lang="tr-TR" sz="1200" b="0" i="0" u="none" strike="noStrike" kern="1200" baseline="0" dirty="0" smtClean="0">
                <a:solidFill>
                  <a:schemeClr val="tx1"/>
                </a:solidFill>
                <a:latin typeface="+mn-lt"/>
                <a:ea typeface="+mn-ea"/>
                <a:cs typeface="+mn-cs"/>
              </a:rPr>
              <a:t> riske sahipse hedef 130 </a:t>
            </a:r>
            <a:r>
              <a:rPr lang="tr-TR" sz="1200" b="0" i="0" u="none" strike="noStrike" kern="1200" baseline="0" dirty="0" err="1" smtClean="0">
                <a:solidFill>
                  <a:schemeClr val="tx1"/>
                </a:solidFill>
                <a:latin typeface="+mn-lt"/>
                <a:ea typeface="+mn-ea"/>
                <a:cs typeface="+mn-cs"/>
              </a:rPr>
              <a:t>mmHg’nın</a:t>
            </a:r>
            <a:r>
              <a:rPr lang="tr-TR" sz="1200" b="0" i="0" u="none" strike="noStrike" kern="1200" baseline="0" dirty="0" smtClean="0">
                <a:solidFill>
                  <a:schemeClr val="tx1"/>
                </a:solidFill>
                <a:latin typeface="+mn-lt"/>
                <a:ea typeface="+mn-ea"/>
                <a:cs typeface="+mn-cs"/>
              </a:rPr>
              <a:t> altı olmalıdır.   TEMD  !!!!!!!</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74</a:t>
            </a:fld>
            <a:endParaRPr lang="tr-TR"/>
          </a:p>
        </p:txBody>
      </p:sp>
    </p:spTree>
    <p:extLst>
      <p:ext uri="{BB962C8B-B14F-4D97-AF65-F5344CB8AC3E}">
        <p14:creationId xmlns:p14="http://schemas.microsoft.com/office/powerpoint/2010/main" val="3833510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Şu anda, hipertansiyonu olan ve </a:t>
            </a:r>
            <a:r>
              <a:rPr lang="tr-TR" sz="1200" b="0" i="0" kern="1200" dirty="0" err="1" smtClean="0">
                <a:solidFill>
                  <a:schemeClr val="tx1"/>
                </a:solidFill>
                <a:effectLst/>
                <a:latin typeface="+mn-lt"/>
                <a:ea typeface="+mn-ea"/>
                <a:cs typeface="+mn-cs"/>
              </a:rPr>
              <a:t>kardiyovasküler</a:t>
            </a:r>
            <a:r>
              <a:rPr lang="tr-TR" sz="1200" b="0" i="0" kern="1200" dirty="0" smtClean="0">
                <a:solidFill>
                  <a:schemeClr val="tx1"/>
                </a:solidFill>
                <a:effectLst/>
                <a:latin typeface="+mn-lt"/>
                <a:ea typeface="+mn-ea"/>
                <a:cs typeface="+mn-cs"/>
              </a:rPr>
              <a:t> hastalığı bulunanlarda düşük tansiyon hedeflerini (≤ 135/85 </a:t>
            </a:r>
            <a:r>
              <a:rPr lang="tr-TR" sz="1200" b="0" i="0" kern="1200" dirty="0" err="1" smtClean="0">
                <a:solidFill>
                  <a:schemeClr val="tx1"/>
                </a:solidFill>
                <a:effectLst/>
                <a:latin typeface="+mn-lt"/>
                <a:ea typeface="+mn-ea"/>
                <a:cs typeface="+mn-cs"/>
              </a:rPr>
              <a:t>mmHg</a:t>
            </a:r>
            <a:r>
              <a:rPr lang="tr-TR" sz="1200" b="0" i="0" kern="1200" dirty="0" smtClean="0">
                <a:solidFill>
                  <a:schemeClr val="tx1"/>
                </a:solidFill>
                <a:effectLst/>
                <a:latin typeface="+mn-lt"/>
                <a:ea typeface="+mn-ea"/>
                <a:cs typeface="+mn-cs"/>
              </a:rPr>
              <a:t>) haklı çıkarmak için kanıtlar yetersizdir. Bu konuyu incelemek için daha fazla denemeye ihtiyaç var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smtClean="0">
                <a:solidFill>
                  <a:schemeClr val="tx1"/>
                </a:solidFill>
                <a:effectLst/>
                <a:latin typeface="+mn-lt"/>
                <a:ea typeface="+mn-ea"/>
                <a:cs typeface="+mn-cs"/>
                <a:hlinkClick r:id="rId3"/>
              </a:rPr>
              <a:t>Cochrane Database of Systematic Reviews</a:t>
            </a:r>
            <a:r>
              <a:rPr lang="tr-TR" sz="1200" b="1" i="0" u="none" strike="noStrike"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Blood pressure targets for the treatment of people with hypertension and cardiovascular disease</a:t>
            </a:r>
          </a:p>
          <a:p>
            <a:endParaRPr lang="tr-TR" sz="1200" b="0" i="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75</a:t>
            </a:fld>
            <a:endParaRPr lang="tr-TR"/>
          </a:p>
        </p:txBody>
      </p:sp>
    </p:spTree>
    <p:extLst>
      <p:ext uri="{BB962C8B-B14F-4D97-AF65-F5344CB8AC3E}">
        <p14:creationId xmlns:p14="http://schemas.microsoft.com/office/powerpoint/2010/main" val="1859718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76</a:t>
            </a:fld>
            <a:endParaRPr lang="tr-TR"/>
          </a:p>
        </p:txBody>
      </p:sp>
    </p:spTree>
    <p:extLst>
      <p:ext uri="{BB962C8B-B14F-4D97-AF65-F5344CB8AC3E}">
        <p14:creationId xmlns:p14="http://schemas.microsoft.com/office/powerpoint/2010/main" val="4008102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77</a:t>
            </a:fld>
            <a:endParaRPr lang="tr-TR"/>
          </a:p>
        </p:txBody>
      </p:sp>
    </p:spTree>
    <p:extLst>
      <p:ext uri="{BB962C8B-B14F-4D97-AF65-F5344CB8AC3E}">
        <p14:creationId xmlns:p14="http://schemas.microsoft.com/office/powerpoint/2010/main" val="1125417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sng" kern="1200" dirty="0" err="1" smtClean="0">
                <a:solidFill>
                  <a:schemeClr val="tx1"/>
                </a:solidFill>
                <a:effectLst/>
                <a:latin typeface="+mn-lt"/>
                <a:ea typeface="+mn-ea"/>
                <a:cs typeface="+mn-cs"/>
                <a:hlinkClick r:id="rId3"/>
              </a:rPr>
              <a:t>European</a:t>
            </a:r>
            <a:r>
              <a:rPr lang="tr-TR" sz="1200" b="0" i="0" u="sng" kern="1200" dirty="0" smtClean="0">
                <a:solidFill>
                  <a:schemeClr val="tx1"/>
                </a:solidFill>
                <a:effectLst/>
                <a:latin typeface="+mn-lt"/>
                <a:ea typeface="+mn-ea"/>
                <a:cs typeface="+mn-cs"/>
                <a:hlinkClick r:id="rId3"/>
              </a:rPr>
              <a:t> </a:t>
            </a:r>
            <a:r>
              <a:rPr lang="tr-TR" sz="1200" b="0" i="0" u="sng" kern="1200" dirty="0" err="1" smtClean="0">
                <a:solidFill>
                  <a:schemeClr val="tx1"/>
                </a:solidFill>
                <a:effectLst/>
                <a:latin typeface="+mn-lt"/>
                <a:ea typeface="+mn-ea"/>
                <a:cs typeface="+mn-cs"/>
                <a:hlinkClick r:id="rId3"/>
              </a:rPr>
              <a:t>Society</a:t>
            </a:r>
            <a:r>
              <a:rPr lang="tr-TR" sz="1200" b="0" i="0" u="sng" kern="1200" dirty="0" smtClean="0">
                <a:solidFill>
                  <a:schemeClr val="tx1"/>
                </a:solidFill>
                <a:effectLst/>
                <a:latin typeface="+mn-lt"/>
                <a:ea typeface="+mn-ea"/>
                <a:cs typeface="+mn-cs"/>
                <a:hlinkClick r:id="rId3"/>
              </a:rPr>
              <a:t> of </a:t>
            </a:r>
            <a:r>
              <a:rPr lang="tr-TR" sz="1200" b="0" i="0" u="sng" kern="1200" dirty="0" err="1" smtClean="0">
                <a:solidFill>
                  <a:schemeClr val="tx1"/>
                </a:solidFill>
                <a:effectLst/>
                <a:latin typeface="+mn-lt"/>
                <a:ea typeface="+mn-ea"/>
                <a:cs typeface="+mn-cs"/>
                <a:hlinkClick r:id="rId3"/>
              </a:rPr>
              <a:t>Cardiology</a:t>
            </a:r>
            <a:endParaRPr lang="tr-TR" sz="1200" b="0" i="0" u="sng" kern="1200" dirty="0" smtClean="0">
              <a:solidFill>
                <a:schemeClr val="tx1"/>
              </a:solidFill>
              <a:effectLst/>
              <a:latin typeface="+mn-lt"/>
              <a:ea typeface="+mn-ea"/>
              <a:cs typeface="+mn-cs"/>
              <a:hlinkClick r:id="rId3"/>
            </a:endParaRPr>
          </a:p>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18</a:t>
            </a:fld>
            <a:endParaRPr lang="tr-TR"/>
          </a:p>
        </p:txBody>
      </p:sp>
    </p:spTree>
    <p:extLst>
      <p:ext uri="{BB962C8B-B14F-4D97-AF65-F5344CB8AC3E}">
        <p14:creationId xmlns:p14="http://schemas.microsoft.com/office/powerpoint/2010/main" val="402209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err="1" smtClean="0">
                <a:solidFill>
                  <a:schemeClr val="tx1"/>
                </a:solidFill>
                <a:effectLst/>
                <a:latin typeface="+mn-lt"/>
                <a:ea typeface="+mn-ea"/>
                <a:cs typeface="+mn-cs"/>
              </a:rPr>
              <a:t>Joint</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National</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Committee</a:t>
            </a:r>
            <a:endParaRPr lang="tr-TR" sz="1200" b="0" i="0" kern="1200" dirty="0" smtClean="0">
              <a:solidFill>
                <a:schemeClr val="tx1"/>
              </a:solidFill>
              <a:effectLst/>
              <a:latin typeface="+mn-lt"/>
              <a:ea typeface="+mn-ea"/>
              <a:cs typeface="+mn-cs"/>
            </a:endParaRPr>
          </a:p>
          <a:p>
            <a:r>
              <a:rPr lang="tr-TR" sz="1200" b="0" i="0" kern="1200" dirty="0" smtClean="0">
                <a:solidFill>
                  <a:schemeClr val="tx1"/>
                </a:solidFill>
                <a:effectLst/>
                <a:latin typeface="+mn-lt"/>
                <a:ea typeface="+mn-ea"/>
                <a:cs typeface="+mn-cs"/>
              </a:rPr>
              <a:t>(ortak ulusal</a:t>
            </a:r>
            <a:r>
              <a:rPr lang="tr-TR" sz="1200" b="0" i="0" kern="1200" baseline="0" dirty="0" smtClean="0">
                <a:solidFill>
                  <a:schemeClr val="tx1"/>
                </a:solidFill>
                <a:effectLst/>
                <a:latin typeface="+mn-lt"/>
                <a:ea typeface="+mn-ea"/>
                <a:cs typeface="+mn-cs"/>
              </a:rPr>
              <a:t> komite)</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19</a:t>
            </a:fld>
            <a:endParaRPr lang="tr-TR"/>
          </a:p>
        </p:txBody>
      </p:sp>
    </p:spTree>
    <p:extLst>
      <p:ext uri="{BB962C8B-B14F-4D97-AF65-F5344CB8AC3E}">
        <p14:creationId xmlns:p14="http://schemas.microsoft.com/office/powerpoint/2010/main" val="264353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21</a:t>
            </a:fld>
            <a:endParaRPr lang="tr-TR"/>
          </a:p>
        </p:txBody>
      </p:sp>
    </p:spTree>
    <p:extLst>
      <p:ext uri="{BB962C8B-B14F-4D97-AF65-F5344CB8AC3E}">
        <p14:creationId xmlns:p14="http://schemas.microsoft.com/office/powerpoint/2010/main" val="215444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22</a:t>
            </a:fld>
            <a:endParaRPr lang="tr-TR"/>
          </a:p>
        </p:txBody>
      </p:sp>
    </p:spTree>
    <p:extLst>
      <p:ext uri="{BB962C8B-B14F-4D97-AF65-F5344CB8AC3E}">
        <p14:creationId xmlns:p14="http://schemas.microsoft.com/office/powerpoint/2010/main" val="156622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Kan basıncı artışlarının süresi ve önceki değerler 2.  </a:t>
            </a:r>
            <a:r>
              <a:rPr lang="tr-TR" dirty="0" err="1" smtClean="0"/>
              <a:t>Sekonder</a:t>
            </a:r>
            <a:r>
              <a:rPr lang="tr-TR" dirty="0" smtClean="0"/>
              <a:t> hipertansiyon düşündüren bulgular a.  Ailede böbrek hastalığı öyküsü (ör: </a:t>
            </a:r>
            <a:r>
              <a:rPr lang="tr-TR" dirty="0" err="1" smtClean="0"/>
              <a:t>polikistik</a:t>
            </a:r>
            <a:r>
              <a:rPr lang="tr-TR" dirty="0" smtClean="0"/>
              <a:t> böbrek hastalığı b.  Böbrek hastalığı, </a:t>
            </a:r>
            <a:r>
              <a:rPr lang="tr-TR" dirty="0" err="1" smtClean="0"/>
              <a:t>üriner</a:t>
            </a:r>
            <a:r>
              <a:rPr lang="tr-TR" dirty="0" smtClean="0"/>
              <a:t> sistem </a:t>
            </a:r>
            <a:r>
              <a:rPr lang="tr-TR" dirty="0" err="1" smtClean="0"/>
              <a:t>infeksiyonu</a:t>
            </a:r>
            <a:r>
              <a:rPr lang="tr-TR" dirty="0" smtClean="0"/>
              <a:t>, </a:t>
            </a:r>
            <a:r>
              <a:rPr lang="tr-TR" dirty="0" err="1" smtClean="0"/>
              <a:t>hematüri</a:t>
            </a:r>
            <a:r>
              <a:rPr lang="tr-TR" dirty="0" smtClean="0"/>
              <a:t>, analjezik      kullanımı c.  İlaç/madde alımı: Oral </a:t>
            </a:r>
            <a:r>
              <a:rPr lang="tr-TR" dirty="0" err="1" smtClean="0"/>
              <a:t>kontraseptifler</a:t>
            </a:r>
            <a:r>
              <a:rPr lang="tr-TR" dirty="0" smtClean="0"/>
              <a:t>, meyan kökü, burun damlaları, </a:t>
            </a:r>
            <a:r>
              <a:rPr lang="tr-TR" dirty="0" err="1" smtClean="0"/>
              <a:t>karbenoksolon</a:t>
            </a:r>
            <a:r>
              <a:rPr lang="tr-TR" dirty="0" smtClean="0"/>
              <a:t>, kokain, amfetamin, </a:t>
            </a:r>
            <a:r>
              <a:rPr lang="tr-TR" dirty="0" err="1" smtClean="0"/>
              <a:t>steroidler</a:t>
            </a:r>
            <a:r>
              <a:rPr lang="tr-TR" dirty="0" smtClean="0"/>
              <a:t>, </a:t>
            </a:r>
            <a:r>
              <a:rPr lang="tr-TR" dirty="0" err="1" smtClean="0"/>
              <a:t>nonsteroid</a:t>
            </a:r>
            <a:r>
              <a:rPr lang="tr-TR" dirty="0" smtClean="0"/>
              <a:t> </a:t>
            </a:r>
            <a:r>
              <a:rPr lang="tr-TR" dirty="0" err="1" smtClean="0"/>
              <a:t>antiinflamatuar</a:t>
            </a:r>
            <a:r>
              <a:rPr lang="tr-TR" dirty="0" smtClean="0"/>
              <a:t> ilaçlar, </a:t>
            </a:r>
            <a:r>
              <a:rPr lang="tr-TR" dirty="0" err="1" smtClean="0"/>
              <a:t>eritropoetin</a:t>
            </a:r>
            <a:r>
              <a:rPr lang="tr-TR" dirty="0" smtClean="0"/>
              <a:t>, </a:t>
            </a:r>
            <a:r>
              <a:rPr lang="tr-TR" dirty="0" err="1" smtClean="0"/>
              <a:t>siklosporin</a:t>
            </a:r>
            <a:r>
              <a:rPr lang="tr-TR" dirty="0" smtClean="0"/>
              <a:t> d.  Terleme, baş ağrısı, </a:t>
            </a:r>
            <a:r>
              <a:rPr lang="tr-TR" dirty="0" err="1" smtClean="0"/>
              <a:t>anksiyete</a:t>
            </a:r>
            <a:r>
              <a:rPr lang="tr-TR" dirty="0" smtClean="0"/>
              <a:t>, çarpıntı nöbetleri (</a:t>
            </a:r>
            <a:r>
              <a:rPr lang="tr-TR" dirty="0" err="1" smtClean="0"/>
              <a:t>feokromositoma</a:t>
            </a:r>
            <a:r>
              <a:rPr lang="tr-TR" dirty="0" smtClean="0"/>
              <a:t>) e.  Kas güçsüzlüğü ve </a:t>
            </a:r>
            <a:r>
              <a:rPr lang="tr-TR" dirty="0" err="1" smtClean="0"/>
              <a:t>tetani</a:t>
            </a:r>
            <a:r>
              <a:rPr lang="tr-TR" dirty="0" smtClean="0"/>
              <a:t> nöbetleri (</a:t>
            </a:r>
            <a:r>
              <a:rPr lang="tr-TR" dirty="0" err="1" smtClean="0"/>
              <a:t>hiperaldosteronizm</a:t>
            </a:r>
            <a:r>
              <a:rPr lang="tr-TR" dirty="0" smtClean="0"/>
              <a:t>) </a:t>
            </a:r>
          </a:p>
          <a:p>
            <a:r>
              <a:rPr lang="tr-TR" dirty="0" err="1" smtClean="0"/>
              <a:t>February</a:t>
            </a:r>
            <a:r>
              <a:rPr lang="tr-TR" dirty="0" smtClean="0"/>
              <a:t> 12, 2018 22 </a:t>
            </a:r>
          </a:p>
          <a:p>
            <a:r>
              <a:rPr lang="tr-TR" dirty="0" smtClean="0"/>
              <a:t>3. Risk faktörleri  a. Ailede ve kişinin kendisinde hipertansiyon ve </a:t>
            </a:r>
            <a:r>
              <a:rPr lang="tr-TR" dirty="0" err="1" smtClean="0"/>
              <a:t>kardiyovasküler</a:t>
            </a:r>
            <a:r>
              <a:rPr lang="tr-TR" dirty="0" smtClean="0"/>
              <a:t>         hastalık varlığı öyküsü  b. Ailede ve kişinin kendisinde </a:t>
            </a:r>
            <a:r>
              <a:rPr lang="tr-TR" dirty="0" err="1" smtClean="0"/>
              <a:t>hiperlipidemi</a:t>
            </a:r>
            <a:r>
              <a:rPr lang="tr-TR" dirty="0" smtClean="0"/>
              <a:t> varlığı öyküsü  c. Ailede ve kişinin kendisinde </a:t>
            </a:r>
            <a:r>
              <a:rPr lang="tr-TR" dirty="0" err="1" smtClean="0"/>
              <a:t>diabetes</a:t>
            </a:r>
            <a:r>
              <a:rPr lang="tr-TR" dirty="0" smtClean="0"/>
              <a:t> </a:t>
            </a:r>
            <a:r>
              <a:rPr lang="tr-TR" dirty="0" err="1" smtClean="0"/>
              <a:t>mellitus</a:t>
            </a:r>
            <a:r>
              <a:rPr lang="tr-TR" dirty="0" smtClean="0"/>
              <a:t> varlığı öyküsü  d. Sigara kullanma alışkanlığı  e. Beslenme ile ilgili alışkanlıklar  f. </a:t>
            </a:r>
            <a:r>
              <a:rPr lang="tr-TR" dirty="0" err="1" smtClean="0"/>
              <a:t>Obesite</a:t>
            </a:r>
            <a:r>
              <a:rPr lang="tr-TR" dirty="0" smtClean="0"/>
              <a:t>, fiziksel egzersiz miktarı  g. Kişilik </a:t>
            </a:r>
          </a:p>
          <a:p>
            <a:r>
              <a:rPr lang="tr-TR" dirty="0" smtClean="0"/>
              <a:t> </a:t>
            </a:r>
          </a:p>
          <a:p>
            <a:r>
              <a:rPr lang="tr-TR" dirty="0" smtClean="0"/>
              <a:t>Anamnez-2 </a:t>
            </a:r>
          </a:p>
          <a:p>
            <a:r>
              <a:rPr lang="tr-TR" dirty="0" err="1" smtClean="0"/>
              <a:t>February</a:t>
            </a:r>
            <a:r>
              <a:rPr lang="tr-TR" dirty="0" smtClean="0"/>
              <a:t> 12, 2018 23 </a:t>
            </a:r>
          </a:p>
          <a:p>
            <a:r>
              <a:rPr lang="tr-TR" dirty="0" smtClean="0"/>
              <a:t>4. Organ hasarı belirtileri  a. Beyin ve gözler: Baş ağrısı, baş dönmesi, görme bozukluğu,  geçici </a:t>
            </a:r>
            <a:r>
              <a:rPr lang="tr-TR" dirty="0" err="1" smtClean="0"/>
              <a:t>iskemik</a:t>
            </a:r>
            <a:r>
              <a:rPr lang="tr-TR" dirty="0" smtClean="0"/>
              <a:t> ataklar, duysal ya da motor kusur  b. Kalp: Çarpıntı, göğüs ağrısı, nefes darlığı, ayak bileklerinin  şişmesi  c. Böbrek: Susama hissi, </a:t>
            </a:r>
            <a:r>
              <a:rPr lang="tr-TR" dirty="0" err="1" smtClean="0"/>
              <a:t>poliüri</a:t>
            </a:r>
            <a:r>
              <a:rPr lang="tr-TR" dirty="0" smtClean="0"/>
              <a:t>, </a:t>
            </a:r>
            <a:r>
              <a:rPr lang="tr-TR" dirty="0" err="1" smtClean="0"/>
              <a:t>noktüri</a:t>
            </a:r>
            <a:r>
              <a:rPr lang="tr-TR" dirty="0" smtClean="0"/>
              <a:t>, </a:t>
            </a:r>
            <a:r>
              <a:rPr lang="tr-TR" dirty="0" err="1" smtClean="0"/>
              <a:t>hematüri</a:t>
            </a:r>
            <a:r>
              <a:rPr lang="tr-TR" dirty="0" smtClean="0"/>
              <a:t>  d. </a:t>
            </a:r>
            <a:r>
              <a:rPr lang="tr-TR" dirty="0" err="1" smtClean="0"/>
              <a:t>Periferik</a:t>
            </a:r>
            <a:r>
              <a:rPr lang="tr-TR" dirty="0" smtClean="0"/>
              <a:t> arterler: Soğuk </a:t>
            </a:r>
            <a:r>
              <a:rPr lang="tr-TR" dirty="0" err="1" smtClean="0"/>
              <a:t>ekstremiteler</a:t>
            </a:r>
            <a:r>
              <a:rPr lang="tr-TR" dirty="0" smtClean="0"/>
              <a:t>, </a:t>
            </a:r>
            <a:r>
              <a:rPr lang="tr-TR" dirty="0" err="1" smtClean="0"/>
              <a:t>intermittan</a:t>
            </a:r>
            <a:r>
              <a:rPr lang="tr-TR" dirty="0" smtClean="0"/>
              <a:t> </a:t>
            </a:r>
            <a:r>
              <a:rPr lang="tr-TR" dirty="0" err="1" smtClean="0"/>
              <a:t>klodikasyon</a:t>
            </a:r>
            <a:r>
              <a:rPr lang="tr-TR" dirty="0" smtClean="0"/>
              <a:t>   5. Daha önceki </a:t>
            </a:r>
            <a:r>
              <a:rPr lang="tr-TR" dirty="0" err="1" smtClean="0"/>
              <a:t>antihipertansif</a:t>
            </a:r>
            <a:r>
              <a:rPr lang="tr-TR" dirty="0" smtClean="0"/>
              <a:t> tedaviler    Kullanılan ilaçlar, etkinlikleri ve yan etkileri 6. Kişisel, ailevi ve çevresel faktörler </a:t>
            </a:r>
            <a:endParaRPr lang="tr-TR" dirty="0"/>
          </a:p>
        </p:txBody>
      </p:sp>
      <p:sp>
        <p:nvSpPr>
          <p:cNvPr id="4" name="Slayt Numarası Yer Tutucusu 3"/>
          <p:cNvSpPr>
            <a:spLocks noGrp="1"/>
          </p:cNvSpPr>
          <p:nvPr>
            <p:ph type="sldNum" sz="quarter" idx="10"/>
          </p:nvPr>
        </p:nvSpPr>
        <p:spPr/>
        <p:txBody>
          <a:bodyPr/>
          <a:lstStyle/>
          <a:p>
            <a:fld id="{6299104C-F2E0-4F81-A028-C35BECC6D375}" type="slidenum">
              <a:rPr lang="tr-TR" smtClean="0"/>
              <a:pPr/>
              <a:t>23</a:t>
            </a:fld>
            <a:endParaRPr lang="tr-TR"/>
          </a:p>
        </p:txBody>
      </p:sp>
    </p:spTree>
    <p:extLst>
      <p:ext uri="{BB962C8B-B14F-4D97-AF65-F5344CB8AC3E}">
        <p14:creationId xmlns:p14="http://schemas.microsoft.com/office/powerpoint/2010/main" val="1856710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74458F3-35A7-459D-A889-993123CC40F4}" type="datetime1">
              <a:rPr lang="tr-TR" smtClean="0"/>
              <a:t>19.02.2019</a:t>
            </a:fld>
            <a:endParaRPr 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142163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11569CC-9CCF-4490-83E0-C19FFAE8FE60}" type="datetime1">
              <a:rPr lang="tr-TR" smtClean="0"/>
              <a:t>19.02.2019</a:t>
            </a:fld>
            <a:endParaRPr lang="tr-TR"/>
          </a:p>
        </p:txBody>
      </p:sp>
      <p:sp>
        <p:nvSpPr>
          <p:cNvPr id="6" name="Footer Placeholder 5"/>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231633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41F002D-289C-42AE-AB42-99B6540DC419}" type="datetime1">
              <a:rPr lang="tr-TR" smtClean="0"/>
              <a:t>19.02.2019</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216266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5022A34-D369-43E7-BC8F-7A5A72F57282}" type="datetime1">
              <a:rPr lang="tr-TR" smtClean="0"/>
              <a:t>19.02.2019</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341502593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5022A34-D369-43E7-BC8F-7A5A72F57282}" type="datetime1">
              <a:rPr lang="tr-TR" smtClean="0"/>
              <a:t>19.02.2019</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218614810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5022A34-D369-43E7-BC8F-7A5A72F57282}" type="datetime1">
              <a:rPr lang="tr-TR" smtClean="0"/>
              <a:t>19.02.2019</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307696582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5022A34-D369-43E7-BC8F-7A5A72F57282}" type="datetime1">
              <a:rPr lang="tr-TR" smtClean="0"/>
              <a:t>19.02.2019</a:t>
            </a:fld>
            <a:endParaRPr lang="tr-TR"/>
          </a:p>
        </p:txBody>
      </p:sp>
      <p:sp>
        <p:nvSpPr>
          <p:cNvPr id="5" name="Footer Placeholder 4"/>
          <p:cNvSpPr>
            <a:spLocks noGrp="1"/>
          </p:cNvSpPr>
          <p:nvPr>
            <p:ph type="ftr" sz="quarter" idx="11"/>
          </p:nvPr>
        </p:nvSpPr>
        <p:spPr/>
        <p:txBody>
          <a:bodyPr/>
          <a:lstStyle/>
          <a:p>
            <a:endParaRPr lang="tr-T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32068623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5022A34-D369-43E7-BC8F-7A5A72F57282}" type="datetime1">
              <a:rPr lang="tr-TR" smtClean="0"/>
              <a:t>19.02.2019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167492901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5022A34-D369-43E7-BC8F-7A5A72F57282}" type="datetime1">
              <a:rPr lang="tr-TR" smtClean="0"/>
              <a:t>19.02.2019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16093779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5474FA4-7FB8-4E90-8E7B-61D370C6DE6E}" type="datetime1">
              <a:rPr lang="tr-TR" smtClean="0"/>
              <a:t>19.02.2019</a:t>
            </a:fld>
            <a:endParaRPr lang="tr-TR"/>
          </a:p>
        </p:txBody>
      </p:sp>
      <p:sp>
        <p:nvSpPr>
          <p:cNvPr id="5" name="Footer Placeholder 4"/>
          <p:cNvSpPr>
            <a:spLocks noGrp="1"/>
          </p:cNvSpPr>
          <p:nvPr>
            <p:ph type="ftr" sz="quarter" idx="11"/>
          </p:nvPr>
        </p:nvSpPr>
        <p:spPr>
          <a:xfrm>
            <a:off x="516133" y="6387910"/>
            <a:ext cx="3859795" cy="228660"/>
          </a:xfrm>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3064150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C135071-E98A-4D5F-B619-1885642B7B64}" type="datetime1">
              <a:rPr lang="tr-TR" smtClean="0"/>
              <a:t>19.02.2019</a:t>
            </a:fld>
            <a:endParaRPr lang="tr-TR"/>
          </a:p>
        </p:txBody>
      </p:sp>
      <p:sp>
        <p:nvSpPr>
          <p:cNvPr id="5" name="Footer Placeholder 4"/>
          <p:cNvSpPr>
            <a:spLocks noGrp="1"/>
          </p:cNvSpPr>
          <p:nvPr>
            <p:ph type="ftr" sz="quarter" idx="11"/>
          </p:nvPr>
        </p:nvSpPr>
        <p:spPr>
          <a:xfrm>
            <a:off x="538546" y="6365498"/>
            <a:ext cx="3859795" cy="228660"/>
          </a:xfrm>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17645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a:defRPr>
                <a:solidFill>
                  <a:schemeClr val="tx1"/>
                </a:solidFill>
              </a:defRPr>
            </a:lvl1pPr>
            <a:lvl2pPr algn="just">
              <a:defRPr>
                <a:solidFill>
                  <a:schemeClr val="tx1"/>
                </a:solidFill>
              </a:defRPr>
            </a:lvl2pPr>
            <a:lvl3pPr algn="just">
              <a:defRPr>
                <a:solidFill>
                  <a:schemeClr val="tx1"/>
                </a:solidFill>
              </a:defRPr>
            </a:lvl3pPr>
            <a:lvl4pPr algn="just">
              <a:defRPr>
                <a:solidFill>
                  <a:schemeClr val="tx1"/>
                </a:solidFill>
              </a:defRPr>
            </a:lvl4pPr>
            <a:lvl5pPr algn="just">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376D16CC-7F8B-463F-A9D6-E0CF601259B6}" type="datetime1">
              <a:rPr lang="tr-TR" smtClean="0"/>
              <a:t>19.02.2019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51E8BD-4FFF-4E40-916D-E5227E36F7BE}" type="slidenum">
              <a:rPr lang="tr-TR" smtClean="0"/>
              <a:pPr/>
              <a:t>‹#›</a:t>
            </a:fld>
            <a:endParaRPr lang="tr-TR" dirty="0"/>
          </a:p>
        </p:txBody>
      </p:sp>
    </p:spTree>
    <p:extLst>
      <p:ext uri="{BB962C8B-B14F-4D97-AF65-F5344CB8AC3E}">
        <p14:creationId xmlns:p14="http://schemas.microsoft.com/office/powerpoint/2010/main" val="289300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67A259FA-199E-4706-941A-E8E31599BC4C}"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600282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A259FA-199E-4706-941A-E8E31599BC4C}"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1505460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7A259FA-199E-4706-941A-E8E31599BC4C}"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4135678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7A259FA-199E-4706-941A-E8E31599BC4C}"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1943788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7A259FA-199E-4706-941A-E8E31599BC4C}" type="datetimeFigureOut">
              <a:rPr lang="tr-TR" smtClean="0"/>
              <a:t>19.02.2019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2455951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7A259FA-199E-4706-941A-E8E31599BC4C}" type="datetimeFigureOut">
              <a:rPr lang="tr-TR" smtClean="0"/>
              <a:t>19.02.2019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1932722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7A259FA-199E-4706-941A-E8E31599BC4C}" type="datetimeFigureOut">
              <a:rPr lang="tr-TR" smtClean="0"/>
              <a:t>19.02.2019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2157910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7A259FA-199E-4706-941A-E8E31599BC4C}"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74711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67A259FA-199E-4706-941A-E8E31599BC4C}"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307184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A259FA-199E-4706-941A-E8E31599BC4C}"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60661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5022A34-D369-43E7-BC8F-7A5A72F57282}" type="datetime1">
              <a:rPr lang="tr-TR" smtClean="0"/>
              <a:t>19.02.2019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51E8BD-4FFF-4E40-916D-E5227E36F7BE}" type="slidenum">
              <a:rPr lang="tr-TR" smtClean="0"/>
              <a:pPr/>
              <a:t>‹#›</a:t>
            </a:fld>
            <a:endParaRPr lang="tr-TR"/>
          </a:p>
        </p:txBody>
      </p:sp>
    </p:spTree>
    <p:extLst>
      <p:ext uri="{BB962C8B-B14F-4D97-AF65-F5344CB8AC3E}">
        <p14:creationId xmlns:p14="http://schemas.microsoft.com/office/powerpoint/2010/main" val="1909883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A259FA-199E-4706-941A-E8E31599BC4C}"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1133910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Asıl başlık stili için tıklatın</a:t>
            </a:r>
            <a:endParaRPr lang="tr-TR" dirty="0"/>
          </a:p>
        </p:txBody>
      </p:sp>
      <p:sp>
        <p:nvSpPr>
          <p:cNvPr id="3" name="Veri Yer Tutucusu 2"/>
          <p:cNvSpPr>
            <a:spLocks noGrp="1"/>
          </p:cNvSpPr>
          <p:nvPr>
            <p:ph type="dt" sz="half" idx="10"/>
          </p:nvPr>
        </p:nvSpPr>
        <p:spPr/>
        <p:txBody>
          <a:bodyPr/>
          <a:lstStyle/>
          <a:p>
            <a:fld id="{67A259FA-199E-4706-941A-E8E31599BC4C}" type="datetimeFigureOut">
              <a:rPr lang="tr-TR" smtClean="0"/>
              <a:t>19.02.2019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78FE487-74D0-4CB9-9E02-2855505E0C8A}" type="slidenum">
              <a:rPr lang="tr-TR" smtClean="0"/>
              <a:t>‹#›</a:t>
            </a:fld>
            <a:endParaRPr lang="tr-TR"/>
          </a:p>
        </p:txBody>
      </p:sp>
    </p:spTree>
    <p:extLst>
      <p:ext uri="{BB962C8B-B14F-4D97-AF65-F5344CB8AC3E}">
        <p14:creationId xmlns:p14="http://schemas.microsoft.com/office/powerpoint/2010/main" val="492795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C0BD83BB-956A-4172-A1F3-79E960DB5B53}"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16777168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BD83BB-956A-4172-A1F3-79E960DB5B53}"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2279953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C0BD83BB-956A-4172-A1F3-79E960DB5B53}"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617463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0BD83BB-956A-4172-A1F3-79E960DB5B53}"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3727603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0BD83BB-956A-4172-A1F3-79E960DB5B53}" type="datetimeFigureOut">
              <a:rPr lang="tr-TR" smtClean="0"/>
              <a:t>19.02.2019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3277416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0BD83BB-956A-4172-A1F3-79E960DB5B53}" type="datetimeFigureOut">
              <a:rPr lang="tr-TR" smtClean="0"/>
              <a:t>19.02.2019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2227580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0BD83BB-956A-4172-A1F3-79E960DB5B53}" type="datetimeFigureOut">
              <a:rPr lang="tr-TR" smtClean="0"/>
              <a:t>19.02.2019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1661191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0BD83BB-956A-4172-A1F3-79E960DB5B53}"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120131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5022A34-D369-43E7-BC8F-7A5A72F57282}" type="datetime1">
              <a:rPr lang="tr-TR" smtClean="0"/>
              <a:t>19.02.2019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51E8BD-4FFF-4E40-916D-E5227E36F7BE}" type="slidenum">
              <a:rPr lang="tr-TR" smtClean="0"/>
              <a:pPr/>
              <a:t>‹#›</a:t>
            </a:fld>
            <a:endParaRPr lang="tr-TR"/>
          </a:p>
        </p:txBody>
      </p:sp>
    </p:spTree>
    <p:extLst>
      <p:ext uri="{BB962C8B-B14F-4D97-AF65-F5344CB8AC3E}">
        <p14:creationId xmlns:p14="http://schemas.microsoft.com/office/powerpoint/2010/main" val="85516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C0BD83BB-956A-4172-A1F3-79E960DB5B53}"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3062985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BD83BB-956A-4172-A1F3-79E960DB5B53}"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1693400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0BD83BB-956A-4172-A1F3-79E960DB5B53}"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17CFF00-F69F-4485-94C5-2BD2FD2FA5C5}" type="slidenum">
              <a:rPr lang="tr-TR" smtClean="0"/>
              <a:t>‹#›</a:t>
            </a:fld>
            <a:endParaRPr lang="tr-TR"/>
          </a:p>
        </p:txBody>
      </p:sp>
    </p:spTree>
    <p:extLst>
      <p:ext uri="{BB962C8B-B14F-4D97-AF65-F5344CB8AC3E}">
        <p14:creationId xmlns:p14="http://schemas.microsoft.com/office/powerpoint/2010/main" val="4042399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0049BE3-CE58-4E60-9305-FE5F6B42A74F}"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3268100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0049BE3-CE58-4E60-9305-FE5F6B42A74F}"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1199965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0049BE3-CE58-4E60-9305-FE5F6B42A74F}"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4070675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825625"/>
            <a:ext cx="386715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0049BE3-CE58-4E60-9305-FE5F6B42A74F}"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303061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0049BE3-CE58-4E60-9305-FE5F6B42A74F}" type="datetimeFigureOut">
              <a:rPr lang="tr-TR" smtClean="0"/>
              <a:t>19.02.2019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10455037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0049BE3-CE58-4E60-9305-FE5F6B42A74F}" type="datetimeFigureOut">
              <a:rPr lang="tr-TR" smtClean="0"/>
              <a:t>19.02.2019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2539290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0049BE3-CE58-4E60-9305-FE5F6B42A74F}" type="datetimeFigureOut">
              <a:rPr lang="tr-TR" smtClean="0"/>
              <a:t>19.02.2019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428219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FD59FC0-4B95-478C-B3ED-AAB0AC84088E}" type="datetime1">
              <a:rPr lang="tr-TR" smtClean="0"/>
              <a:t>19.02.2019</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1057198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0049BE3-CE58-4E60-9305-FE5F6B42A74F}"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1498833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0049BE3-CE58-4E60-9305-FE5F6B42A74F}" type="datetimeFigureOut">
              <a:rPr lang="tr-TR" smtClean="0"/>
              <a:t>19.02.2019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10166275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0049BE3-CE58-4E60-9305-FE5F6B42A74F}"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1758685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0049BE3-CE58-4E60-9305-FE5F6B42A74F}" type="datetimeFigureOut">
              <a:rPr lang="tr-TR" smtClean="0"/>
              <a:t>19.02.2019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6ACDC5F-D182-4974-AD0B-B27D11620EC8}" type="slidenum">
              <a:rPr lang="tr-TR" smtClean="0"/>
              <a:t>‹#›</a:t>
            </a:fld>
            <a:endParaRPr lang="tr-TR"/>
          </a:p>
        </p:txBody>
      </p:sp>
    </p:spTree>
    <p:extLst>
      <p:ext uri="{BB962C8B-B14F-4D97-AF65-F5344CB8AC3E}">
        <p14:creationId xmlns:p14="http://schemas.microsoft.com/office/powerpoint/2010/main" val="103584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447EA66-4FBF-4C5A-9208-D1C0FEF0B430}" type="datetime1">
              <a:rPr lang="tr-TR" smtClean="0"/>
              <a:t>19.02.2019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224979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8600F66-DE0B-4D1A-83F0-EAB4ACEEFF28}" type="datetime1">
              <a:rPr lang="tr-TR" smtClean="0"/>
              <a:t>19.02.2019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312640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F537B3E-F3D2-40BA-A408-E8770E52E930}" type="datetime1">
              <a:rPr lang="tr-TR" smtClean="0"/>
              <a:t>19.02.2019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76238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356D6425-2333-4781-84AC-57BB0DFBC576}" type="datetime1">
              <a:rPr lang="tr-TR" smtClean="0"/>
              <a:t>19.02.2019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19919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D5022A34-D369-43E7-BC8F-7A5A72F57282}" type="datetime1">
              <a:rPr lang="tr-TR" smtClean="0"/>
              <a:t>19.02.2019</a:t>
            </a:fld>
            <a:endParaRPr lang="tr-T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tr-T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651E8BD-4FFF-4E40-916D-E5227E36F7BE}" type="slidenum">
              <a:rPr lang="tr-TR" smtClean="0"/>
              <a:pPr/>
              <a:t>‹#›</a:t>
            </a:fld>
            <a:endParaRPr lang="tr-TR"/>
          </a:p>
        </p:txBody>
      </p:sp>
    </p:spTree>
    <p:extLst>
      <p:ext uri="{BB962C8B-B14F-4D97-AF65-F5344CB8AC3E}">
        <p14:creationId xmlns:p14="http://schemas.microsoft.com/office/powerpoint/2010/main" val="201822523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829" r:id="rId3"/>
    <p:sldLayoutId id="2147483828"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259FA-199E-4706-941A-E8E31599BC4C}" type="datetimeFigureOut">
              <a:rPr lang="tr-TR" smtClean="0"/>
              <a:t>19.02.2019</a:t>
            </a:fld>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FE487-74D0-4CB9-9E02-2855505E0C8A}" type="slidenum">
              <a:rPr lang="tr-TR" smtClean="0"/>
              <a:t>‹#›</a:t>
            </a:fld>
            <a:endParaRPr lang="tr-TR"/>
          </a:p>
        </p:txBody>
      </p:sp>
    </p:spTree>
    <p:extLst>
      <p:ext uri="{BB962C8B-B14F-4D97-AF65-F5344CB8AC3E}">
        <p14:creationId xmlns:p14="http://schemas.microsoft.com/office/powerpoint/2010/main" val="4243905369"/>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D83BB-956A-4172-A1F3-79E960DB5B53}" type="datetimeFigureOut">
              <a:rPr lang="tr-TR" smtClean="0"/>
              <a:t>19.02.2019</a:t>
            </a:fld>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CFF00-F69F-4485-94C5-2BD2FD2FA5C5}" type="slidenum">
              <a:rPr lang="tr-TR" smtClean="0"/>
              <a:t>‹#›</a:t>
            </a:fld>
            <a:endParaRPr lang="tr-TR"/>
          </a:p>
        </p:txBody>
      </p:sp>
    </p:spTree>
    <p:extLst>
      <p:ext uri="{BB962C8B-B14F-4D97-AF65-F5344CB8AC3E}">
        <p14:creationId xmlns:p14="http://schemas.microsoft.com/office/powerpoint/2010/main" val="149099355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49BE3-CE58-4E60-9305-FE5F6B42A74F}" type="datetimeFigureOut">
              <a:rPr lang="tr-TR" smtClean="0"/>
              <a:t>19.02.2019</a:t>
            </a:fld>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CDC5F-D182-4974-AD0B-B27D11620EC8}" type="slidenum">
              <a:rPr lang="tr-TR" smtClean="0"/>
              <a:t>‹#›</a:t>
            </a:fld>
            <a:endParaRPr lang="tr-TR"/>
          </a:p>
        </p:txBody>
      </p:sp>
    </p:spTree>
    <p:extLst>
      <p:ext uri="{BB962C8B-B14F-4D97-AF65-F5344CB8AC3E}">
        <p14:creationId xmlns:p14="http://schemas.microsoft.com/office/powerpoint/2010/main" val="380575257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8000" r="-18000"/>
          </a:stretch>
        </a:blip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z="1000" smtClean="0"/>
              <a:pPr/>
              <a:t>1</a:t>
            </a:fld>
            <a:endParaRPr lang="tr-TR" sz="1000" dirty="0"/>
          </a:p>
        </p:txBody>
      </p:sp>
      <p:sp>
        <p:nvSpPr>
          <p:cNvPr id="2" name="1 Başlık"/>
          <p:cNvSpPr>
            <a:spLocks noGrp="1"/>
          </p:cNvSpPr>
          <p:nvPr>
            <p:ph type="ctrTitle" idx="4294967295"/>
          </p:nvPr>
        </p:nvSpPr>
        <p:spPr>
          <a:xfrm>
            <a:off x="-684584" y="548680"/>
            <a:ext cx="6858000" cy="2387600"/>
          </a:xfrm>
        </p:spPr>
        <p:txBody>
          <a:bodyPr/>
          <a:lstStyle/>
          <a:p>
            <a:pPr algn="ctr"/>
            <a:r>
              <a:rPr lang="tr-TR" b="1" dirty="0" smtClean="0">
                <a:latin typeface="Arial" panose="020B0604020202020204" pitchFamily="34" charset="0"/>
              </a:rPr>
              <a:t>HİPERTANSİYON</a:t>
            </a:r>
            <a:endParaRPr lang="tr-TR" b="1" dirty="0">
              <a:latin typeface="Arial" panose="020B0604020202020204" pitchFamily="34" charset="0"/>
            </a:endParaRPr>
          </a:p>
        </p:txBody>
      </p:sp>
      <p:sp>
        <p:nvSpPr>
          <p:cNvPr id="3" name="2 Alt Başlık"/>
          <p:cNvSpPr>
            <a:spLocks noGrp="1"/>
          </p:cNvSpPr>
          <p:nvPr>
            <p:ph type="subTitle" idx="4294967295"/>
          </p:nvPr>
        </p:nvSpPr>
        <p:spPr>
          <a:xfrm>
            <a:off x="2425502" y="4221088"/>
            <a:ext cx="8064896" cy="1503363"/>
          </a:xfrm>
        </p:spPr>
        <p:txBody>
          <a:bodyPr>
            <a:normAutofit/>
          </a:bodyPr>
          <a:lstStyle/>
          <a:p>
            <a:pPr marL="914400" lvl="2" indent="0" algn="ctr">
              <a:spcAft>
                <a:spcPts val="1200"/>
              </a:spcAft>
              <a:buNone/>
            </a:pPr>
            <a:r>
              <a:rPr lang="tr-TR" sz="1550" dirty="0" smtClean="0"/>
              <a:t>                              </a:t>
            </a:r>
            <a:r>
              <a:rPr lang="tr-TR" sz="1600" b="1" dirty="0" smtClean="0"/>
              <a:t>Arş. Gör. Dr. Abdullah Kaan KURT		</a:t>
            </a:r>
          </a:p>
          <a:p>
            <a:pPr marL="914400" lvl="2" indent="0" algn="ctr">
              <a:spcAft>
                <a:spcPts val="1200"/>
              </a:spcAft>
              <a:buNone/>
            </a:pPr>
            <a:r>
              <a:rPr lang="tr-TR" sz="1600" b="1" dirty="0" smtClean="0"/>
              <a:t>KTÜ TIP FAKÜLTESİ AİLE HEKİMLİĞİ ANABİLİM DALI</a:t>
            </a:r>
          </a:p>
          <a:p>
            <a:pPr marL="914400" lvl="2" indent="0" algn="ctr">
              <a:spcAft>
                <a:spcPts val="1200"/>
              </a:spcAft>
              <a:buNone/>
            </a:pPr>
            <a:r>
              <a:rPr lang="tr-TR" sz="1600" b="1" dirty="0" smtClean="0"/>
              <a:t>19.02.2019</a:t>
            </a:r>
          </a:p>
          <a:p>
            <a:pPr>
              <a:spcAft>
                <a:spcPts val="1200"/>
              </a:spcAft>
            </a:pPr>
            <a:endParaRPr lang="tr-T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862522" y="907702"/>
            <a:ext cx="7603954" cy="4814451"/>
          </a:xfrm>
          <a:prstGeom prst="rect">
            <a:avLst/>
          </a:prstGeom>
        </p:spPr>
      </p:pic>
      <p:sp>
        <p:nvSpPr>
          <p:cNvPr id="4" name="Slayt Numarası Yer Tutucusu 3"/>
          <p:cNvSpPr>
            <a:spLocks noGrp="1"/>
          </p:cNvSpPr>
          <p:nvPr>
            <p:ph type="sldNum" sz="quarter" idx="12"/>
          </p:nvPr>
        </p:nvSpPr>
        <p:spPr/>
        <p:txBody>
          <a:bodyPr/>
          <a:lstStyle/>
          <a:p>
            <a:fld id="{B651E8BD-4FFF-4E40-916D-E5227E36F7BE}" type="slidenum">
              <a:rPr lang="tr-TR" smtClean="0"/>
              <a:pPr/>
              <a:t>10</a:t>
            </a:fld>
            <a:endParaRPr lang="tr-TR" dirty="0"/>
          </a:p>
        </p:txBody>
      </p:sp>
    </p:spTree>
    <p:extLst>
      <p:ext uri="{BB962C8B-B14F-4D97-AF65-F5344CB8AC3E}">
        <p14:creationId xmlns:p14="http://schemas.microsoft.com/office/powerpoint/2010/main" val="3070233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467544" y="476672"/>
            <a:ext cx="8208912" cy="5848180"/>
          </a:xfrm>
          <a:prstGeom prst="rect">
            <a:avLst/>
          </a:prstGeom>
        </p:spPr>
      </p:pic>
      <p:sp>
        <p:nvSpPr>
          <p:cNvPr id="4" name="Slayt Numarası Yer Tutucusu 3"/>
          <p:cNvSpPr>
            <a:spLocks noGrp="1"/>
          </p:cNvSpPr>
          <p:nvPr>
            <p:ph type="sldNum" sz="quarter" idx="12"/>
          </p:nvPr>
        </p:nvSpPr>
        <p:spPr/>
        <p:txBody>
          <a:bodyPr/>
          <a:lstStyle/>
          <a:p>
            <a:fld id="{B651E8BD-4FFF-4E40-916D-E5227E36F7BE}" type="slidenum">
              <a:rPr lang="tr-TR" smtClean="0"/>
              <a:pPr/>
              <a:t>11</a:t>
            </a:fld>
            <a:endParaRPr lang="tr-TR"/>
          </a:p>
        </p:txBody>
      </p:sp>
    </p:spTree>
    <p:extLst>
      <p:ext uri="{BB962C8B-B14F-4D97-AF65-F5344CB8AC3E}">
        <p14:creationId xmlns:p14="http://schemas.microsoft.com/office/powerpoint/2010/main" val="4141224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Tanım</a:t>
            </a:r>
            <a:endParaRPr lang="tr-TR" dirty="0"/>
          </a:p>
        </p:txBody>
      </p:sp>
      <p:sp>
        <p:nvSpPr>
          <p:cNvPr id="3" name="2 İçerik Yer Tutucusu"/>
          <p:cNvSpPr>
            <a:spLocks noGrp="1"/>
          </p:cNvSpPr>
          <p:nvPr>
            <p:ph idx="1"/>
          </p:nvPr>
        </p:nvSpPr>
        <p:spPr>
          <a:xfrm>
            <a:off x="864382" y="2492896"/>
            <a:ext cx="7524042" cy="3530600"/>
          </a:xfrm>
        </p:spPr>
        <p:txBody>
          <a:bodyPr/>
          <a:lstStyle/>
          <a:p>
            <a:pPr algn="just"/>
            <a:r>
              <a:rPr lang="tr-TR" dirty="0" smtClean="0"/>
              <a:t>Hipertansiyon nedir?</a:t>
            </a:r>
          </a:p>
          <a:p>
            <a:pPr algn="just"/>
            <a:endParaRPr lang="tr-TR" dirty="0" smtClean="0"/>
          </a:p>
          <a:p>
            <a:pPr lvl="1"/>
            <a:r>
              <a:rPr lang="tr-TR" dirty="0" smtClean="0"/>
              <a:t>Erişkinlerde (&gt;18 yaş) hekim tarafından yapılan standart ölçüm ile </a:t>
            </a:r>
          </a:p>
          <a:p>
            <a:pPr lvl="2"/>
            <a:endParaRPr lang="tr-TR" i="0" dirty="0" smtClean="0"/>
          </a:p>
          <a:p>
            <a:pPr lvl="2"/>
            <a:r>
              <a:rPr lang="tr-TR" i="0" dirty="0" err="1" smtClean="0"/>
              <a:t>Sistolik</a:t>
            </a:r>
            <a:r>
              <a:rPr lang="tr-TR" i="0" dirty="0" smtClean="0"/>
              <a:t> KB ≥140 </a:t>
            </a:r>
            <a:r>
              <a:rPr lang="tr-TR" i="0" dirty="0" err="1" smtClean="0"/>
              <a:t>mmHg</a:t>
            </a:r>
            <a:r>
              <a:rPr lang="tr-TR" i="0" dirty="0" smtClean="0"/>
              <a:t> ve/ veya </a:t>
            </a:r>
          </a:p>
          <a:p>
            <a:pPr lvl="2"/>
            <a:endParaRPr lang="tr-TR" dirty="0"/>
          </a:p>
          <a:p>
            <a:pPr lvl="2"/>
            <a:r>
              <a:rPr lang="tr-TR" dirty="0" err="1"/>
              <a:t>D</a:t>
            </a:r>
            <a:r>
              <a:rPr lang="tr-TR" i="0" dirty="0" err="1" smtClean="0"/>
              <a:t>iyastolik</a:t>
            </a:r>
            <a:r>
              <a:rPr lang="tr-TR" i="0" dirty="0" smtClean="0"/>
              <a:t> KB ≥90 </a:t>
            </a:r>
            <a:r>
              <a:rPr lang="tr-TR" i="0" dirty="0" err="1" smtClean="0"/>
              <a:t>mmHg</a:t>
            </a:r>
            <a:r>
              <a:rPr lang="tr-TR" i="0" dirty="0" smtClean="0"/>
              <a:t> </a:t>
            </a:r>
          </a:p>
          <a:p>
            <a:pPr algn="just"/>
            <a:endParaRPr lang="tr-TR" dirty="0" smtClean="0"/>
          </a:p>
        </p:txBody>
      </p:sp>
      <p:sp>
        <p:nvSpPr>
          <p:cNvPr id="4" name="Slayt Numarası Yer Tutucusu 3"/>
          <p:cNvSpPr>
            <a:spLocks noGrp="1"/>
          </p:cNvSpPr>
          <p:nvPr>
            <p:ph type="sldNum" sz="quarter" idx="12"/>
          </p:nvPr>
        </p:nvSpPr>
        <p:spPr/>
        <p:txBody>
          <a:bodyPr/>
          <a:lstStyle/>
          <a:p>
            <a:fld id="{B651E8BD-4FFF-4E40-916D-E5227E36F7BE}" type="slidenum">
              <a:rPr lang="tr-TR" smtClean="0"/>
              <a:pPr/>
              <a:t>12</a:t>
            </a:fld>
            <a:endParaRPr lang="tr-TR"/>
          </a:p>
        </p:txBody>
      </p:sp>
      <p:sp>
        <p:nvSpPr>
          <p:cNvPr id="5" name="Metin kutusu 4"/>
          <p:cNvSpPr txBox="1"/>
          <p:nvPr/>
        </p:nvSpPr>
        <p:spPr>
          <a:xfrm>
            <a:off x="864382" y="5948707"/>
            <a:ext cx="7704856" cy="707886"/>
          </a:xfrm>
          <a:prstGeom prst="rect">
            <a:avLst/>
          </a:prstGeom>
          <a:noFill/>
        </p:spPr>
        <p:txBody>
          <a:bodyPr wrap="square" rtlCol="0">
            <a:spAutoFit/>
          </a:bodyPr>
          <a:lstStyle/>
          <a:p>
            <a:pPr algn="just"/>
            <a:r>
              <a:rPr lang="tr-TR" sz="1000" dirty="0"/>
              <a:t>Arıcı, M., </a:t>
            </a:r>
            <a:r>
              <a:rPr lang="tr-TR" sz="1000" dirty="0" err="1"/>
              <a:t>Birdane</a:t>
            </a:r>
            <a:r>
              <a:rPr lang="tr-TR" sz="1000" dirty="0"/>
              <a:t>, A., Güler, K., Yıldız, B. O., </a:t>
            </a:r>
            <a:r>
              <a:rPr lang="tr-TR" sz="1000" dirty="0" err="1"/>
              <a:t>Altun</a:t>
            </a:r>
            <a:r>
              <a:rPr lang="tr-TR" sz="1000" dirty="0"/>
              <a:t>, B., &amp; Ertürk, Ş. (2015). Tük Hipertansiyon Uzlaşı Raporu. </a:t>
            </a:r>
            <a:r>
              <a:rPr lang="tr-TR" sz="1000" i="1" dirty="0"/>
              <a:t>Türk Kardiyoloji Derneği Araştırmaları</a:t>
            </a:r>
            <a:r>
              <a:rPr lang="tr-TR" sz="1000" dirty="0"/>
              <a:t>, </a:t>
            </a:r>
            <a:r>
              <a:rPr lang="tr-TR" sz="1000" i="1" dirty="0"/>
              <a:t>43</a:t>
            </a:r>
            <a:r>
              <a:rPr lang="tr-TR" sz="1000" dirty="0"/>
              <a:t>(4), 402-409</a:t>
            </a:r>
            <a:r>
              <a:rPr lang="tr-TR" sz="1000" dirty="0" smtClean="0"/>
              <a:t>.</a:t>
            </a:r>
          </a:p>
          <a:p>
            <a:pPr algn="just"/>
            <a:endParaRPr lang="tr-TR" sz="1000" dirty="0"/>
          </a:p>
          <a:p>
            <a:pPr algn="just"/>
            <a:r>
              <a:rPr lang="tr-TR" sz="1000" dirty="0"/>
              <a:t>TEMD HİPERTANSİYON TANI ve TEDAVİ </a:t>
            </a:r>
            <a:r>
              <a:rPr lang="tr-TR" sz="1000" dirty="0" smtClean="0"/>
              <a:t>KILAVUZ  </a:t>
            </a:r>
            <a:r>
              <a:rPr lang="tr-TR" sz="1000" dirty="0"/>
              <a:t>2018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8700" y="685800"/>
            <a:ext cx="7200900" cy="726976"/>
          </a:xfrm>
        </p:spPr>
        <p:txBody>
          <a:bodyPr/>
          <a:lstStyle/>
          <a:p>
            <a:r>
              <a:rPr lang="tr-TR" dirty="0" smtClean="0"/>
              <a:t>Tanım</a:t>
            </a:r>
            <a:endParaRPr lang="tr-TR" dirty="0"/>
          </a:p>
        </p:txBody>
      </p:sp>
      <p:sp>
        <p:nvSpPr>
          <p:cNvPr id="3" name="İçerik Yer Tutucusu 2"/>
          <p:cNvSpPr>
            <a:spLocks noGrp="1"/>
          </p:cNvSpPr>
          <p:nvPr>
            <p:ph idx="1"/>
          </p:nvPr>
        </p:nvSpPr>
        <p:spPr>
          <a:xfrm>
            <a:off x="864382" y="2489200"/>
            <a:ext cx="7740066" cy="3530600"/>
          </a:xfrm>
        </p:spPr>
        <p:txBody>
          <a:bodyPr/>
          <a:lstStyle/>
          <a:p>
            <a:pPr algn="just"/>
            <a:r>
              <a:rPr lang="tr-TR" dirty="0" smtClean="0"/>
              <a:t>Ofis </a:t>
            </a:r>
            <a:r>
              <a:rPr lang="tr-TR" dirty="0"/>
              <a:t>ö</a:t>
            </a:r>
            <a:r>
              <a:rPr lang="tr-TR" dirty="0" smtClean="0"/>
              <a:t>lçümlerinden </a:t>
            </a:r>
            <a:r>
              <a:rPr lang="tr-TR" dirty="0"/>
              <a:t>elde edilmiş olan kan basıncı seviyelerine </a:t>
            </a:r>
            <a:r>
              <a:rPr lang="tr-TR" dirty="0" smtClean="0"/>
              <a:t>göre </a:t>
            </a:r>
            <a:r>
              <a:rPr lang="tr-TR" dirty="0"/>
              <a:t>kan basıncı tanımlaması</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13</a:t>
            </a:fld>
            <a:endParaRPr lang="tr-TR"/>
          </a:p>
        </p:txBody>
      </p:sp>
      <p:sp>
        <p:nvSpPr>
          <p:cNvPr id="8" name="Metin kutusu 7"/>
          <p:cNvSpPr txBox="1"/>
          <p:nvPr/>
        </p:nvSpPr>
        <p:spPr>
          <a:xfrm>
            <a:off x="5211353" y="6071682"/>
            <a:ext cx="6517141" cy="530915"/>
          </a:xfrm>
          <a:prstGeom prst="rect">
            <a:avLst/>
          </a:prstGeom>
          <a:noFill/>
        </p:spPr>
        <p:txBody>
          <a:bodyPr wrap="square" rtlCol="0">
            <a:spAutoFit/>
          </a:bodyPr>
          <a:lstStyle/>
          <a:p>
            <a:pPr algn="just"/>
            <a:endParaRPr lang="tr-TR" dirty="0"/>
          </a:p>
          <a:p>
            <a:pPr algn="just"/>
            <a:r>
              <a:rPr lang="tr-TR" sz="1000" dirty="0"/>
              <a:t>TEMD HİPERTANSİYON TANI ve TEDAVİ KILAVUZ  2018</a:t>
            </a:r>
          </a:p>
        </p:txBody>
      </p:sp>
      <p:pic>
        <p:nvPicPr>
          <p:cNvPr id="9" name="İçerik Yer Tutucusu 4"/>
          <p:cNvPicPr>
            <a:picLocks noChangeAspect="1"/>
          </p:cNvPicPr>
          <p:nvPr/>
        </p:nvPicPr>
        <p:blipFill>
          <a:blip r:embed="rId3"/>
          <a:stretch>
            <a:fillRect/>
          </a:stretch>
        </p:blipFill>
        <p:spPr>
          <a:xfrm>
            <a:off x="621178" y="3071997"/>
            <a:ext cx="8522822" cy="3129508"/>
          </a:xfrm>
          <a:prstGeom prst="rect">
            <a:avLst/>
          </a:prstGeom>
        </p:spPr>
      </p:pic>
    </p:spTree>
    <p:extLst>
      <p:ext uri="{BB962C8B-B14F-4D97-AF65-F5344CB8AC3E}">
        <p14:creationId xmlns:p14="http://schemas.microsoft.com/office/powerpoint/2010/main" val="58652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mtClean="0"/>
              <a:pPr/>
              <a:t>14</a:t>
            </a:fld>
            <a:endParaRPr lang="tr-TR" dirty="0"/>
          </a:p>
        </p:txBody>
      </p:sp>
      <p:pic>
        <p:nvPicPr>
          <p:cNvPr id="5" name="Resim 4"/>
          <p:cNvPicPr>
            <a:picLocks noChangeAspect="1"/>
          </p:cNvPicPr>
          <p:nvPr/>
        </p:nvPicPr>
        <p:blipFill>
          <a:blip r:embed="rId2"/>
          <a:stretch>
            <a:fillRect/>
          </a:stretch>
        </p:blipFill>
        <p:spPr>
          <a:xfrm>
            <a:off x="758143" y="1772816"/>
            <a:ext cx="7757207" cy="3194069"/>
          </a:xfrm>
          <a:prstGeom prst="rect">
            <a:avLst/>
          </a:prstGeom>
        </p:spPr>
      </p:pic>
    </p:spTree>
    <p:extLst>
      <p:ext uri="{BB962C8B-B14F-4D97-AF65-F5344CB8AC3E}">
        <p14:creationId xmlns:p14="http://schemas.microsoft.com/office/powerpoint/2010/main" val="413064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Tanı</a:t>
            </a:r>
            <a:endParaRPr lang="tr-TR" dirty="0"/>
          </a:p>
        </p:txBody>
      </p:sp>
      <p:sp>
        <p:nvSpPr>
          <p:cNvPr id="3" name="İçerik Yer Tutucusu 2"/>
          <p:cNvSpPr>
            <a:spLocks noGrp="1"/>
          </p:cNvSpPr>
          <p:nvPr>
            <p:ph idx="1"/>
          </p:nvPr>
        </p:nvSpPr>
        <p:spPr>
          <a:xfrm>
            <a:off x="864382" y="2489200"/>
            <a:ext cx="7605542" cy="507752"/>
          </a:xfrm>
        </p:spPr>
        <p:txBody>
          <a:bodyPr>
            <a:normAutofit fontScale="92500"/>
          </a:bodyPr>
          <a:lstStyle/>
          <a:p>
            <a:pPr algn="just"/>
            <a:r>
              <a:rPr lang="tr-TR" dirty="0" smtClean="0"/>
              <a:t>Neden hipertansiyon tanısı koyup, hastaları tedavi etmeye çalışıyoruz?</a:t>
            </a:r>
          </a:p>
          <a:p>
            <a:pPr lvl="1" algn="just"/>
            <a:endParaRPr lang="tr-TR" i="0" dirty="0" smtClean="0"/>
          </a:p>
          <a:p>
            <a:pPr marL="0" indent="0" algn="just">
              <a:buNone/>
            </a:pPr>
            <a:endParaRPr lang="tr-TR" dirty="0" smtClean="0"/>
          </a:p>
        </p:txBody>
      </p:sp>
      <p:sp>
        <p:nvSpPr>
          <p:cNvPr id="4" name="Slayt Numarası Yer Tutucusu 3"/>
          <p:cNvSpPr>
            <a:spLocks noGrp="1"/>
          </p:cNvSpPr>
          <p:nvPr>
            <p:ph type="sldNum" sz="quarter" idx="12"/>
          </p:nvPr>
        </p:nvSpPr>
        <p:spPr/>
        <p:txBody>
          <a:bodyPr/>
          <a:lstStyle/>
          <a:p>
            <a:fld id="{B651E8BD-4FFF-4E40-916D-E5227E36F7BE}" type="slidenum">
              <a:rPr lang="tr-TR" smtClean="0"/>
              <a:pPr/>
              <a:t>15</a:t>
            </a:fld>
            <a:endParaRPr lang="tr-TR"/>
          </a:p>
        </p:txBody>
      </p:sp>
      <p:pic>
        <p:nvPicPr>
          <p:cNvPr id="5" name="Resim 4"/>
          <p:cNvPicPr>
            <a:picLocks noChangeAspect="1"/>
          </p:cNvPicPr>
          <p:nvPr/>
        </p:nvPicPr>
        <p:blipFill>
          <a:blip r:embed="rId2"/>
          <a:stretch>
            <a:fillRect/>
          </a:stretch>
        </p:blipFill>
        <p:spPr>
          <a:xfrm>
            <a:off x="124516" y="5508117"/>
            <a:ext cx="2092360" cy="1023366"/>
          </a:xfrm>
          <a:prstGeom prst="rect">
            <a:avLst/>
          </a:prstGeom>
        </p:spPr>
      </p:pic>
      <p:pic>
        <p:nvPicPr>
          <p:cNvPr id="6" name="Resim 5"/>
          <p:cNvPicPr>
            <a:picLocks noChangeAspect="1"/>
          </p:cNvPicPr>
          <p:nvPr/>
        </p:nvPicPr>
        <p:blipFill>
          <a:blip r:embed="rId3"/>
          <a:stretch>
            <a:fillRect/>
          </a:stretch>
        </p:blipFill>
        <p:spPr>
          <a:xfrm>
            <a:off x="2216963" y="5203720"/>
            <a:ext cx="1722154" cy="1289953"/>
          </a:xfrm>
          <a:prstGeom prst="rect">
            <a:avLst/>
          </a:prstGeom>
        </p:spPr>
      </p:pic>
      <p:pic>
        <p:nvPicPr>
          <p:cNvPr id="7" name="Resim 6"/>
          <p:cNvPicPr>
            <a:picLocks noChangeAspect="1"/>
          </p:cNvPicPr>
          <p:nvPr/>
        </p:nvPicPr>
        <p:blipFill>
          <a:blip r:embed="rId4"/>
          <a:stretch>
            <a:fillRect/>
          </a:stretch>
        </p:blipFill>
        <p:spPr>
          <a:xfrm>
            <a:off x="4055561" y="5312179"/>
            <a:ext cx="2034156" cy="1073034"/>
          </a:xfrm>
          <a:prstGeom prst="rect">
            <a:avLst/>
          </a:prstGeom>
        </p:spPr>
      </p:pic>
      <p:pic>
        <p:nvPicPr>
          <p:cNvPr id="8" name="Resim 7"/>
          <p:cNvPicPr>
            <a:picLocks noChangeAspect="1"/>
          </p:cNvPicPr>
          <p:nvPr/>
        </p:nvPicPr>
        <p:blipFill>
          <a:blip r:embed="rId5"/>
          <a:stretch>
            <a:fillRect/>
          </a:stretch>
        </p:blipFill>
        <p:spPr>
          <a:xfrm>
            <a:off x="6255138" y="5104634"/>
            <a:ext cx="1909007" cy="1488124"/>
          </a:xfrm>
          <a:prstGeom prst="rect">
            <a:avLst/>
          </a:prstGeom>
        </p:spPr>
      </p:pic>
      <p:sp>
        <p:nvSpPr>
          <p:cNvPr id="9" name="İçerik Yer Tutucusu 2"/>
          <p:cNvSpPr txBox="1">
            <a:spLocks/>
          </p:cNvSpPr>
          <p:nvPr/>
        </p:nvSpPr>
        <p:spPr>
          <a:xfrm>
            <a:off x="868194" y="3066829"/>
            <a:ext cx="7605542" cy="1867741"/>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just"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just"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just"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just"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lnSpc>
                <a:spcPct val="150000"/>
              </a:lnSpc>
            </a:pPr>
            <a:r>
              <a:rPr lang="tr-TR" sz="1800" dirty="0">
                <a:solidFill>
                  <a:schemeClr val="tx1"/>
                </a:solidFill>
              </a:rPr>
              <a:t>Koroner kalp hastalığı </a:t>
            </a:r>
          </a:p>
          <a:p>
            <a:pPr lvl="1">
              <a:lnSpc>
                <a:spcPct val="150000"/>
              </a:lnSpc>
            </a:pPr>
            <a:r>
              <a:rPr lang="tr-TR" sz="1800" dirty="0">
                <a:solidFill>
                  <a:schemeClr val="tx1"/>
                </a:solidFill>
              </a:rPr>
              <a:t>İnme(SVO) </a:t>
            </a:r>
          </a:p>
          <a:p>
            <a:pPr lvl="1">
              <a:lnSpc>
                <a:spcPct val="150000"/>
              </a:lnSpc>
            </a:pPr>
            <a:r>
              <a:rPr lang="tr-TR" sz="1800" dirty="0" err="1">
                <a:solidFill>
                  <a:schemeClr val="tx1"/>
                </a:solidFill>
              </a:rPr>
              <a:t>Konjestif</a:t>
            </a:r>
            <a:r>
              <a:rPr lang="tr-TR" sz="1800" dirty="0">
                <a:solidFill>
                  <a:schemeClr val="tx1"/>
                </a:solidFill>
              </a:rPr>
              <a:t> kalp yetmezliği </a:t>
            </a:r>
            <a:endParaRPr lang="tr-TR" sz="1800" dirty="0" smtClean="0">
              <a:solidFill>
                <a:schemeClr val="tx1"/>
              </a:solidFill>
            </a:endParaRPr>
          </a:p>
          <a:p>
            <a:pPr lvl="1">
              <a:lnSpc>
                <a:spcPct val="150000"/>
              </a:lnSpc>
            </a:pPr>
            <a:r>
              <a:rPr lang="tr-TR" sz="1800" dirty="0" smtClean="0">
                <a:solidFill>
                  <a:schemeClr val="tx1"/>
                </a:solidFill>
              </a:rPr>
              <a:t>Son </a:t>
            </a:r>
            <a:r>
              <a:rPr lang="tr-TR" sz="1800" dirty="0">
                <a:solidFill>
                  <a:schemeClr val="tx1"/>
                </a:solidFill>
              </a:rPr>
              <a:t>dönem böbrek hastalığı </a:t>
            </a:r>
          </a:p>
          <a:p>
            <a:pPr lvl="1">
              <a:lnSpc>
                <a:spcPct val="150000"/>
              </a:lnSpc>
            </a:pPr>
            <a:r>
              <a:rPr lang="tr-TR" sz="1800" dirty="0" err="1">
                <a:solidFill>
                  <a:schemeClr val="tx1"/>
                </a:solidFill>
              </a:rPr>
              <a:t>Periferik</a:t>
            </a:r>
            <a:r>
              <a:rPr lang="tr-TR" sz="1800" dirty="0">
                <a:solidFill>
                  <a:schemeClr val="tx1"/>
                </a:solidFill>
              </a:rPr>
              <a:t> damar hastalığı </a:t>
            </a:r>
            <a:r>
              <a:rPr lang="tr-TR" sz="1800" dirty="0" smtClean="0">
                <a:solidFill>
                  <a:schemeClr val="tx1"/>
                </a:solidFill>
              </a:rPr>
              <a:t> için</a:t>
            </a:r>
            <a:endParaRPr lang="tr-TR" dirty="0" smtClean="0">
              <a:solidFill>
                <a:schemeClr val="tx1"/>
              </a:solidFill>
            </a:endParaRPr>
          </a:p>
        </p:txBody>
      </p:sp>
      <p:sp>
        <p:nvSpPr>
          <p:cNvPr id="11" name="İçerik Yer Tutucusu 2"/>
          <p:cNvSpPr txBox="1">
            <a:spLocks/>
          </p:cNvSpPr>
          <p:nvPr/>
        </p:nvSpPr>
        <p:spPr>
          <a:xfrm>
            <a:off x="829479" y="4631216"/>
            <a:ext cx="7605542" cy="5077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just"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just"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just"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just"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lvl="1" indent="0">
              <a:buNone/>
            </a:pPr>
            <a:r>
              <a:rPr lang="tr-TR" sz="1800" dirty="0" smtClean="0"/>
              <a:t>	</a:t>
            </a:r>
            <a:r>
              <a:rPr lang="tr-TR" sz="1800" dirty="0" smtClean="0">
                <a:solidFill>
                  <a:schemeClr val="tx1"/>
                </a:solidFill>
              </a:rPr>
              <a:t>değiştirilebilir </a:t>
            </a:r>
            <a:r>
              <a:rPr lang="tr-TR" sz="1800" dirty="0">
                <a:solidFill>
                  <a:schemeClr val="tx1"/>
                </a:solidFill>
              </a:rPr>
              <a:t>en önemli risk </a:t>
            </a:r>
            <a:r>
              <a:rPr lang="tr-TR" sz="1800" dirty="0" smtClean="0">
                <a:solidFill>
                  <a:schemeClr val="tx1"/>
                </a:solidFill>
              </a:rPr>
              <a:t>faktörü hipertansiyondur.</a:t>
            </a:r>
            <a:endParaRPr lang="tr-TR" dirty="0">
              <a:solidFill>
                <a:schemeClr val="tx1"/>
              </a:solidFill>
            </a:endParaRPr>
          </a:p>
          <a:p>
            <a:pPr marL="0" indent="0" algn="just">
              <a:buNone/>
            </a:pPr>
            <a:endParaRPr lang="tr-TR" dirty="0" smtClean="0"/>
          </a:p>
          <a:p>
            <a:pPr lvl="1"/>
            <a:endParaRPr lang="tr-TR" dirty="0" smtClean="0"/>
          </a:p>
          <a:p>
            <a:pPr marL="0" indent="0" algn="just">
              <a:buFont typeface="Wingdings 3" charset="2"/>
              <a:buNone/>
            </a:pPr>
            <a:endParaRPr lang="tr-TR" dirty="0" smtClean="0"/>
          </a:p>
        </p:txBody>
      </p:sp>
    </p:spTree>
    <p:extLst>
      <p:ext uri="{BB962C8B-B14F-4D97-AF65-F5344CB8AC3E}">
        <p14:creationId xmlns:p14="http://schemas.microsoft.com/office/powerpoint/2010/main" val="23068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Tanı</a:t>
            </a:r>
            <a:endParaRPr lang="tr-TR" dirty="0"/>
          </a:p>
        </p:txBody>
      </p:sp>
      <p:sp>
        <p:nvSpPr>
          <p:cNvPr id="3" name="İçerik Yer Tutucusu 2"/>
          <p:cNvSpPr>
            <a:spLocks noGrp="1"/>
          </p:cNvSpPr>
          <p:nvPr>
            <p:ph idx="1"/>
          </p:nvPr>
        </p:nvSpPr>
        <p:spPr>
          <a:xfrm>
            <a:off x="864382" y="2489200"/>
            <a:ext cx="7605542" cy="3530600"/>
          </a:xfrm>
        </p:spPr>
        <p:txBody>
          <a:bodyPr/>
          <a:lstStyle/>
          <a:p>
            <a:pPr algn="just"/>
            <a:r>
              <a:rPr lang="tr-TR" dirty="0" smtClean="0"/>
              <a:t>Bu </a:t>
            </a:r>
            <a:r>
              <a:rPr lang="tr-TR" dirty="0"/>
              <a:t>nedenle, </a:t>
            </a:r>
            <a:r>
              <a:rPr lang="tr-TR" dirty="0" smtClean="0"/>
              <a:t>yüksek </a:t>
            </a:r>
            <a:r>
              <a:rPr lang="tr-TR" dirty="0"/>
              <a:t>riskli </a:t>
            </a:r>
            <a:r>
              <a:rPr lang="tr-TR" dirty="0" smtClean="0"/>
              <a:t>bireyleri belirlemek, izlem ve tedavi ilkelerini sağlamak amacıyla, sürekli güncellenen kılavuzların öncülüğünde yetişkinler için </a:t>
            </a:r>
            <a:r>
              <a:rPr lang="tr-TR" dirty="0"/>
              <a:t>kan basıncı </a:t>
            </a:r>
            <a:r>
              <a:rPr lang="tr-TR" dirty="0" smtClean="0"/>
              <a:t>sınıflamaları </a:t>
            </a:r>
            <a:r>
              <a:rPr lang="tr-TR" dirty="0"/>
              <a:t>yapılmaktadır.</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16</a:t>
            </a:fld>
            <a:endParaRPr lang="tr-TR"/>
          </a:p>
        </p:txBody>
      </p:sp>
    </p:spTree>
    <p:extLst>
      <p:ext uri="{BB962C8B-B14F-4D97-AF65-F5344CB8AC3E}">
        <p14:creationId xmlns:p14="http://schemas.microsoft.com/office/powerpoint/2010/main" val="406128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8229600" cy="1066800"/>
          </a:xfrm>
        </p:spPr>
        <p:txBody>
          <a:bodyPr>
            <a:normAutofit/>
          </a:bodyPr>
          <a:lstStyle/>
          <a:p>
            <a:r>
              <a:rPr lang="tr-TR" sz="3200" dirty="0" smtClean="0">
                <a:solidFill>
                  <a:schemeClr val="tx1"/>
                </a:solidFill>
              </a:rPr>
              <a:t>Kan Basıncı Düzeylerine Göre Tanımlama ve Sınıflandırma</a:t>
            </a:r>
            <a:endParaRPr lang="tr-TR" sz="3200" dirty="0">
              <a:solidFill>
                <a:schemeClr val="tx1"/>
              </a:solidFill>
            </a:endParaRPr>
          </a:p>
        </p:txBody>
      </p:sp>
      <p:pic>
        <p:nvPicPr>
          <p:cNvPr id="4" name="Picture 2" descr="C:\Users\yurtseverler\Desktop\esc2.png"/>
          <p:cNvPicPr>
            <a:picLocks noGrp="1" noChangeAspect="1" noChangeArrowheads="1"/>
          </p:cNvPicPr>
          <p:nvPr>
            <p:ph idx="1"/>
          </p:nvPr>
        </p:nvPicPr>
        <p:blipFill>
          <a:blip r:embed="rId2" cstate="print"/>
          <a:srcRect/>
          <a:stretch>
            <a:fillRect/>
          </a:stretch>
        </p:blipFill>
        <p:spPr bwMode="auto">
          <a:xfrm>
            <a:off x="971600" y="2276871"/>
            <a:ext cx="7272808" cy="1715683"/>
          </a:xfrm>
          <a:prstGeom prst="rect">
            <a:avLst/>
          </a:prstGeom>
          <a:noFill/>
          <a:ln w="9525">
            <a:noFill/>
            <a:miter lim="800000"/>
            <a:headEnd/>
            <a:tailEnd/>
          </a:ln>
        </p:spPr>
      </p:pic>
      <p:sp>
        <p:nvSpPr>
          <p:cNvPr id="3" name="Slayt Numarası Yer Tutucusu 2"/>
          <p:cNvSpPr>
            <a:spLocks noGrp="1"/>
          </p:cNvSpPr>
          <p:nvPr>
            <p:ph type="sldNum" sz="quarter" idx="12"/>
          </p:nvPr>
        </p:nvSpPr>
        <p:spPr/>
        <p:txBody>
          <a:bodyPr/>
          <a:lstStyle/>
          <a:p>
            <a:fld id="{B651E8BD-4FFF-4E40-916D-E5227E36F7BE}" type="slidenum">
              <a:rPr lang="tr-TR" smtClean="0"/>
              <a:pPr/>
              <a:t>17</a:t>
            </a:fld>
            <a:endParaRPr lang="tr-TR"/>
          </a:p>
        </p:txBody>
      </p:sp>
      <p:sp>
        <p:nvSpPr>
          <p:cNvPr id="7" name="6 Dikdörtgen"/>
          <p:cNvSpPr/>
          <p:nvPr/>
        </p:nvSpPr>
        <p:spPr>
          <a:xfrm>
            <a:off x="3047290" y="4116027"/>
            <a:ext cx="2736304" cy="584775"/>
          </a:xfrm>
          <a:prstGeom prst="rect">
            <a:avLst/>
          </a:prstGeom>
        </p:spPr>
        <p:txBody>
          <a:bodyPr wrap="square">
            <a:spAutoFit/>
          </a:bodyPr>
          <a:lstStyle/>
          <a:p>
            <a:pPr algn="ctr">
              <a:defRPr/>
            </a:pPr>
            <a:r>
              <a:rPr lang="tr-TR" sz="3200" b="1" dirty="0" smtClean="0">
                <a:latin typeface="Calibri" pitchFamily="34" charset="0"/>
              </a:rPr>
              <a:t>JNC 7</a:t>
            </a:r>
            <a:endParaRPr lang="tr-TR" sz="3200" dirty="0">
              <a:latin typeface="Calibri" pitchFamily="34" charset="0"/>
            </a:endParaRPr>
          </a:p>
        </p:txBody>
      </p:sp>
      <p:sp>
        <p:nvSpPr>
          <p:cNvPr id="8" name="7 Dikdörtgen"/>
          <p:cNvSpPr/>
          <p:nvPr/>
        </p:nvSpPr>
        <p:spPr>
          <a:xfrm>
            <a:off x="3190718" y="1772816"/>
            <a:ext cx="2892138" cy="800219"/>
          </a:xfrm>
          <a:prstGeom prst="rect">
            <a:avLst/>
          </a:prstGeom>
        </p:spPr>
        <p:txBody>
          <a:bodyPr wrap="square">
            <a:spAutoFit/>
          </a:bodyPr>
          <a:lstStyle/>
          <a:p>
            <a:pPr algn="ctr">
              <a:defRPr/>
            </a:pPr>
            <a:r>
              <a:rPr lang="tr-TR" sz="2800" b="1" dirty="0" smtClean="0"/>
              <a:t>2013 ESC/ESH</a:t>
            </a:r>
            <a:endParaRPr lang="tr-TR" sz="2800" b="1" dirty="0" smtClean="0">
              <a:effectLst>
                <a:outerShdw blurRad="50000" dist="30000" dir="5400000" algn="tl" rotWithShape="0">
                  <a:srgbClr val="000000">
                    <a:alpha val="30000"/>
                  </a:srgbClr>
                </a:outerShdw>
              </a:effectLst>
            </a:endParaRPr>
          </a:p>
          <a:p>
            <a:pPr algn="ctr">
              <a:defRPr/>
            </a:pPr>
            <a:endParaRPr lang="tr-TR" dirty="0">
              <a:latin typeface="Calibri"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683710"/>
            <a:ext cx="5544616" cy="1986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ESC/ESH 2018</a:t>
            </a:r>
            <a:endParaRPr lang="tr-TR" dirty="0"/>
          </a:p>
        </p:txBody>
      </p:sp>
      <p:pic>
        <p:nvPicPr>
          <p:cNvPr id="6" name="İçerik Yer Tutucusu 5"/>
          <p:cNvPicPr>
            <a:picLocks noGrp="1" noChangeAspect="1"/>
          </p:cNvPicPr>
          <p:nvPr>
            <p:ph idx="1"/>
          </p:nvPr>
        </p:nvPicPr>
        <p:blipFill>
          <a:blip r:embed="rId3"/>
          <a:stretch>
            <a:fillRect/>
          </a:stretch>
        </p:blipFill>
        <p:spPr>
          <a:xfrm>
            <a:off x="1029274" y="2348880"/>
            <a:ext cx="7229567" cy="3853259"/>
          </a:xfrm>
          <a:prstGeom prst="rect">
            <a:avLst/>
          </a:prstGeom>
        </p:spPr>
      </p:pic>
      <p:sp>
        <p:nvSpPr>
          <p:cNvPr id="4" name="Slayt Numarası Yer Tutucusu 3"/>
          <p:cNvSpPr>
            <a:spLocks noGrp="1"/>
          </p:cNvSpPr>
          <p:nvPr>
            <p:ph type="sldNum" sz="quarter" idx="12"/>
          </p:nvPr>
        </p:nvSpPr>
        <p:spPr/>
        <p:txBody>
          <a:bodyPr/>
          <a:lstStyle/>
          <a:p>
            <a:fld id="{B651E8BD-4FFF-4E40-916D-E5227E36F7BE}" type="slidenum">
              <a:rPr lang="tr-TR" smtClean="0"/>
              <a:pPr/>
              <a:t>18</a:t>
            </a:fld>
            <a:endParaRPr lang="tr-TR"/>
          </a:p>
        </p:txBody>
      </p:sp>
      <p:sp>
        <p:nvSpPr>
          <p:cNvPr id="5" name="Metin kutusu 4"/>
          <p:cNvSpPr txBox="1"/>
          <p:nvPr/>
        </p:nvSpPr>
        <p:spPr>
          <a:xfrm>
            <a:off x="1043608" y="6202139"/>
            <a:ext cx="7200900" cy="400110"/>
          </a:xfrm>
          <a:prstGeom prst="rect">
            <a:avLst/>
          </a:prstGeom>
          <a:noFill/>
        </p:spPr>
        <p:txBody>
          <a:bodyPr wrap="square" rtlCol="0">
            <a:spAutoFit/>
          </a:bodyPr>
          <a:lstStyle/>
          <a:p>
            <a:pPr algn="just"/>
            <a:r>
              <a:rPr lang="tr-TR" sz="1000" dirty="0"/>
              <a:t>Williams, B., </a:t>
            </a:r>
            <a:r>
              <a:rPr lang="tr-TR" sz="1000" dirty="0" err="1"/>
              <a:t>Mancia</a:t>
            </a:r>
            <a:r>
              <a:rPr lang="tr-TR" sz="1000" dirty="0"/>
              <a:t>, G., </a:t>
            </a:r>
            <a:r>
              <a:rPr lang="tr-TR" sz="1000" dirty="0" err="1"/>
              <a:t>Spiering</a:t>
            </a:r>
            <a:r>
              <a:rPr lang="tr-TR" sz="1000" dirty="0"/>
              <a:t>, W., </a:t>
            </a:r>
            <a:r>
              <a:rPr lang="tr-TR" sz="1000" dirty="0" err="1"/>
              <a:t>Agabiti</a:t>
            </a:r>
            <a:r>
              <a:rPr lang="tr-TR" sz="1000" dirty="0"/>
              <a:t> </a:t>
            </a:r>
            <a:r>
              <a:rPr lang="tr-TR" sz="1000" dirty="0" err="1"/>
              <a:t>Rosei</a:t>
            </a:r>
            <a:r>
              <a:rPr lang="tr-TR" sz="1000" dirty="0"/>
              <a:t>, E., Azizi, M., </a:t>
            </a:r>
            <a:r>
              <a:rPr lang="tr-TR" sz="1000" dirty="0" err="1"/>
              <a:t>Burnier</a:t>
            </a:r>
            <a:r>
              <a:rPr lang="tr-TR" sz="1000" dirty="0"/>
              <a:t>, M., ... &amp; </a:t>
            </a:r>
            <a:r>
              <a:rPr lang="tr-TR" sz="1000" dirty="0" err="1"/>
              <a:t>Kahan</a:t>
            </a:r>
            <a:r>
              <a:rPr lang="tr-TR" sz="1000" dirty="0"/>
              <a:t>, T. (2018</a:t>
            </a:r>
            <a:r>
              <a:rPr lang="tr-TR" sz="1000" dirty="0">
                <a:solidFill>
                  <a:srgbClr val="FF0000"/>
                </a:solidFill>
              </a:rPr>
              <a:t>). 2018 ESC/ESH </a:t>
            </a:r>
            <a:r>
              <a:rPr lang="tr-TR" sz="1000" dirty="0" err="1"/>
              <a:t>Guidelines</a:t>
            </a:r>
            <a:r>
              <a:rPr lang="tr-TR" sz="1000" dirty="0"/>
              <a:t> </a:t>
            </a:r>
            <a:r>
              <a:rPr lang="tr-TR" sz="1000" dirty="0" err="1"/>
              <a:t>for</a:t>
            </a:r>
            <a:r>
              <a:rPr lang="tr-TR" sz="1000" dirty="0"/>
              <a:t> </a:t>
            </a:r>
            <a:r>
              <a:rPr lang="tr-TR" sz="1000" dirty="0" err="1"/>
              <a:t>the</a:t>
            </a:r>
            <a:r>
              <a:rPr lang="tr-TR" sz="1000" dirty="0"/>
              <a:t> </a:t>
            </a:r>
            <a:r>
              <a:rPr lang="tr-TR" sz="1000" dirty="0" err="1"/>
              <a:t>management</a:t>
            </a:r>
            <a:r>
              <a:rPr lang="tr-TR" sz="1000" dirty="0"/>
              <a:t> of </a:t>
            </a:r>
            <a:r>
              <a:rPr lang="tr-TR" sz="1000" dirty="0" err="1"/>
              <a:t>arterial</a:t>
            </a:r>
            <a:r>
              <a:rPr lang="tr-TR" sz="1000" dirty="0"/>
              <a:t> </a:t>
            </a:r>
            <a:r>
              <a:rPr lang="tr-TR" sz="1000" dirty="0" err="1"/>
              <a:t>hypertension</a:t>
            </a:r>
            <a:r>
              <a:rPr lang="tr-TR" sz="1000" dirty="0"/>
              <a:t>. </a:t>
            </a:r>
            <a:r>
              <a:rPr lang="tr-TR" sz="1000" i="1" dirty="0" err="1"/>
              <a:t>European</a:t>
            </a:r>
            <a:r>
              <a:rPr lang="tr-TR" sz="1000" i="1" dirty="0"/>
              <a:t> </a:t>
            </a:r>
            <a:r>
              <a:rPr lang="tr-TR" sz="1000" i="1" dirty="0" err="1"/>
              <a:t>heart</a:t>
            </a:r>
            <a:r>
              <a:rPr lang="tr-TR" sz="1000" i="1" dirty="0"/>
              <a:t> </a:t>
            </a:r>
            <a:r>
              <a:rPr lang="tr-TR" sz="1000" i="1" dirty="0" err="1"/>
              <a:t>journal</a:t>
            </a:r>
            <a:r>
              <a:rPr lang="tr-TR" sz="1000" dirty="0"/>
              <a:t>, </a:t>
            </a:r>
            <a:r>
              <a:rPr lang="tr-TR" sz="1000" i="1" dirty="0"/>
              <a:t>39</a:t>
            </a:r>
            <a:r>
              <a:rPr lang="tr-TR" sz="1000" dirty="0"/>
              <a:t>(33), 3021-3104.</a:t>
            </a:r>
          </a:p>
        </p:txBody>
      </p:sp>
    </p:spTree>
    <p:extLst>
      <p:ext uri="{BB962C8B-B14F-4D97-AF65-F5344CB8AC3E}">
        <p14:creationId xmlns:p14="http://schemas.microsoft.com/office/powerpoint/2010/main" val="4044492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JNC 2017</a:t>
            </a:r>
            <a:endParaRPr lang="tr-TR"/>
          </a:p>
        </p:txBody>
      </p:sp>
      <p:pic>
        <p:nvPicPr>
          <p:cNvPr id="5" name="İçerik Yer Tutucusu 4"/>
          <p:cNvPicPr>
            <a:picLocks noGrp="1" noChangeAspect="1"/>
          </p:cNvPicPr>
          <p:nvPr>
            <p:ph idx="1"/>
          </p:nvPr>
        </p:nvPicPr>
        <p:blipFill>
          <a:blip r:embed="rId3"/>
          <a:stretch>
            <a:fillRect/>
          </a:stretch>
        </p:blipFill>
        <p:spPr>
          <a:xfrm>
            <a:off x="643034" y="2204864"/>
            <a:ext cx="7745390" cy="3541403"/>
          </a:xfrm>
          <a:prstGeom prst="rect">
            <a:avLst/>
          </a:prstGeom>
        </p:spPr>
      </p:pic>
      <p:sp>
        <p:nvSpPr>
          <p:cNvPr id="4" name="Slayt Numarası Yer Tutucusu 3"/>
          <p:cNvSpPr>
            <a:spLocks noGrp="1"/>
          </p:cNvSpPr>
          <p:nvPr>
            <p:ph type="sldNum" sz="quarter" idx="12"/>
          </p:nvPr>
        </p:nvSpPr>
        <p:spPr/>
        <p:txBody>
          <a:bodyPr/>
          <a:lstStyle/>
          <a:p>
            <a:fld id="{B651E8BD-4FFF-4E40-916D-E5227E36F7BE}" type="slidenum">
              <a:rPr lang="tr-TR" smtClean="0"/>
              <a:pPr/>
              <a:t>19</a:t>
            </a:fld>
            <a:endParaRPr lang="tr-TR"/>
          </a:p>
        </p:txBody>
      </p:sp>
      <p:sp>
        <p:nvSpPr>
          <p:cNvPr id="3" name="Dikdörtgen 2"/>
          <p:cNvSpPr/>
          <p:nvPr/>
        </p:nvSpPr>
        <p:spPr>
          <a:xfrm>
            <a:off x="643034" y="5877272"/>
            <a:ext cx="7745390" cy="553998"/>
          </a:xfrm>
          <a:prstGeom prst="rect">
            <a:avLst/>
          </a:prstGeom>
        </p:spPr>
        <p:txBody>
          <a:bodyPr wrap="square">
            <a:spAutoFit/>
          </a:bodyPr>
          <a:lstStyle/>
          <a:p>
            <a:pPr algn="just"/>
            <a:r>
              <a:rPr lang="en-US" sz="1000" dirty="0"/>
              <a:t>Abel, N., </a:t>
            </a:r>
            <a:r>
              <a:rPr lang="en-US" sz="1000" dirty="0" err="1"/>
              <a:t>Contino</a:t>
            </a:r>
            <a:r>
              <a:rPr lang="en-US" sz="1000" dirty="0"/>
              <a:t>, K., Jain, N., Grewal, N., Grand, E., Hagans, I., ... &amp; Roy, S. (2015). Eighth joint national committee </a:t>
            </a:r>
            <a:r>
              <a:rPr lang="en-US" sz="1000" dirty="0">
                <a:solidFill>
                  <a:srgbClr val="FF0000"/>
                </a:solidFill>
              </a:rPr>
              <a:t>(JNC-8) </a:t>
            </a:r>
            <a:r>
              <a:rPr lang="en-US" sz="1000" dirty="0"/>
              <a:t>guidelines and the outpatient management of hypertension in the African-American population. </a:t>
            </a:r>
            <a:r>
              <a:rPr lang="en-US" sz="1000" i="1" dirty="0"/>
              <a:t>North American journal of medical sciences</a:t>
            </a:r>
            <a:r>
              <a:rPr lang="en-US" sz="1000" dirty="0"/>
              <a:t>, </a:t>
            </a:r>
            <a:r>
              <a:rPr lang="en-US" sz="1000" i="1" dirty="0"/>
              <a:t>7</a:t>
            </a:r>
            <a:r>
              <a:rPr lang="en-US" sz="1000" dirty="0"/>
              <a:t>(10), 438.</a:t>
            </a:r>
            <a:endParaRPr lang="tr-TR" sz="400" dirty="0"/>
          </a:p>
        </p:txBody>
      </p:sp>
    </p:spTree>
    <p:extLst>
      <p:ext uri="{BB962C8B-B14F-4D97-AF65-F5344CB8AC3E}">
        <p14:creationId xmlns:p14="http://schemas.microsoft.com/office/powerpoint/2010/main" val="2867782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Sunum Planı</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Amaç</a:t>
            </a:r>
          </a:p>
          <a:p>
            <a:r>
              <a:rPr lang="tr-TR" dirty="0" smtClean="0"/>
              <a:t>Öğrenim Hedefleri</a:t>
            </a:r>
          </a:p>
          <a:p>
            <a:r>
              <a:rPr lang="tr-TR" dirty="0" smtClean="0"/>
              <a:t>Epidemiyoloji</a:t>
            </a:r>
          </a:p>
          <a:p>
            <a:r>
              <a:rPr lang="tr-TR" dirty="0" smtClean="0"/>
              <a:t>Tanım</a:t>
            </a:r>
          </a:p>
          <a:p>
            <a:r>
              <a:rPr lang="tr-TR" dirty="0" smtClean="0"/>
              <a:t>Kan Basıncı Düzeyine Göre Sınıflandırma</a:t>
            </a:r>
          </a:p>
          <a:p>
            <a:r>
              <a:rPr lang="tr-TR" dirty="0" smtClean="0"/>
              <a:t>Tıbbi Öykü</a:t>
            </a:r>
          </a:p>
          <a:p>
            <a:r>
              <a:rPr lang="tr-TR" dirty="0" smtClean="0"/>
              <a:t>Etiyolojik Sınıflandırma</a:t>
            </a:r>
          </a:p>
          <a:p>
            <a:r>
              <a:rPr lang="tr-TR" dirty="0" smtClean="0"/>
              <a:t>Laboratuvar Tetkikleri</a:t>
            </a:r>
          </a:p>
          <a:p>
            <a:r>
              <a:rPr lang="tr-TR" dirty="0" smtClean="0"/>
              <a:t>Tedavi</a:t>
            </a:r>
          </a:p>
          <a:p>
            <a:r>
              <a:rPr lang="tr-TR" dirty="0" smtClean="0"/>
              <a:t>Takip</a:t>
            </a:r>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2</a:t>
            </a:fld>
            <a:endParaRPr lang="tr-TR"/>
          </a:p>
        </p:txBody>
      </p:sp>
    </p:spTree>
    <p:extLst>
      <p:ext uri="{BB962C8B-B14F-4D97-AF65-F5344CB8AC3E}">
        <p14:creationId xmlns:p14="http://schemas.microsoft.com/office/powerpoint/2010/main" val="921661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AHA 2018</a:t>
            </a:r>
            <a:endParaRPr lang="tr-TR" dirty="0"/>
          </a:p>
        </p:txBody>
      </p:sp>
      <p:pic>
        <p:nvPicPr>
          <p:cNvPr id="5" name="İçerik Yer Tutucusu 4"/>
          <p:cNvPicPr>
            <a:picLocks noGrp="1" noChangeAspect="1"/>
          </p:cNvPicPr>
          <p:nvPr>
            <p:ph idx="1"/>
          </p:nvPr>
        </p:nvPicPr>
        <p:blipFill>
          <a:blip r:embed="rId2"/>
          <a:stretch>
            <a:fillRect/>
          </a:stretch>
        </p:blipFill>
        <p:spPr>
          <a:xfrm>
            <a:off x="1100840" y="1916831"/>
            <a:ext cx="6639511" cy="3987085"/>
          </a:xfrm>
          <a:prstGeom prst="rect">
            <a:avLst/>
          </a:prstGeom>
        </p:spPr>
      </p:pic>
      <p:sp>
        <p:nvSpPr>
          <p:cNvPr id="4" name="Slayt Numarası Yer Tutucusu 3"/>
          <p:cNvSpPr>
            <a:spLocks noGrp="1"/>
          </p:cNvSpPr>
          <p:nvPr>
            <p:ph type="sldNum" sz="quarter" idx="12"/>
          </p:nvPr>
        </p:nvSpPr>
        <p:spPr/>
        <p:txBody>
          <a:bodyPr/>
          <a:lstStyle/>
          <a:p>
            <a:fld id="{B651E8BD-4FFF-4E40-916D-E5227E36F7BE}" type="slidenum">
              <a:rPr lang="tr-TR" smtClean="0"/>
              <a:pPr/>
              <a:t>20</a:t>
            </a:fld>
            <a:endParaRPr lang="tr-TR"/>
          </a:p>
        </p:txBody>
      </p:sp>
      <p:sp>
        <p:nvSpPr>
          <p:cNvPr id="3" name="Dikdörtgen 2"/>
          <p:cNvSpPr/>
          <p:nvPr/>
        </p:nvSpPr>
        <p:spPr>
          <a:xfrm>
            <a:off x="1100840" y="5980837"/>
            <a:ext cx="6577776" cy="400110"/>
          </a:xfrm>
          <a:prstGeom prst="rect">
            <a:avLst/>
          </a:prstGeom>
        </p:spPr>
        <p:txBody>
          <a:bodyPr wrap="square">
            <a:spAutoFit/>
          </a:bodyPr>
          <a:lstStyle/>
          <a:p>
            <a:pPr algn="just"/>
            <a:r>
              <a:rPr lang="en-US" sz="1000" dirty="0"/>
              <a:t>Ioannidis, J. P. (2018). Diagnosis and Treatment of Hypertension in the 2017 </a:t>
            </a:r>
            <a:r>
              <a:rPr lang="en-US" sz="1000" dirty="0">
                <a:solidFill>
                  <a:srgbClr val="FF0000"/>
                </a:solidFill>
              </a:rPr>
              <a:t>ACC/AHA Guidelines </a:t>
            </a:r>
            <a:r>
              <a:rPr lang="en-US" sz="1000" dirty="0"/>
              <a:t>and in the Real World. </a:t>
            </a:r>
            <a:r>
              <a:rPr lang="en-US" sz="1000" i="1" dirty="0" err="1"/>
              <a:t>Jama</a:t>
            </a:r>
            <a:r>
              <a:rPr lang="en-US" sz="1000" dirty="0"/>
              <a:t>, </a:t>
            </a:r>
            <a:r>
              <a:rPr lang="en-US" sz="1000" i="1" dirty="0"/>
              <a:t>319</a:t>
            </a:r>
            <a:r>
              <a:rPr lang="en-US" sz="1000" dirty="0"/>
              <a:t>(2), 115-116.</a:t>
            </a:r>
            <a:endParaRPr lang="tr-TR" sz="1000" dirty="0"/>
          </a:p>
        </p:txBody>
      </p:sp>
    </p:spTree>
    <p:extLst>
      <p:ext uri="{BB962C8B-B14F-4D97-AF65-F5344CB8AC3E}">
        <p14:creationId xmlns:p14="http://schemas.microsoft.com/office/powerpoint/2010/main" val="816703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a:t>
            </a:r>
            <a:endParaRPr lang="tr-TR" dirty="0"/>
          </a:p>
        </p:txBody>
      </p:sp>
      <p:sp>
        <p:nvSpPr>
          <p:cNvPr id="3" name="2 İçerik Yer Tutucusu"/>
          <p:cNvSpPr>
            <a:spLocks noGrp="1"/>
          </p:cNvSpPr>
          <p:nvPr>
            <p:ph idx="1"/>
          </p:nvPr>
        </p:nvSpPr>
        <p:spPr/>
        <p:txBody>
          <a:bodyPr/>
          <a:lstStyle/>
          <a:p>
            <a:r>
              <a:rPr lang="tr-TR" dirty="0" smtClean="0"/>
              <a:t>Erişkinlerde her klinik muayenede </a:t>
            </a:r>
          </a:p>
          <a:p>
            <a:pPr lvl="1"/>
            <a:endParaRPr lang="tr-TR" b="1" dirty="0" smtClean="0"/>
          </a:p>
          <a:p>
            <a:pPr lvl="1"/>
            <a:r>
              <a:rPr lang="tr-TR" b="1" i="0" dirty="0" smtClean="0"/>
              <a:t>Kan basıncı mutlaka ölçülmeli </a:t>
            </a:r>
            <a:endParaRPr lang="tr-TR" i="0" dirty="0"/>
          </a:p>
          <a:p>
            <a:pPr lvl="1"/>
            <a:endParaRPr lang="tr-TR" b="1" dirty="0" smtClean="0"/>
          </a:p>
          <a:p>
            <a:pPr lvl="1"/>
            <a:r>
              <a:rPr lang="tr-TR" b="1" i="0" dirty="0" smtClean="0"/>
              <a:t>Nabız sayılmalı </a:t>
            </a:r>
            <a:r>
              <a:rPr lang="tr-TR" i="0" dirty="0" err="1" smtClean="0"/>
              <a:t>dır</a:t>
            </a:r>
            <a:r>
              <a:rPr lang="tr-TR" i="0" dirty="0" smtClean="0"/>
              <a:t>. (en az 30 saniye)</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21</a:t>
            </a:fld>
            <a:endParaRPr lang="tr-TR"/>
          </a:p>
        </p:txBody>
      </p:sp>
      <p:pic>
        <p:nvPicPr>
          <p:cNvPr id="5" name="Resim 4"/>
          <p:cNvPicPr>
            <a:picLocks noChangeAspect="1"/>
          </p:cNvPicPr>
          <p:nvPr/>
        </p:nvPicPr>
        <p:blipFill>
          <a:blip r:embed="rId3"/>
          <a:stretch>
            <a:fillRect/>
          </a:stretch>
        </p:blipFill>
        <p:spPr>
          <a:xfrm>
            <a:off x="6061879" y="2204864"/>
            <a:ext cx="2295525" cy="3388072"/>
          </a:xfrm>
          <a:prstGeom prst="rect">
            <a:avLst/>
          </a:prstGeom>
        </p:spPr>
      </p:pic>
      <p:sp>
        <p:nvSpPr>
          <p:cNvPr id="6" name="Metin kutusu 5"/>
          <p:cNvSpPr txBox="1"/>
          <p:nvPr/>
        </p:nvSpPr>
        <p:spPr>
          <a:xfrm>
            <a:off x="864382" y="5948707"/>
            <a:ext cx="7704856" cy="707886"/>
          </a:xfrm>
          <a:prstGeom prst="rect">
            <a:avLst/>
          </a:prstGeom>
          <a:noFill/>
        </p:spPr>
        <p:txBody>
          <a:bodyPr wrap="square" rtlCol="0">
            <a:spAutoFit/>
          </a:bodyPr>
          <a:lstStyle/>
          <a:p>
            <a:pPr algn="just"/>
            <a:r>
              <a:rPr lang="tr-TR" sz="1000" dirty="0"/>
              <a:t>Arıcı, M., </a:t>
            </a:r>
            <a:r>
              <a:rPr lang="tr-TR" sz="1000" dirty="0" err="1"/>
              <a:t>Birdane</a:t>
            </a:r>
            <a:r>
              <a:rPr lang="tr-TR" sz="1000" dirty="0"/>
              <a:t>, A., Güler, K., Yıldız, B. O., </a:t>
            </a:r>
            <a:r>
              <a:rPr lang="tr-TR" sz="1000" dirty="0" err="1"/>
              <a:t>Altun</a:t>
            </a:r>
            <a:r>
              <a:rPr lang="tr-TR" sz="1000" dirty="0"/>
              <a:t>, B., &amp; Ertürk, Ş. (2015). Tük Hipertansiyon Uzlaşı Raporu. </a:t>
            </a:r>
            <a:r>
              <a:rPr lang="tr-TR" sz="1000" i="1" dirty="0"/>
              <a:t>Türk Kardiyoloji Derneği Araştırmaları</a:t>
            </a:r>
            <a:r>
              <a:rPr lang="tr-TR" sz="1000" dirty="0"/>
              <a:t>, </a:t>
            </a:r>
            <a:r>
              <a:rPr lang="tr-TR" sz="1000" i="1" dirty="0"/>
              <a:t>43</a:t>
            </a:r>
            <a:r>
              <a:rPr lang="tr-TR" sz="1000" dirty="0"/>
              <a:t>(4), 402-409</a:t>
            </a:r>
            <a:r>
              <a:rPr lang="tr-TR" sz="1000" dirty="0" smtClean="0"/>
              <a:t>.</a:t>
            </a:r>
          </a:p>
          <a:p>
            <a:pPr algn="just"/>
            <a:endParaRPr lang="tr-TR" sz="1000" dirty="0"/>
          </a:p>
          <a:p>
            <a:pPr algn="just"/>
            <a:r>
              <a:rPr lang="tr-TR" sz="1000" dirty="0"/>
              <a:t>TEMD HİPERTANSİYON TANI ve TEDAVİ </a:t>
            </a:r>
            <a:r>
              <a:rPr lang="tr-TR" sz="1000" dirty="0" smtClean="0"/>
              <a:t>KILAVUZ  </a:t>
            </a:r>
            <a:r>
              <a:rPr lang="tr-TR" sz="1000" dirty="0"/>
              <a:t>2018</a:t>
            </a:r>
          </a:p>
        </p:txBody>
      </p:sp>
    </p:spTree>
    <p:extLst>
      <p:ext uri="{BB962C8B-B14F-4D97-AF65-F5344CB8AC3E}">
        <p14:creationId xmlns:p14="http://schemas.microsoft.com/office/powerpoint/2010/main" val="1494364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Tanı</a:t>
            </a:r>
            <a:endParaRPr lang="tr-TR" dirty="0"/>
          </a:p>
        </p:txBody>
      </p:sp>
      <p:sp>
        <p:nvSpPr>
          <p:cNvPr id="3" name="2 İçerik Yer Tutucusu"/>
          <p:cNvSpPr>
            <a:spLocks noGrp="1"/>
          </p:cNvSpPr>
          <p:nvPr>
            <p:ph idx="1"/>
          </p:nvPr>
        </p:nvSpPr>
        <p:spPr>
          <a:xfrm>
            <a:off x="864382" y="2489200"/>
            <a:ext cx="7605542" cy="3530600"/>
          </a:xfrm>
        </p:spPr>
        <p:txBody>
          <a:bodyPr/>
          <a:lstStyle/>
          <a:p>
            <a:pPr algn="just"/>
            <a:r>
              <a:rPr lang="tr-TR" dirty="0" smtClean="0"/>
              <a:t>Hastanın risk faktörlerini belirlemek ve </a:t>
            </a:r>
            <a:r>
              <a:rPr lang="tr-TR" dirty="0" err="1" smtClean="0"/>
              <a:t>sekonder</a:t>
            </a:r>
            <a:r>
              <a:rPr lang="tr-TR" dirty="0" smtClean="0"/>
              <a:t> hipertansiyon nedenlerini sorgulamak amacıyla; </a:t>
            </a:r>
          </a:p>
          <a:p>
            <a:pPr lvl="1" algn="just"/>
            <a:endParaRPr lang="tr-TR" dirty="0" smtClean="0"/>
          </a:p>
          <a:p>
            <a:pPr lvl="1" algn="just"/>
            <a:r>
              <a:rPr lang="tr-TR" sz="1800" dirty="0"/>
              <a:t>A</a:t>
            </a:r>
            <a:r>
              <a:rPr lang="tr-TR" sz="1800" i="0" dirty="0" smtClean="0"/>
              <a:t>yrıntılı</a:t>
            </a:r>
            <a:r>
              <a:rPr lang="tr-TR" sz="1800" i="0" dirty="0" smtClean="0">
                <a:solidFill>
                  <a:srgbClr val="FF0000"/>
                </a:solidFill>
              </a:rPr>
              <a:t> tıbbi öyküsü </a:t>
            </a:r>
            <a:r>
              <a:rPr lang="tr-TR" sz="1800" i="0" dirty="0" smtClean="0"/>
              <a:t>alınmalı, </a:t>
            </a:r>
          </a:p>
          <a:p>
            <a:pPr lvl="1" algn="just"/>
            <a:endParaRPr lang="tr-TR" sz="1800" i="0" dirty="0" smtClean="0"/>
          </a:p>
          <a:p>
            <a:pPr lvl="1" algn="just"/>
            <a:r>
              <a:rPr lang="tr-TR" sz="1800" dirty="0"/>
              <a:t>S</a:t>
            </a:r>
            <a:r>
              <a:rPr lang="tr-TR" sz="1800" i="0" dirty="0" smtClean="0"/>
              <a:t>istemik </a:t>
            </a:r>
            <a:r>
              <a:rPr lang="tr-TR" sz="1800" i="0" dirty="0" smtClean="0">
                <a:solidFill>
                  <a:srgbClr val="FF0000"/>
                </a:solidFill>
              </a:rPr>
              <a:t>fiziksel muayene </a:t>
            </a:r>
            <a:r>
              <a:rPr lang="tr-TR" sz="1800" i="0" dirty="0" smtClean="0"/>
              <a:t>ve </a:t>
            </a:r>
          </a:p>
          <a:p>
            <a:pPr lvl="1" algn="just"/>
            <a:endParaRPr lang="tr-TR" sz="1800" i="0" dirty="0" smtClean="0"/>
          </a:p>
          <a:p>
            <a:pPr lvl="1" algn="just"/>
            <a:r>
              <a:rPr lang="tr-TR" sz="1800" dirty="0"/>
              <a:t>G</a:t>
            </a:r>
            <a:r>
              <a:rPr lang="tr-TR" sz="1800" i="0" dirty="0" smtClean="0"/>
              <a:t>erekli </a:t>
            </a:r>
            <a:r>
              <a:rPr lang="tr-TR" sz="1800" i="0" dirty="0" smtClean="0">
                <a:solidFill>
                  <a:srgbClr val="FF0000"/>
                </a:solidFill>
              </a:rPr>
              <a:t>laboratuvar incelemeleri</a:t>
            </a:r>
            <a:r>
              <a:rPr lang="tr-TR" sz="1800" i="0" dirty="0" smtClean="0"/>
              <a:t> yapılmalıdır </a:t>
            </a:r>
            <a:r>
              <a:rPr lang="tr-TR" sz="1800" dirty="0" smtClean="0"/>
              <a:t>.</a:t>
            </a:r>
            <a:endParaRPr lang="tr-TR" sz="180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22</a:t>
            </a:fld>
            <a:endParaRPr lang="tr-TR"/>
          </a:p>
        </p:txBody>
      </p:sp>
      <p:sp>
        <p:nvSpPr>
          <p:cNvPr id="5" name="Metin kutusu 4"/>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Tıbbi Öykü</a:t>
            </a:r>
            <a:endParaRPr lang="tr-TR" dirty="0"/>
          </a:p>
        </p:txBody>
      </p:sp>
      <p:sp>
        <p:nvSpPr>
          <p:cNvPr id="3" name="2 İçerik Yer Tutucusu"/>
          <p:cNvSpPr>
            <a:spLocks noGrp="1"/>
          </p:cNvSpPr>
          <p:nvPr>
            <p:ph idx="1"/>
          </p:nvPr>
        </p:nvSpPr>
        <p:spPr>
          <a:xfrm>
            <a:off x="864382" y="2489200"/>
            <a:ext cx="7605542" cy="3530600"/>
          </a:xfrm>
        </p:spPr>
        <p:txBody>
          <a:bodyPr>
            <a:normAutofit fontScale="47500" lnSpcReduction="20000"/>
          </a:bodyPr>
          <a:lstStyle/>
          <a:p>
            <a:r>
              <a:rPr lang="tr-TR" sz="3800" dirty="0" smtClean="0"/>
              <a:t>Hipertansiyonu olan hastalarda </a:t>
            </a:r>
          </a:p>
          <a:p>
            <a:pPr lvl="1"/>
            <a:r>
              <a:rPr lang="tr-TR" sz="3400" i="0" dirty="0" smtClean="0"/>
              <a:t>Daha önceki KB ölçümleri </a:t>
            </a:r>
          </a:p>
          <a:p>
            <a:pPr lvl="1"/>
            <a:endParaRPr lang="tr-TR" sz="3400" i="0" dirty="0" smtClean="0"/>
          </a:p>
          <a:p>
            <a:pPr lvl="1"/>
            <a:r>
              <a:rPr lang="tr-TR" sz="3400" i="0" dirty="0" smtClean="0"/>
              <a:t>Geçirilmiş ve/veya eşlik eden hastalıklar </a:t>
            </a:r>
          </a:p>
          <a:p>
            <a:pPr lvl="1"/>
            <a:endParaRPr lang="tr-TR" sz="3400" i="0" dirty="0" smtClean="0"/>
          </a:p>
          <a:p>
            <a:pPr lvl="1"/>
            <a:r>
              <a:rPr lang="tr-TR" sz="3400" i="0" dirty="0" smtClean="0"/>
              <a:t>Ailede kalp-damar hastalığı öyküsü </a:t>
            </a:r>
          </a:p>
          <a:p>
            <a:pPr lvl="1"/>
            <a:endParaRPr lang="tr-TR" sz="3400" i="0" dirty="0" smtClean="0"/>
          </a:p>
          <a:p>
            <a:pPr lvl="1"/>
            <a:r>
              <a:rPr lang="tr-TR" sz="3400" i="0" dirty="0" smtClean="0"/>
              <a:t>Hipertansiyon tedavisi için kullanılmış/kullanılmakta olan ilaçlar </a:t>
            </a:r>
          </a:p>
          <a:p>
            <a:pPr lvl="1"/>
            <a:endParaRPr lang="tr-TR" sz="3400" i="0" dirty="0" smtClean="0"/>
          </a:p>
          <a:p>
            <a:pPr lvl="1"/>
            <a:r>
              <a:rPr lang="tr-TR" sz="3400" i="0" dirty="0" err="1" smtClean="0"/>
              <a:t>Sekonder</a:t>
            </a:r>
            <a:r>
              <a:rPr lang="tr-TR" sz="3400" i="0" dirty="0" smtClean="0"/>
              <a:t> hipertansiyon nedenlerine ve organ hasarına yönelik belirtiler </a:t>
            </a:r>
          </a:p>
          <a:p>
            <a:pPr>
              <a:buNone/>
            </a:pPr>
            <a:r>
              <a:rPr lang="tr-TR" sz="1800" dirty="0" smtClean="0"/>
              <a:t>                                                     			</a:t>
            </a:r>
            <a:endParaRPr lang="tr-TR" sz="180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23</a:t>
            </a:fld>
            <a:endParaRPr lang="tr-TR"/>
          </a:p>
        </p:txBody>
      </p:sp>
      <p:sp>
        <p:nvSpPr>
          <p:cNvPr id="5" name="Metin kutusu 4"/>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Etiyolojik Sınıflandırma</a:t>
            </a:r>
            <a:endParaRPr lang="tr-TR" dirty="0"/>
          </a:p>
        </p:txBody>
      </p:sp>
      <p:pic>
        <p:nvPicPr>
          <p:cNvPr id="5" name="İçerik Yer Tutucusu 4"/>
          <p:cNvPicPr>
            <a:picLocks noGrp="1" noChangeAspect="1"/>
          </p:cNvPicPr>
          <p:nvPr>
            <p:ph idx="1"/>
          </p:nvPr>
        </p:nvPicPr>
        <p:blipFill>
          <a:blip r:embed="rId3"/>
          <a:stretch>
            <a:fillRect/>
          </a:stretch>
        </p:blipFill>
        <p:spPr>
          <a:xfrm>
            <a:off x="467544" y="1636963"/>
            <a:ext cx="8208911" cy="4746246"/>
          </a:xfrm>
          <a:prstGeom prst="rect">
            <a:avLst/>
          </a:prstGeom>
        </p:spPr>
      </p:pic>
      <p:sp>
        <p:nvSpPr>
          <p:cNvPr id="4" name="Slayt Numarası Yer Tutucusu 3"/>
          <p:cNvSpPr>
            <a:spLocks noGrp="1"/>
          </p:cNvSpPr>
          <p:nvPr>
            <p:ph type="sldNum" sz="quarter" idx="12"/>
          </p:nvPr>
        </p:nvSpPr>
        <p:spPr/>
        <p:txBody>
          <a:bodyPr/>
          <a:lstStyle/>
          <a:p>
            <a:fld id="{B651E8BD-4FFF-4E40-916D-E5227E36F7BE}" type="slidenum">
              <a:rPr lang="tr-TR" smtClean="0"/>
              <a:pPr/>
              <a:t>24</a:t>
            </a:fld>
            <a:endParaRPr lang="tr-TR"/>
          </a:p>
        </p:txBody>
      </p:sp>
      <p:sp>
        <p:nvSpPr>
          <p:cNvPr id="6" name="Metin kutusu 5"/>
          <p:cNvSpPr txBox="1"/>
          <p:nvPr/>
        </p:nvSpPr>
        <p:spPr>
          <a:xfrm>
            <a:off x="5076056" y="6383209"/>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746316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mtClean="0"/>
              <a:pPr/>
              <a:t>25</a:t>
            </a:fld>
            <a:endParaRPr lang="tr-TR" dirty="0"/>
          </a:p>
        </p:txBody>
      </p:sp>
      <p:pic>
        <p:nvPicPr>
          <p:cNvPr id="5" name="İçerik Yer Tutucusu 4"/>
          <p:cNvPicPr>
            <a:picLocks noGrp="1" noChangeAspect="1"/>
          </p:cNvPicPr>
          <p:nvPr>
            <p:ph idx="4294967295"/>
          </p:nvPr>
        </p:nvPicPr>
        <p:blipFill>
          <a:blip r:embed="rId2"/>
          <a:stretch>
            <a:fillRect/>
          </a:stretch>
        </p:blipFill>
        <p:spPr>
          <a:xfrm>
            <a:off x="82550" y="900113"/>
            <a:ext cx="9061450" cy="5097462"/>
          </a:xfrm>
          <a:prstGeom prst="rect">
            <a:avLst/>
          </a:prstGeom>
        </p:spPr>
      </p:pic>
    </p:spTree>
    <p:extLst>
      <p:ext uri="{BB962C8B-B14F-4D97-AF65-F5344CB8AC3E}">
        <p14:creationId xmlns:p14="http://schemas.microsoft.com/office/powerpoint/2010/main" val="14167020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Kan Basıncı Ölçümü</a:t>
            </a:r>
          </a:p>
        </p:txBody>
      </p:sp>
      <p:sp>
        <p:nvSpPr>
          <p:cNvPr id="3" name="İçerik Yer Tutucusu 2"/>
          <p:cNvSpPr>
            <a:spLocks noGrp="1"/>
          </p:cNvSpPr>
          <p:nvPr>
            <p:ph idx="1"/>
          </p:nvPr>
        </p:nvSpPr>
        <p:spPr>
          <a:xfrm>
            <a:off x="864382" y="2489200"/>
            <a:ext cx="7605542" cy="3530600"/>
          </a:xfrm>
        </p:spPr>
        <p:txBody>
          <a:bodyPr>
            <a:normAutofit/>
          </a:bodyPr>
          <a:lstStyle/>
          <a:p>
            <a:r>
              <a:rPr lang="tr-TR" dirty="0" smtClean="0"/>
              <a:t>Kan </a:t>
            </a:r>
            <a:r>
              <a:rPr lang="tr-TR" dirty="0"/>
              <a:t>basıncı dinamik bir </a:t>
            </a:r>
            <a:r>
              <a:rPr lang="tr-TR" dirty="0" smtClean="0"/>
              <a:t>parametredir bu yüzden çeşitli faktörlerden etkilenebilir.</a:t>
            </a:r>
            <a:endParaRPr lang="tr-TR" dirty="0"/>
          </a:p>
          <a:p>
            <a:endParaRPr lang="tr-TR" dirty="0" smtClean="0"/>
          </a:p>
          <a:p>
            <a:r>
              <a:rPr lang="tr-TR" dirty="0" smtClean="0"/>
              <a:t>Amaç </a:t>
            </a:r>
            <a:r>
              <a:rPr lang="tr-TR" dirty="0"/>
              <a:t>en uygun kan basıncı </a:t>
            </a:r>
            <a:r>
              <a:rPr lang="tr-TR" dirty="0" smtClean="0"/>
              <a:t>değerini bulmaktır</a:t>
            </a:r>
            <a:r>
              <a:rPr lang="tr-TR" dirty="0"/>
              <a:t>.</a:t>
            </a:r>
          </a:p>
          <a:p>
            <a:endParaRPr lang="tr-TR" dirty="0" smtClean="0"/>
          </a:p>
          <a:p>
            <a:r>
              <a:rPr lang="tr-TR" dirty="0" smtClean="0"/>
              <a:t>Bu </a:t>
            </a:r>
            <a:r>
              <a:rPr lang="tr-TR" dirty="0"/>
              <a:t>nedenle dış faktörler </a:t>
            </a:r>
            <a:r>
              <a:rPr lang="tr-TR" dirty="0" smtClean="0"/>
              <a:t>minimale indirilmelidir</a:t>
            </a:r>
            <a:r>
              <a:rPr lang="tr-TR" dirty="0"/>
              <a:t>.</a:t>
            </a:r>
            <a:endParaRPr lang="tr-TR" i="0" dirty="0">
              <a:solidFill>
                <a:srgbClr val="FFC000"/>
              </a:solidFill>
            </a:endParaRPr>
          </a:p>
        </p:txBody>
      </p:sp>
      <p:sp>
        <p:nvSpPr>
          <p:cNvPr id="4" name="Slayt Numarası Yer Tutucusu 3"/>
          <p:cNvSpPr>
            <a:spLocks noGrp="1"/>
          </p:cNvSpPr>
          <p:nvPr>
            <p:ph type="sldNum" sz="quarter" idx="12"/>
          </p:nvPr>
        </p:nvSpPr>
        <p:spPr/>
        <p:txBody>
          <a:bodyPr/>
          <a:lstStyle/>
          <a:p>
            <a:fld id="{B651E8BD-4FFF-4E40-916D-E5227E36F7BE}" type="slidenum">
              <a:rPr lang="tr-TR" smtClean="0"/>
              <a:pPr/>
              <a:t>26</a:t>
            </a:fld>
            <a:endParaRPr lang="tr-TR"/>
          </a:p>
        </p:txBody>
      </p:sp>
      <p:sp>
        <p:nvSpPr>
          <p:cNvPr id="5" name="Metin kutusu 4"/>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3227708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Kan Basıncı Ölçümü</a:t>
            </a:r>
          </a:p>
        </p:txBody>
      </p:sp>
      <p:sp>
        <p:nvSpPr>
          <p:cNvPr id="3" name="İçerik Yer Tutucusu 2"/>
          <p:cNvSpPr>
            <a:spLocks noGrp="1"/>
          </p:cNvSpPr>
          <p:nvPr>
            <p:ph idx="1"/>
          </p:nvPr>
        </p:nvSpPr>
        <p:spPr>
          <a:xfrm>
            <a:off x="1907704" y="3210458"/>
            <a:ext cx="6562220" cy="2235944"/>
          </a:xfrm>
        </p:spPr>
        <p:txBody>
          <a:bodyPr numCol="2">
            <a:normAutofit lnSpcReduction="10000"/>
          </a:bodyPr>
          <a:lstStyle/>
          <a:p>
            <a:pPr marL="0" indent="0">
              <a:buNone/>
            </a:pPr>
            <a:r>
              <a:rPr lang="tr-TR" dirty="0"/>
              <a:t>• </a:t>
            </a:r>
            <a:r>
              <a:rPr lang="tr-TR" dirty="0" smtClean="0"/>
              <a:t>Egzersiz</a:t>
            </a:r>
            <a:endParaRPr lang="tr-TR" dirty="0"/>
          </a:p>
          <a:p>
            <a:pPr marL="0" indent="0">
              <a:buNone/>
            </a:pPr>
            <a:r>
              <a:rPr lang="tr-TR" dirty="0"/>
              <a:t>• </a:t>
            </a:r>
            <a:r>
              <a:rPr lang="tr-TR" dirty="0" err="1"/>
              <a:t>Stress</a:t>
            </a:r>
            <a:endParaRPr lang="tr-TR" dirty="0"/>
          </a:p>
          <a:p>
            <a:pPr marL="0" indent="0">
              <a:buNone/>
            </a:pPr>
            <a:r>
              <a:rPr lang="tr-TR" dirty="0"/>
              <a:t>• Ağrı</a:t>
            </a:r>
          </a:p>
          <a:p>
            <a:pPr marL="0" indent="0">
              <a:buNone/>
            </a:pPr>
            <a:r>
              <a:rPr lang="tr-TR" dirty="0"/>
              <a:t>• Dolu ve </a:t>
            </a:r>
            <a:r>
              <a:rPr lang="tr-TR" dirty="0" smtClean="0"/>
              <a:t>gergin mesane</a:t>
            </a:r>
            <a:endParaRPr lang="tr-TR" dirty="0"/>
          </a:p>
          <a:p>
            <a:pPr marL="0" indent="0">
              <a:buNone/>
            </a:pPr>
            <a:r>
              <a:rPr lang="tr-TR" dirty="0" smtClean="0"/>
              <a:t>• </a:t>
            </a:r>
            <a:r>
              <a:rPr lang="tr-TR" dirty="0" err="1"/>
              <a:t>Defekasyon</a:t>
            </a:r>
            <a:r>
              <a:rPr lang="tr-TR" dirty="0"/>
              <a:t> ihtiyacı</a:t>
            </a:r>
          </a:p>
          <a:p>
            <a:pPr marL="0" indent="0">
              <a:buNone/>
            </a:pPr>
            <a:endParaRPr lang="tr-TR" dirty="0" smtClean="0"/>
          </a:p>
          <a:p>
            <a:pPr marL="0" indent="0">
              <a:buNone/>
            </a:pPr>
            <a:r>
              <a:rPr lang="tr-TR" dirty="0" smtClean="0"/>
              <a:t>• </a:t>
            </a:r>
            <a:r>
              <a:rPr lang="tr-TR" dirty="0"/>
              <a:t>İlaçlar</a:t>
            </a:r>
          </a:p>
          <a:p>
            <a:pPr marL="0" indent="0">
              <a:buNone/>
            </a:pPr>
            <a:r>
              <a:rPr lang="tr-TR" dirty="0"/>
              <a:t>• Kafein</a:t>
            </a:r>
          </a:p>
          <a:p>
            <a:pPr marL="0" indent="0">
              <a:buNone/>
            </a:pPr>
            <a:r>
              <a:rPr lang="tr-TR" dirty="0"/>
              <a:t>• Nikotin</a:t>
            </a:r>
          </a:p>
          <a:p>
            <a:pPr marL="0" indent="0">
              <a:buNone/>
            </a:pPr>
            <a:r>
              <a:rPr lang="tr-TR" dirty="0"/>
              <a:t>• Yemek</a:t>
            </a:r>
          </a:p>
          <a:p>
            <a:pPr marL="0" indent="0">
              <a:buNone/>
            </a:pPr>
            <a:r>
              <a:rPr lang="tr-TR" dirty="0"/>
              <a:t>• Alkol</a:t>
            </a:r>
            <a:endParaRPr lang="tr-TR" i="0" dirty="0">
              <a:solidFill>
                <a:srgbClr val="FFC000"/>
              </a:solidFill>
            </a:endParaRPr>
          </a:p>
        </p:txBody>
      </p:sp>
      <p:sp>
        <p:nvSpPr>
          <p:cNvPr id="4" name="Slayt Numarası Yer Tutucusu 3"/>
          <p:cNvSpPr>
            <a:spLocks noGrp="1"/>
          </p:cNvSpPr>
          <p:nvPr>
            <p:ph type="sldNum" sz="quarter" idx="12"/>
          </p:nvPr>
        </p:nvSpPr>
        <p:spPr/>
        <p:txBody>
          <a:bodyPr/>
          <a:lstStyle/>
          <a:p>
            <a:fld id="{B651E8BD-4FFF-4E40-916D-E5227E36F7BE}" type="slidenum">
              <a:rPr lang="tr-TR" smtClean="0"/>
              <a:pPr/>
              <a:t>27</a:t>
            </a:fld>
            <a:endParaRPr lang="tr-TR"/>
          </a:p>
        </p:txBody>
      </p:sp>
      <p:sp>
        <p:nvSpPr>
          <p:cNvPr id="5" name="İçerik Yer Tutucusu 2"/>
          <p:cNvSpPr txBox="1">
            <a:spLocks/>
          </p:cNvSpPr>
          <p:nvPr/>
        </p:nvSpPr>
        <p:spPr>
          <a:xfrm>
            <a:off x="895815" y="2636912"/>
            <a:ext cx="7603954" cy="3964136"/>
          </a:xfrm>
          <a:prstGeom prst="rect">
            <a:avLst/>
          </a:prstGeom>
        </p:spPr>
        <p:txBody>
          <a:bodyPr vert="horz" lIns="91440" tIns="45720" rIns="91440" bIns="45720" numCol="1"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just"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just"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just"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just"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tr-TR" dirty="0" smtClean="0"/>
              <a:t>Kan basıncını etkileyebilen faktörler</a:t>
            </a:r>
          </a:p>
          <a:p>
            <a:endParaRPr lang="tr-TR" dirty="0"/>
          </a:p>
          <a:p>
            <a:endParaRPr lang="tr-TR" dirty="0" smtClean="0"/>
          </a:p>
          <a:p>
            <a:endParaRPr lang="tr-TR" dirty="0"/>
          </a:p>
          <a:p>
            <a:endParaRPr lang="tr-TR" dirty="0" smtClean="0"/>
          </a:p>
          <a:p>
            <a:endParaRPr lang="tr-TR" dirty="0"/>
          </a:p>
          <a:p>
            <a:endParaRPr lang="tr-TR" dirty="0" smtClean="0"/>
          </a:p>
          <a:p>
            <a:r>
              <a:rPr lang="tr-TR" dirty="0" smtClean="0"/>
              <a:t>Bu </a:t>
            </a:r>
            <a:r>
              <a:rPr lang="tr-TR" dirty="0"/>
              <a:t>faktörlerden herhangi birisinin </a:t>
            </a:r>
            <a:r>
              <a:rPr lang="tr-TR" dirty="0" smtClean="0"/>
              <a:t>bulunması kan </a:t>
            </a:r>
            <a:r>
              <a:rPr lang="tr-TR" dirty="0"/>
              <a:t>basıncı ölçümünden önce en az </a:t>
            </a:r>
            <a:r>
              <a:rPr lang="tr-TR" dirty="0" smtClean="0"/>
              <a:t>30 dakika </a:t>
            </a:r>
            <a:r>
              <a:rPr lang="tr-TR" dirty="0"/>
              <a:t>dinlenmeyi gerektirir.</a:t>
            </a:r>
            <a:endParaRPr lang="tr-TR" dirty="0">
              <a:solidFill>
                <a:srgbClr val="FFC000"/>
              </a:solidFill>
            </a:endParaRPr>
          </a:p>
        </p:txBody>
      </p:sp>
    </p:spTree>
    <p:extLst>
      <p:ext uri="{BB962C8B-B14F-4D97-AF65-F5344CB8AC3E}">
        <p14:creationId xmlns:p14="http://schemas.microsoft.com/office/powerpoint/2010/main" val="942012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Kan Basıncı Ölçümü</a:t>
            </a:r>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a:t>Ölçüm öncesi hasta </a:t>
            </a:r>
            <a:endParaRPr lang="tr-TR" dirty="0" smtClean="0"/>
          </a:p>
          <a:p>
            <a:pPr lvl="1" algn="just"/>
            <a:endParaRPr lang="tr-TR" i="0" dirty="0" smtClean="0"/>
          </a:p>
          <a:p>
            <a:pPr lvl="1" algn="just"/>
            <a:r>
              <a:rPr lang="tr-TR" dirty="0"/>
              <a:t>O</a:t>
            </a:r>
            <a:r>
              <a:rPr lang="tr-TR" i="0" dirty="0" smtClean="0"/>
              <a:t>turur </a:t>
            </a:r>
            <a:r>
              <a:rPr lang="tr-TR" i="0" dirty="0"/>
              <a:t>durumda en az 5 dakika dinlenmeli </a:t>
            </a:r>
            <a:endParaRPr lang="tr-TR" i="0" dirty="0" smtClean="0"/>
          </a:p>
          <a:p>
            <a:pPr lvl="1" algn="just"/>
            <a:endParaRPr lang="tr-TR" i="0" dirty="0" smtClean="0"/>
          </a:p>
          <a:p>
            <a:pPr lvl="1" algn="just"/>
            <a:r>
              <a:rPr lang="tr-TR" dirty="0"/>
              <a:t>A</a:t>
            </a:r>
            <a:r>
              <a:rPr lang="tr-TR" i="0" dirty="0" smtClean="0"/>
              <a:t>vuç </a:t>
            </a:r>
            <a:r>
              <a:rPr lang="tr-TR" i="0" dirty="0"/>
              <a:t>açık, kol kalp seviyesinde </a:t>
            </a:r>
            <a:r>
              <a:rPr lang="tr-TR" i="0" dirty="0" smtClean="0"/>
              <a:t>olmalı </a:t>
            </a:r>
          </a:p>
          <a:p>
            <a:pPr lvl="1" algn="just"/>
            <a:endParaRPr lang="tr-TR" i="0" dirty="0" smtClean="0"/>
          </a:p>
        </p:txBody>
      </p:sp>
      <p:sp>
        <p:nvSpPr>
          <p:cNvPr id="4" name="Slayt Numarası Yer Tutucusu 3"/>
          <p:cNvSpPr>
            <a:spLocks noGrp="1"/>
          </p:cNvSpPr>
          <p:nvPr>
            <p:ph type="sldNum" sz="quarter" idx="12"/>
          </p:nvPr>
        </p:nvSpPr>
        <p:spPr/>
        <p:txBody>
          <a:bodyPr/>
          <a:lstStyle/>
          <a:p>
            <a:fld id="{B651E8BD-4FFF-4E40-916D-E5227E36F7BE}" type="slidenum">
              <a:rPr lang="tr-TR" smtClean="0"/>
              <a:pPr/>
              <a:t>28</a:t>
            </a:fld>
            <a:endParaRPr lang="tr-TR"/>
          </a:p>
        </p:txBody>
      </p:sp>
      <p:pic>
        <p:nvPicPr>
          <p:cNvPr id="5" name="Resim 4"/>
          <p:cNvPicPr>
            <a:picLocks noChangeAspect="1"/>
          </p:cNvPicPr>
          <p:nvPr/>
        </p:nvPicPr>
        <p:blipFill>
          <a:blip r:embed="rId2"/>
          <a:stretch>
            <a:fillRect/>
          </a:stretch>
        </p:blipFill>
        <p:spPr>
          <a:xfrm>
            <a:off x="5659855" y="2636912"/>
            <a:ext cx="2810069" cy="1800200"/>
          </a:xfrm>
          <a:prstGeom prst="rect">
            <a:avLst/>
          </a:prstGeom>
        </p:spPr>
      </p:pic>
      <p:sp>
        <p:nvSpPr>
          <p:cNvPr id="6" name="Metin kutusu 5"/>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4114330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70" y="927098"/>
            <a:ext cx="7090406" cy="709865"/>
          </a:xfrm>
        </p:spPr>
        <p:txBody>
          <a:bodyPr/>
          <a:lstStyle/>
          <a:p>
            <a:r>
              <a:rPr lang="tr-TR" dirty="0"/>
              <a:t>Standart Kan Basıncı Ölçümü</a:t>
            </a:r>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solidFill>
                  <a:schemeClr val="tx1"/>
                </a:solidFill>
              </a:rPr>
              <a:t>Ölçüm </a:t>
            </a:r>
            <a:r>
              <a:rPr lang="tr-TR" dirty="0">
                <a:solidFill>
                  <a:schemeClr val="tx1"/>
                </a:solidFill>
              </a:rPr>
              <a:t>için öncelikle manuel olarak </a:t>
            </a:r>
            <a:r>
              <a:rPr lang="tr-TR" dirty="0" err="1">
                <a:solidFill>
                  <a:schemeClr val="tx1"/>
                </a:solidFill>
              </a:rPr>
              <a:t>brakial</a:t>
            </a:r>
            <a:r>
              <a:rPr lang="tr-TR" dirty="0">
                <a:solidFill>
                  <a:schemeClr val="tx1"/>
                </a:solidFill>
              </a:rPr>
              <a:t> arter nabzının kaybolduğu basıncı </a:t>
            </a:r>
            <a:r>
              <a:rPr lang="tr-TR" dirty="0" err="1">
                <a:solidFill>
                  <a:schemeClr val="tx1"/>
                </a:solidFill>
              </a:rPr>
              <a:t>tesbit</a:t>
            </a:r>
            <a:r>
              <a:rPr lang="tr-TR" dirty="0">
                <a:solidFill>
                  <a:schemeClr val="tx1"/>
                </a:solidFill>
              </a:rPr>
              <a:t> etmek ve </a:t>
            </a:r>
            <a:r>
              <a:rPr lang="tr-TR" dirty="0" smtClean="0">
                <a:solidFill>
                  <a:schemeClr val="tx1"/>
                </a:solidFill>
              </a:rPr>
              <a:t>sonra </a:t>
            </a:r>
            <a:r>
              <a:rPr lang="tr-TR" dirty="0" err="1" smtClean="0">
                <a:solidFill>
                  <a:schemeClr val="tx1"/>
                </a:solidFill>
              </a:rPr>
              <a:t>oskültasyonda</a:t>
            </a:r>
            <a:r>
              <a:rPr lang="tr-TR" dirty="0" smtClean="0">
                <a:solidFill>
                  <a:schemeClr val="tx1"/>
                </a:solidFill>
              </a:rPr>
              <a:t> </a:t>
            </a:r>
            <a:r>
              <a:rPr lang="tr-TR" dirty="0">
                <a:solidFill>
                  <a:schemeClr val="tx1"/>
                </a:solidFill>
              </a:rPr>
              <a:t>bu noktanın 20 </a:t>
            </a:r>
            <a:r>
              <a:rPr lang="tr-TR" dirty="0" err="1">
                <a:solidFill>
                  <a:schemeClr val="tx1"/>
                </a:solidFill>
              </a:rPr>
              <a:t>mmHg</a:t>
            </a:r>
            <a:r>
              <a:rPr lang="tr-TR" dirty="0">
                <a:solidFill>
                  <a:schemeClr val="tx1"/>
                </a:solidFill>
              </a:rPr>
              <a:t> üzerine kadar manşonu şişirmek yöntemi tercih </a:t>
            </a:r>
            <a:r>
              <a:rPr lang="tr-TR" dirty="0" smtClean="0">
                <a:solidFill>
                  <a:schemeClr val="tx1"/>
                </a:solidFill>
              </a:rPr>
              <a:t>edilmelidir. </a:t>
            </a:r>
          </a:p>
          <a:p>
            <a:pPr algn="just"/>
            <a:endParaRPr lang="tr-TR" dirty="0">
              <a:solidFill>
                <a:schemeClr val="tx1"/>
              </a:solidFill>
            </a:endParaRPr>
          </a:p>
          <a:p>
            <a:pPr algn="just"/>
            <a:r>
              <a:rPr lang="tr-TR" dirty="0" smtClean="0">
                <a:solidFill>
                  <a:schemeClr val="tx1"/>
                </a:solidFill>
              </a:rPr>
              <a:t>Aksi </a:t>
            </a:r>
            <a:r>
              <a:rPr lang="tr-TR" dirty="0">
                <a:solidFill>
                  <a:schemeClr val="tx1"/>
                </a:solidFill>
              </a:rPr>
              <a:t>taktirde </a:t>
            </a:r>
            <a:r>
              <a:rPr lang="tr-TR" dirty="0" err="1">
                <a:solidFill>
                  <a:schemeClr val="tx1"/>
                </a:solidFill>
              </a:rPr>
              <a:t>sistolik</a:t>
            </a:r>
            <a:r>
              <a:rPr lang="tr-TR" dirty="0">
                <a:solidFill>
                  <a:schemeClr val="tx1"/>
                </a:solidFill>
              </a:rPr>
              <a:t> kan basıncı değerini bilmeden manşonun aşırı fazla şişirilmesi yüksek </a:t>
            </a:r>
            <a:r>
              <a:rPr lang="tr-TR" dirty="0" err="1">
                <a:solidFill>
                  <a:schemeClr val="tx1"/>
                </a:solidFill>
              </a:rPr>
              <a:t>sistolik</a:t>
            </a:r>
            <a:r>
              <a:rPr lang="tr-TR" dirty="0">
                <a:solidFill>
                  <a:schemeClr val="tx1"/>
                </a:solidFill>
              </a:rPr>
              <a:t> </a:t>
            </a:r>
            <a:r>
              <a:rPr lang="tr-TR" dirty="0" smtClean="0">
                <a:solidFill>
                  <a:schemeClr val="tx1"/>
                </a:solidFill>
              </a:rPr>
              <a:t>kan basıncı </a:t>
            </a:r>
            <a:r>
              <a:rPr lang="tr-TR" dirty="0">
                <a:solidFill>
                  <a:schemeClr val="tx1"/>
                </a:solidFill>
              </a:rPr>
              <a:t>ölçümlerine yol </a:t>
            </a:r>
            <a:r>
              <a:rPr lang="tr-TR" dirty="0" smtClean="0">
                <a:solidFill>
                  <a:schemeClr val="tx1"/>
                </a:solidFill>
              </a:rPr>
              <a:t>açabilir</a:t>
            </a:r>
          </a:p>
          <a:p>
            <a:pPr algn="just"/>
            <a:endParaRPr lang="tr-TR" dirty="0" smtClean="0">
              <a:solidFill>
                <a:schemeClr val="tx1"/>
              </a:solidFill>
            </a:endParaRPr>
          </a:p>
          <a:p>
            <a:pPr algn="just"/>
            <a:r>
              <a:rPr lang="tr-TR" dirty="0" smtClean="0">
                <a:solidFill>
                  <a:schemeClr val="tx1"/>
                </a:solidFill>
              </a:rPr>
              <a:t>Manşon </a:t>
            </a:r>
            <a:r>
              <a:rPr lang="tr-TR" dirty="0">
                <a:solidFill>
                  <a:schemeClr val="tx1"/>
                </a:solidFill>
              </a:rPr>
              <a:t>2-3 </a:t>
            </a:r>
            <a:r>
              <a:rPr lang="tr-TR" dirty="0" err="1">
                <a:solidFill>
                  <a:schemeClr val="tx1"/>
                </a:solidFill>
              </a:rPr>
              <a:t>mmHg</a:t>
            </a:r>
            <a:r>
              <a:rPr lang="tr-TR" dirty="0">
                <a:solidFill>
                  <a:schemeClr val="tx1"/>
                </a:solidFill>
              </a:rPr>
              <a:t>/</a:t>
            </a:r>
            <a:r>
              <a:rPr lang="tr-TR" dirty="0" err="1">
                <a:solidFill>
                  <a:schemeClr val="tx1"/>
                </a:solidFill>
              </a:rPr>
              <a:t>sn</a:t>
            </a:r>
            <a:r>
              <a:rPr lang="tr-TR" dirty="0">
                <a:solidFill>
                  <a:schemeClr val="tx1"/>
                </a:solidFill>
              </a:rPr>
              <a:t> hızında indirilmelidir.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29</a:t>
            </a:fld>
            <a:endParaRPr lang="tr-TR"/>
          </a:p>
        </p:txBody>
      </p:sp>
      <p:sp>
        <p:nvSpPr>
          <p:cNvPr id="5" name="Metin kutusu 4"/>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4001388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Amaç</a:t>
            </a:r>
            <a:endParaRPr lang="tr-TR" dirty="0"/>
          </a:p>
        </p:txBody>
      </p:sp>
      <p:sp>
        <p:nvSpPr>
          <p:cNvPr id="3" name="2 İçerik Yer Tutucusu"/>
          <p:cNvSpPr>
            <a:spLocks noGrp="1"/>
          </p:cNvSpPr>
          <p:nvPr>
            <p:ph idx="1"/>
          </p:nvPr>
        </p:nvSpPr>
        <p:spPr/>
        <p:txBody>
          <a:bodyPr/>
          <a:lstStyle/>
          <a:p>
            <a:r>
              <a:rPr lang="tr-TR" dirty="0" smtClean="0"/>
              <a:t>Hipertansiyon tanısı, tedavi ve takibi ile ilgili bilgi vermek</a:t>
            </a:r>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3</a:t>
            </a:fld>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Kan Basıncı Ölçümü</a:t>
            </a:r>
          </a:p>
        </p:txBody>
      </p:sp>
      <p:sp>
        <p:nvSpPr>
          <p:cNvPr id="3" name="İçerik Yer Tutucusu 2"/>
          <p:cNvSpPr>
            <a:spLocks noGrp="1"/>
          </p:cNvSpPr>
          <p:nvPr>
            <p:ph idx="1"/>
          </p:nvPr>
        </p:nvSpPr>
        <p:spPr>
          <a:xfrm>
            <a:off x="864382" y="2489200"/>
            <a:ext cx="7605542" cy="3530600"/>
          </a:xfrm>
        </p:spPr>
        <p:txBody>
          <a:bodyPr>
            <a:normAutofit/>
          </a:bodyPr>
          <a:lstStyle/>
          <a:p>
            <a:pPr marL="342900" lvl="1" indent="-342900"/>
            <a:r>
              <a:rPr lang="tr-TR" sz="1800" dirty="0"/>
              <a:t>Bir seferde en az iki ölçüm yapılarak (en az 2 dakika ara ile) ortalaması kaydedilmelidir. </a:t>
            </a:r>
          </a:p>
          <a:p>
            <a:pPr algn="just"/>
            <a:endParaRPr lang="tr-TR" dirty="0" smtClean="0"/>
          </a:p>
          <a:p>
            <a:pPr algn="just"/>
            <a:r>
              <a:rPr lang="tr-TR" dirty="0" smtClean="0"/>
              <a:t>İki </a:t>
            </a:r>
            <a:r>
              <a:rPr lang="tr-TR" dirty="0"/>
              <a:t>koldan yapılan KB ölçümleri arasında fark varsa ölçümler </a:t>
            </a:r>
            <a:r>
              <a:rPr lang="tr-TR" dirty="0" smtClean="0"/>
              <a:t>tekrarlanmalıdır. </a:t>
            </a:r>
          </a:p>
          <a:p>
            <a:pPr algn="just"/>
            <a:endParaRPr lang="tr-TR" dirty="0"/>
          </a:p>
          <a:p>
            <a:pPr algn="just"/>
            <a:r>
              <a:rPr lang="tr-TR" dirty="0" smtClean="0"/>
              <a:t>Fark </a:t>
            </a:r>
            <a:r>
              <a:rPr lang="tr-TR" dirty="0"/>
              <a:t>devam ediyorsa sonraki ölçümler yüksek değer alınan koldan yapılmalıdır.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30</a:t>
            </a:fld>
            <a:endParaRPr lang="tr-TR"/>
          </a:p>
        </p:txBody>
      </p:sp>
      <p:sp>
        <p:nvSpPr>
          <p:cNvPr id="5" name="Metin kutusu 4"/>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4017282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Kan Basıncı Ölçümü</a:t>
            </a:r>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a:t>Hastada aritmi varsa otomatik cihazlarla KB ölçümü hatalı sonuç verebilir. </a:t>
            </a:r>
            <a:endParaRPr lang="tr-TR" dirty="0" smtClean="0"/>
          </a:p>
          <a:p>
            <a:pPr algn="just"/>
            <a:endParaRPr lang="tr-TR" dirty="0"/>
          </a:p>
          <a:p>
            <a:pPr algn="just"/>
            <a:r>
              <a:rPr lang="tr-TR" dirty="0" smtClean="0"/>
              <a:t>Bu </a:t>
            </a:r>
            <a:r>
              <a:rPr lang="tr-TR" dirty="0"/>
              <a:t>nedenle mutlaka </a:t>
            </a:r>
            <a:r>
              <a:rPr lang="tr-TR" dirty="0" err="1"/>
              <a:t>palpasyonla</a:t>
            </a:r>
            <a:r>
              <a:rPr lang="tr-TR" dirty="0"/>
              <a:t> nabız değerlendirilmeli ve düzensizlik varsa stetoskop kullanılarak KB ölçümü yapılmalıdır.</a:t>
            </a:r>
          </a:p>
          <a:p>
            <a:pPr marL="0" indent="0" algn="just">
              <a:buNone/>
            </a:pPr>
            <a:r>
              <a:rPr lang="tr-TR" dirty="0"/>
              <a:t>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31</a:t>
            </a:fld>
            <a:endParaRPr lang="tr-TR"/>
          </a:p>
        </p:txBody>
      </p:sp>
      <p:pic>
        <p:nvPicPr>
          <p:cNvPr id="5" name="Resim 4"/>
          <p:cNvPicPr>
            <a:picLocks noChangeAspect="1"/>
          </p:cNvPicPr>
          <p:nvPr/>
        </p:nvPicPr>
        <p:blipFill>
          <a:blip r:embed="rId2"/>
          <a:stretch>
            <a:fillRect/>
          </a:stretch>
        </p:blipFill>
        <p:spPr>
          <a:xfrm>
            <a:off x="2547840" y="4943475"/>
            <a:ext cx="4238625" cy="1076325"/>
          </a:xfrm>
          <a:prstGeom prst="rect">
            <a:avLst/>
          </a:prstGeom>
        </p:spPr>
      </p:pic>
    </p:spTree>
    <p:extLst>
      <p:ext uri="{BB962C8B-B14F-4D97-AF65-F5344CB8AC3E}">
        <p14:creationId xmlns:p14="http://schemas.microsoft.com/office/powerpoint/2010/main" val="2049758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Kan Basıncı Ölçümü</a:t>
            </a:r>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İlk </a:t>
            </a:r>
            <a:r>
              <a:rPr lang="tr-TR" dirty="0"/>
              <a:t>değerlendirmede KB 140/90 </a:t>
            </a:r>
            <a:r>
              <a:rPr lang="tr-TR" dirty="0" err="1"/>
              <a:t>mmHg</a:t>
            </a:r>
            <a:r>
              <a:rPr lang="tr-TR" dirty="0"/>
              <a:t> ve üzerinde saptanan hastalar tanının doğrulanması için mutlaka ikinci kez muayeneye çağrılmalıdır</a:t>
            </a:r>
            <a:endParaRPr lang="tr-TR" sz="200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32</a:t>
            </a:fld>
            <a:endParaRPr lang="tr-TR"/>
          </a:p>
        </p:txBody>
      </p:sp>
      <p:pic>
        <p:nvPicPr>
          <p:cNvPr id="5" name="Resim 4"/>
          <p:cNvPicPr>
            <a:picLocks noChangeAspect="1"/>
          </p:cNvPicPr>
          <p:nvPr/>
        </p:nvPicPr>
        <p:blipFill>
          <a:blip r:embed="rId2"/>
          <a:stretch>
            <a:fillRect/>
          </a:stretch>
        </p:blipFill>
        <p:spPr>
          <a:xfrm>
            <a:off x="3018631" y="3771900"/>
            <a:ext cx="2038350" cy="2247900"/>
          </a:xfrm>
          <a:prstGeom prst="rect">
            <a:avLst/>
          </a:prstGeom>
        </p:spPr>
      </p:pic>
    </p:spTree>
    <p:extLst>
      <p:ext uri="{BB962C8B-B14F-4D97-AF65-F5344CB8AC3E}">
        <p14:creationId xmlns:p14="http://schemas.microsoft.com/office/powerpoint/2010/main" val="15469367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Kan Basıncı Ölçümü</a:t>
            </a:r>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İkinci </a:t>
            </a:r>
            <a:r>
              <a:rPr lang="tr-TR" dirty="0"/>
              <a:t>muayeneye kadar geçen sürede, eğer imkan varsa hastaların ev veya </a:t>
            </a:r>
            <a:r>
              <a:rPr lang="tr-TR" dirty="0" err="1"/>
              <a:t>ambulatuvar</a:t>
            </a:r>
            <a:r>
              <a:rPr lang="tr-TR" dirty="0"/>
              <a:t> KB </a:t>
            </a:r>
            <a:r>
              <a:rPr lang="tr-TR" dirty="0" smtClean="0"/>
              <a:t>ölçümlerini yapmasını </a:t>
            </a:r>
            <a:r>
              <a:rPr lang="tr-TR" dirty="0" err="1" smtClean="0"/>
              <a:t>sağlanılarak</a:t>
            </a:r>
            <a:r>
              <a:rPr lang="tr-TR" dirty="0" smtClean="0"/>
              <a:t> </a:t>
            </a:r>
            <a:r>
              <a:rPr lang="tr-TR" dirty="0"/>
              <a:t>daha doğru bir tanıya ulaşmaya çalışılmalıdır.</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33</a:t>
            </a:fld>
            <a:endParaRPr lang="tr-TR"/>
          </a:p>
        </p:txBody>
      </p:sp>
      <p:pic>
        <p:nvPicPr>
          <p:cNvPr id="5" name="Resim 4"/>
          <p:cNvPicPr>
            <a:picLocks noChangeAspect="1"/>
          </p:cNvPicPr>
          <p:nvPr/>
        </p:nvPicPr>
        <p:blipFill>
          <a:blip r:embed="rId2"/>
          <a:stretch>
            <a:fillRect/>
          </a:stretch>
        </p:blipFill>
        <p:spPr>
          <a:xfrm>
            <a:off x="1677205" y="4254500"/>
            <a:ext cx="2343150" cy="1952625"/>
          </a:xfrm>
          <a:prstGeom prst="rect">
            <a:avLst/>
          </a:prstGeom>
        </p:spPr>
      </p:pic>
      <p:pic>
        <p:nvPicPr>
          <p:cNvPr id="6" name="Resim 5"/>
          <p:cNvPicPr>
            <a:picLocks noChangeAspect="1"/>
          </p:cNvPicPr>
          <p:nvPr/>
        </p:nvPicPr>
        <p:blipFill>
          <a:blip r:embed="rId3"/>
          <a:stretch>
            <a:fillRect/>
          </a:stretch>
        </p:blipFill>
        <p:spPr>
          <a:xfrm>
            <a:off x="5616806" y="4159249"/>
            <a:ext cx="2143125" cy="2143125"/>
          </a:xfrm>
          <a:prstGeom prst="rect">
            <a:avLst/>
          </a:prstGeom>
        </p:spPr>
      </p:pic>
    </p:spTree>
    <p:extLst>
      <p:ext uri="{BB962C8B-B14F-4D97-AF65-F5344CB8AC3E}">
        <p14:creationId xmlns:p14="http://schemas.microsoft.com/office/powerpoint/2010/main" val="1419083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Kan Basıncı Ölçümü</a:t>
            </a:r>
          </a:p>
        </p:txBody>
      </p:sp>
      <p:sp>
        <p:nvSpPr>
          <p:cNvPr id="3" name="İçerik Yer Tutucusu 2"/>
          <p:cNvSpPr>
            <a:spLocks noGrp="1"/>
          </p:cNvSpPr>
          <p:nvPr>
            <p:ph idx="1"/>
          </p:nvPr>
        </p:nvSpPr>
        <p:spPr>
          <a:xfrm>
            <a:off x="926898" y="2489200"/>
            <a:ext cx="7605542" cy="3530600"/>
          </a:xfrm>
        </p:spPr>
        <p:txBody>
          <a:bodyPr>
            <a:normAutofit/>
          </a:bodyPr>
          <a:lstStyle/>
          <a:p>
            <a:pPr algn="just"/>
            <a:r>
              <a:rPr lang="tr-TR" dirty="0" smtClean="0"/>
              <a:t>Hastanın </a:t>
            </a:r>
            <a:r>
              <a:rPr lang="tr-TR" dirty="0"/>
              <a:t>ev/</a:t>
            </a:r>
            <a:r>
              <a:rPr lang="tr-TR" dirty="0" err="1"/>
              <a:t>ambulatuvar</a:t>
            </a:r>
            <a:r>
              <a:rPr lang="tr-TR" dirty="0"/>
              <a:t> KB ölçümleri sonrası gelmesi mümkün görünmüyorsa (hasta uyum göstermiyor, evde </a:t>
            </a:r>
            <a:r>
              <a:rPr lang="tr-TR" dirty="0" smtClean="0"/>
              <a:t>ölçüm </a:t>
            </a:r>
            <a:r>
              <a:rPr lang="tr-TR" dirty="0"/>
              <a:t>olanağı yok, ulaşım zorluğu var vb.) istenecek rutin laboratuvar tetkiklerinin sonuçlarını göstermeye geldiğinde (genellikle 1–2 gün sonra olur) ikinci KB ölçümleri </a:t>
            </a:r>
            <a:r>
              <a:rPr lang="tr-TR" dirty="0" smtClean="0"/>
              <a:t>yapılabilir.</a:t>
            </a:r>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34</a:t>
            </a:fld>
            <a:endParaRPr lang="tr-TR"/>
          </a:p>
        </p:txBody>
      </p:sp>
      <p:pic>
        <p:nvPicPr>
          <p:cNvPr id="5" name="Resim 4"/>
          <p:cNvPicPr>
            <a:picLocks noChangeAspect="1"/>
          </p:cNvPicPr>
          <p:nvPr/>
        </p:nvPicPr>
        <p:blipFill>
          <a:blip r:embed="rId3"/>
          <a:stretch>
            <a:fillRect/>
          </a:stretch>
        </p:blipFill>
        <p:spPr>
          <a:xfrm>
            <a:off x="3415219" y="4276725"/>
            <a:ext cx="2628900" cy="1743075"/>
          </a:xfrm>
          <a:prstGeom prst="rect">
            <a:avLst/>
          </a:prstGeom>
        </p:spPr>
      </p:pic>
    </p:spTree>
    <p:extLst>
      <p:ext uri="{BB962C8B-B14F-4D97-AF65-F5344CB8AC3E}">
        <p14:creationId xmlns:p14="http://schemas.microsoft.com/office/powerpoint/2010/main" val="3509108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0" y="6195"/>
            <a:ext cx="9144000" cy="6851806"/>
          </a:xfrm>
          <a:prstGeom prst="rect">
            <a:avLst/>
          </a:prstGeom>
        </p:spPr>
      </p:pic>
      <p:sp>
        <p:nvSpPr>
          <p:cNvPr id="4" name="Slayt Numarası Yer Tutucusu 3"/>
          <p:cNvSpPr>
            <a:spLocks noGrp="1"/>
          </p:cNvSpPr>
          <p:nvPr>
            <p:ph type="sldNum" sz="quarter" idx="12"/>
          </p:nvPr>
        </p:nvSpPr>
        <p:spPr>
          <a:xfrm>
            <a:off x="7546680" y="159411"/>
            <a:ext cx="1260282" cy="767687"/>
          </a:xfrm>
        </p:spPr>
        <p:txBody>
          <a:bodyPr/>
          <a:lstStyle/>
          <a:p>
            <a:r>
              <a:rPr lang="tr-TR" sz="1600" dirty="0" smtClean="0"/>
              <a:t>2015</a:t>
            </a:r>
            <a:endParaRPr lang="tr-TR" sz="1600" dirty="0"/>
          </a:p>
        </p:txBody>
      </p:sp>
    </p:spTree>
    <p:extLst>
      <p:ext uri="{BB962C8B-B14F-4D97-AF65-F5344CB8AC3E}">
        <p14:creationId xmlns:p14="http://schemas.microsoft.com/office/powerpoint/2010/main" val="4213236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Evde Kan Basıncı Ölçümü</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Evde KB ölçümünde kol için uygun </a:t>
            </a:r>
            <a:r>
              <a:rPr lang="tr-TR" dirty="0" err="1" smtClean="0"/>
              <a:t>manşonlu</a:t>
            </a:r>
            <a:r>
              <a:rPr lang="tr-TR" dirty="0" smtClean="0"/>
              <a:t> mekanik veya elektronik tansiyon ölçüm aleti kullanılabilir.</a:t>
            </a:r>
          </a:p>
          <a:p>
            <a:pPr marL="0" indent="0" algn="just">
              <a:buNone/>
            </a:pPr>
            <a:endParaRPr lang="tr-TR" dirty="0" smtClean="0"/>
          </a:p>
          <a:p>
            <a:pPr algn="just"/>
            <a:r>
              <a:rPr lang="tr-TR" dirty="0" smtClean="0"/>
              <a:t>Ev ölçümleri en az 5 gün, tercihen 7 gün yapılmalıdır. </a:t>
            </a:r>
          </a:p>
          <a:p>
            <a:pPr lvl="1" algn="just"/>
            <a:r>
              <a:rPr lang="tr-TR" sz="1800" i="0" dirty="0" smtClean="0"/>
              <a:t>Ölçümler sabah ve akşam saatlerinde, 	</a:t>
            </a:r>
          </a:p>
          <a:p>
            <a:pPr lvl="1" algn="just"/>
            <a:r>
              <a:rPr lang="tr-TR" sz="1800" i="0" dirty="0" smtClean="0"/>
              <a:t>En az 5 dakika oturur vaziyette istirahat sonrası ve ölçüm için önerilen standart önlemlere dikkat edilerek yapılmalıdır. </a:t>
            </a:r>
          </a:p>
          <a:p>
            <a:endParaRPr lang="tr-TR" sz="2400" dirty="0" smtClean="0"/>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36</a:t>
            </a:fld>
            <a:endParaRPr lang="tr-TR"/>
          </a:p>
        </p:txBody>
      </p:sp>
    </p:spTree>
    <p:extLst>
      <p:ext uri="{BB962C8B-B14F-4D97-AF65-F5344CB8AC3E}">
        <p14:creationId xmlns:p14="http://schemas.microsoft.com/office/powerpoint/2010/main" val="4077324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Evde Kan Basıncı Ölçümü</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Beyaz önlük etkisi veya maskeli hipertansiyon şüphesi varsa ev ölçümleri özellikle istenmelidir. </a:t>
            </a:r>
          </a:p>
          <a:p>
            <a:pPr lvl="1" algn="just"/>
            <a:endParaRPr lang="tr-TR" sz="1800" i="0" dirty="0" smtClean="0"/>
          </a:p>
          <a:p>
            <a:pPr lvl="1" algn="just"/>
            <a:r>
              <a:rPr lang="tr-TR" i="0" dirty="0" smtClean="0"/>
              <a:t>Evde KB ölçüm değerleri ortalaması ≥130/80 </a:t>
            </a:r>
            <a:r>
              <a:rPr lang="tr-TR" i="0" dirty="0" err="1" smtClean="0"/>
              <a:t>mmHg</a:t>
            </a:r>
            <a:r>
              <a:rPr lang="tr-TR" i="0" dirty="0" smtClean="0"/>
              <a:t> ise hipertansiyon tanısı düşünülmelidir.</a:t>
            </a:r>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37</a:t>
            </a:fld>
            <a:endParaRPr lang="tr-TR"/>
          </a:p>
        </p:txBody>
      </p:sp>
      <p:sp>
        <p:nvSpPr>
          <p:cNvPr id="6" name="Metin kutusu 5"/>
          <p:cNvSpPr txBox="1"/>
          <p:nvPr/>
        </p:nvSpPr>
        <p:spPr>
          <a:xfrm>
            <a:off x="1115616" y="5835134"/>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935006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Ambulatuvar</a:t>
            </a:r>
            <a:r>
              <a:rPr lang="tr-TR" dirty="0" smtClean="0"/>
              <a:t> KB Ölçümü</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Özel bir cihazın hasta üzerinde 24 saat süreyle taşınarak günlük aktivite ve uyku sırasında KB kayıtlarının alınması ile yapılan KB ölçümüdür.</a:t>
            </a:r>
          </a:p>
          <a:p>
            <a:pPr algn="just"/>
            <a:r>
              <a:rPr lang="tr-TR" dirty="0"/>
              <a:t>H</a:t>
            </a:r>
            <a:r>
              <a:rPr lang="tr-TR" dirty="0" smtClean="0"/>
              <a:t>ipertansiyonun tanısında ve takibinde ideal bir yöntemdir ve </a:t>
            </a:r>
            <a:r>
              <a:rPr lang="tr-TR" dirty="0" smtClean="0">
                <a:solidFill>
                  <a:srgbClr val="C00000"/>
                </a:solidFill>
              </a:rPr>
              <a:t>imkan olan her durumda </a:t>
            </a:r>
            <a:r>
              <a:rPr lang="tr-TR" dirty="0" smtClean="0"/>
              <a:t>kullanılmalıdır.</a:t>
            </a:r>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38</a:t>
            </a:fld>
            <a:endParaRPr lang="tr-TR"/>
          </a:p>
        </p:txBody>
      </p:sp>
      <p:pic>
        <p:nvPicPr>
          <p:cNvPr id="5" name="Resim 4"/>
          <p:cNvPicPr>
            <a:picLocks noChangeAspect="1"/>
          </p:cNvPicPr>
          <p:nvPr/>
        </p:nvPicPr>
        <p:blipFill>
          <a:blip r:embed="rId2"/>
          <a:stretch>
            <a:fillRect/>
          </a:stretch>
        </p:blipFill>
        <p:spPr>
          <a:xfrm>
            <a:off x="2034817" y="4350643"/>
            <a:ext cx="4005977" cy="1669157"/>
          </a:xfrm>
          <a:prstGeom prst="rect">
            <a:avLst/>
          </a:prstGeom>
        </p:spPr>
      </p:pic>
    </p:spTree>
    <p:extLst>
      <p:ext uri="{BB962C8B-B14F-4D97-AF65-F5344CB8AC3E}">
        <p14:creationId xmlns:p14="http://schemas.microsoft.com/office/powerpoint/2010/main" val="2309877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Ambulatuvar</a:t>
            </a:r>
            <a:r>
              <a:rPr lang="tr-TR" dirty="0" smtClean="0"/>
              <a:t> KB Ölçümü</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Ancak imkanlar kısıtlı ise şu durumlar için </a:t>
            </a:r>
            <a:r>
              <a:rPr lang="tr-TR" dirty="0" err="1" smtClean="0"/>
              <a:t>ambulatuvar</a:t>
            </a:r>
            <a:r>
              <a:rPr lang="tr-TR" dirty="0" smtClean="0"/>
              <a:t> ölçüm </a:t>
            </a:r>
            <a:r>
              <a:rPr lang="tr-TR" dirty="0" err="1" smtClean="0"/>
              <a:t>endikedir</a:t>
            </a:r>
            <a:r>
              <a:rPr lang="tr-TR" dirty="0" smtClean="0"/>
              <a:t>: </a:t>
            </a:r>
          </a:p>
          <a:p>
            <a:pPr lvl="1" algn="just"/>
            <a:r>
              <a:rPr lang="tr-TR" i="0" dirty="0" smtClean="0"/>
              <a:t>Muayene sırasında ve evde ölçülen KB arasında belirgin uyumsuzluk olması, </a:t>
            </a:r>
          </a:p>
          <a:p>
            <a:pPr lvl="1" algn="just"/>
            <a:r>
              <a:rPr lang="tr-TR" i="0" dirty="0" err="1" smtClean="0"/>
              <a:t>Dipping</a:t>
            </a:r>
            <a:r>
              <a:rPr lang="tr-TR" i="0" dirty="0" smtClean="0"/>
              <a:t> (normalde uykuda KB’nin düşmesi) varlığının araştırılması, </a:t>
            </a:r>
          </a:p>
          <a:p>
            <a:pPr lvl="1" algn="just"/>
            <a:r>
              <a:rPr lang="tr-TR" i="0" dirty="0" err="1" smtClean="0"/>
              <a:t>Nokturnal</a:t>
            </a:r>
            <a:r>
              <a:rPr lang="tr-TR" i="0" dirty="0" smtClean="0"/>
              <a:t> hipertansiyon şüphesi, </a:t>
            </a:r>
          </a:p>
          <a:p>
            <a:pPr algn="just"/>
            <a:endParaRPr lang="tr-TR" dirty="0" smtClean="0"/>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39</a:t>
            </a:fld>
            <a:endParaRPr lang="tr-TR"/>
          </a:p>
        </p:txBody>
      </p:sp>
      <p:sp>
        <p:nvSpPr>
          <p:cNvPr id="5" name="Metin kutusu 4"/>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3544759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Öğrenim Hedefleri</a:t>
            </a:r>
            <a:endParaRPr lang="tr-TR" dirty="0"/>
          </a:p>
        </p:txBody>
      </p:sp>
      <p:sp>
        <p:nvSpPr>
          <p:cNvPr id="3" name="İçerik Yer Tutucusu 2"/>
          <p:cNvSpPr>
            <a:spLocks noGrp="1"/>
          </p:cNvSpPr>
          <p:nvPr>
            <p:ph idx="1"/>
          </p:nvPr>
        </p:nvSpPr>
        <p:spPr>
          <a:xfrm>
            <a:off x="864382" y="2489200"/>
            <a:ext cx="7605542" cy="3530600"/>
          </a:xfrm>
        </p:spPr>
        <p:txBody>
          <a:bodyPr/>
          <a:lstStyle/>
          <a:p>
            <a:pPr algn="just"/>
            <a:r>
              <a:rPr lang="tr-TR" dirty="0" smtClean="0"/>
              <a:t>Hipertansiyon sınıflandırmasını sayabilmek</a:t>
            </a:r>
          </a:p>
          <a:p>
            <a:pPr algn="just"/>
            <a:endParaRPr lang="tr-TR" dirty="0" smtClean="0"/>
          </a:p>
          <a:p>
            <a:pPr algn="just"/>
            <a:r>
              <a:rPr lang="tr-TR" dirty="0" err="1" smtClean="0"/>
              <a:t>Sekonder</a:t>
            </a:r>
            <a:r>
              <a:rPr lang="tr-TR" dirty="0" smtClean="0"/>
              <a:t> hipertansiyon sebeplerini sayabilmek</a:t>
            </a:r>
          </a:p>
          <a:p>
            <a:pPr algn="just"/>
            <a:endParaRPr lang="tr-TR" dirty="0" smtClean="0"/>
          </a:p>
          <a:p>
            <a:pPr algn="just"/>
            <a:r>
              <a:rPr lang="tr-TR" dirty="0" smtClean="0"/>
              <a:t>Standart Kan basıncı ölçümü yapabilmek</a:t>
            </a:r>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4</a:t>
            </a:fld>
            <a:endParaRPr lang="tr-TR"/>
          </a:p>
        </p:txBody>
      </p:sp>
    </p:spTree>
    <p:extLst>
      <p:ext uri="{BB962C8B-B14F-4D97-AF65-F5344CB8AC3E}">
        <p14:creationId xmlns:p14="http://schemas.microsoft.com/office/powerpoint/2010/main" val="2502097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mtClean="0"/>
              <a:pPr/>
              <a:t>40</a:t>
            </a:fld>
            <a:endParaRPr lang="tr-TR" dirty="0"/>
          </a:p>
        </p:txBody>
      </p:sp>
      <p:pic>
        <p:nvPicPr>
          <p:cNvPr id="5" name="Resim 4"/>
          <p:cNvPicPr>
            <a:picLocks noChangeAspect="1"/>
          </p:cNvPicPr>
          <p:nvPr/>
        </p:nvPicPr>
        <p:blipFill>
          <a:blip r:embed="rId2"/>
          <a:stretch>
            <a:fillRect/>
          </a:stretch>
        </p:blipFill>
        <p:spPr>
          <a:xfrm>
            <a:off x="2483768" y="12730"/>
            <a:ext cx="4680520" cy="6708745"/>
          </a:xfrm>
          <a:prstGeom prst="rect">
            <a:avLst/>
          </a:prstGeom>
          <a:solidFill>
            <a:schemeClr val="tx1"/>
          </a:solidFill>
          <a:ln>
            <a:solidFill>
              <a:schemeClr val="tx1"/>
            </a:solidFill>
          </a:ln>
        </p:spPr>
      </p:pic>
      <p:sp>
        <p:nvSpPr>
          <p:cNvPr id="6" name="Metin kutusu 5"/>
          <p:cNvSpPr txBox="1"/>
          <p:nvPr/>
        </p:nvSpPr>
        <p:spPr>
          <a:xfrm>
            <a:off x="2843808" y="476672"/>
            <a:ext cx="648072" cy="276999"/>
          </a:xfrm>
          <a:prstGeom prst="rect">
            <a:avLst/>
          </a:prstGeom>
          <a:solidFill>
            <a:schemeClr val="bg1"/>
          </a:solidFill>
        </p:spPr>
        <p:txBody>
          <a:bodyPr wrap="square" lIns="0" tIns="0" rIns="0" bIns="0" rtlCol="0">
            <a:spAutoFit/>
          </a:bodyPr>
          <a:lstStyle/>
          <a:p>
            <a:endParaRPr lang="tr-TR" dirty="0"/>
          </a:p>
        </p:txBody>
      </p:sp>
    </p:spTree>
    <p:extLst>
      <p:ext uri="{BB962C8B-B14F-4D97-AF65-F5344CB8AC3E}">
        <p14:creationId xmlns:p14="http://schemas.microsoft.com/office/powerpoint/2010/main" val="91402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539552" y="20277"/>
            <a:ext cx="7979557" cy="6837723"/>
          </a:xfrm>
          <a:prstGeom prst="rect">
            <a:avLst/>
          </a:prstGeom>
        </p:spPr>
      </p:pic>
    </p:spTree>
    <p:extLst>
      <p:ext uri="{BB962C8B-B14F-4D97-AF65-F5344CB8AC3E}">
        <p14:creationId xmlns:p14="http://schemas.microsoft.com/office/powerpoint/2010/main" val="688841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Kan Basıncı Ölçümü</a:t>
            </a:r>
          </a:p>
        </p:txBody>
      </p:sp>
      <p:sp>
        <p:nvSpPr>
          <p:cNvPr id="6" name="İçerik Yer Tutucusu 5"/>
          <p:cNvSpPr>
            <a:spLocks noGrp="1"/>
          </p:cNvSpPr>
          <p:nvPr>
            <p:ph idx="1"/>
          </p:nvPr>
        </p:nvSpPr>
        <p:spPr>
          <a:xfrm>
            <a:off x="547094" y="2489200"/>
            <a:ext cx="7922830" cy="3530600"/>
          </a:xfrm>
        </p:spPr>
        <p:txBody>
          <a:bodyPr/>
          <a:lstStyle/>
          <a:p>
            <a:pPr algn="just"/>
            <a:r>
              <a:rPr lang="tr-TR" dirty="0" smtClean="0"/>
              <a:t>Ofis </a:t>
            </a:r>
            <a:r>
              <a:rPr lang="tr-TR" dirty="0"/>
              <a:t>ve </a:t>
            </a:r>
            <a:r>
              <a:rPr lang="tr-TR" dirty="0" smtClean="0"/>
              <a:t>ofis </a:t>
            </a:r>
            <a:r>
              <a:rPr lang="tr-TR" dirty="0"/>
              <a:t>dışı kan basıncı ölçüm </a:t>
            </a:r>
            <a:r>
              <a:rPr lang="tr-TR" dirty="0" smtClean="0"/>
              <a:t>sonuçlarına göre </a:t>
            </a:r>
            <a:r>
              <a:rPr lang="tr-TR" dirty="0"/>
              <a:t>hipertansiyon sınır değerleri</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42</a:t>
            </a:fld>
            <a:endParaRPr lang="tr-TR"/>
          </a:p>
        </p:txBody>
      </p:sp>
      <p:pic>
        <p:nvPicPr>
          <p:cNvPr id="7" name="Resim 6"/>
          <p:cNvPicPr>
            <a:picLocks noChangeAspect="1"/>
          </p:cNvPicPr>
          <p:nvPr/>
        </p:nvPicPr>
        <p:blipFill>
          <a:blip r:embed="rId2"/>
          <a:stretch>
            <a:fillRect/>
          </a:stretch>
        </p:blipFill>
        <p:spPr>
          <a:xfrm>
            <a:off x="547094" y="3212976"/>
            <a:ext cx="8604448" cy="2044319"/>
          </a:xfrm>
          <a:prstGeom prst="rect">
            <a:avLst/>
          </a:prstGeom>
        </p:spPr>
      </p:pic>
      <p:sp>
        <p:nvSpPr>
          <p:cNvPr id="8" name="Metin kutusu 7"/>
          <p:cNvSpPr txBox="1"/>
          <p:nvPr/>
        </p:nvSpPr>
        <p:spPr>
          <a:xfrm>
            <a:off x="5436096" y="5893221"/>
            <a:ext cx="7704856" cy="507831"/>
          </a:xfrm>
          <a:prstGeom prst="rect">
            <a:avLst/>
          </a:prstGeom>
          <a:noFill/>
        </p:spPr>
        <p:txBody>
          <a:bodyPr wrap="square" rtlCol="0">
            <a:spAutoFit/>
          </a:bodyPr>
          <a:lstStyle/>
          <a:p>
            <a:pPr algn="just"/>
            <a:r>
              <a:rPr lang="tr-TR" sz="900" dirty="0" smtClean="0"/>
              <a:t>.</a:t>
            </a:r>
          </a:p>
          <a:p>
            <a:pPr algn="just"/>
            <a:endParaRPr lang="tr-TR" sz="900" dirty="0" smtClean="0"/>
          </a:p>
          <a:p>
            <a:pPr algn="just"/>
            <a:r>
              <a:rPr lang="tr-TR" sz="900" dirty="0" smtClean="0"/>
              <a:t>TEMD </a:t>
            </a:r>
            <a:r>
              <a:rPr lang="tr-TR" sz="900" dirty="0"/>
              <a:t>HİPERTANSİYON TANI ve TEDAVİ </a:t>
            </a:r>
            <a:r>
              <a:rPr lang="tr-TR" sz="900" dirty="0" smtClean="0"/>
              <a:t>KILAVUZ  </a:t>
            </a:r>
            <a:r>
              <a:rPr lang="tr-TR" sz="900" dirty="0"/>
              <a:t>2018</a:t>
            </a:r>
          </a:p>
        </p:txBody>
      </p:sp>
    </p:spTree>
    <p:extLst>
      <p:ext uri="{BB962C8B-B14F-4D97-AF65-F5344CB8AC3E}">
        <p14:creationId xmlns:p14="http://schemas.microsoft.com/office/powerpoint/2010/main" val="3030813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Kan Basıncı Ölçümü</a:t>
            </a:r>
          </a:p>
        </p:txBody>
      </p:sp>
      <p:sp>
        <p:nvSpPr>
          <p:cNvPr id="6" name="İçerik Yer Tutucusu 5"/>
          <p:cNvSpPr>
            <a:spLocks noGrp="1"/>
          </p:cNvSpPr>
          <p:nvPr>
            <p:ph idx="1"/>
          </p:nvPr>
        </p:nvSpPr>
        <p:spPr>
          <a:xfrm>
            <a:off x="864382" y="2489200"/>
            <a:ext cx="7605542" cy="3530600"/>
          </a:xfrm>
        </p:spPr>
        <p:txBody>
          <a:bodyPr/>
          <a:lstStyle/>
          <a:p>
            <a:pPr marL="0" indent="0">
              <a:buNone/>
            </a:pPr>
            <a:r>
              <a:rPr lang="tr-TR" dirty="0" smtClean="0"/>
              <a:t>Ofis </a:t>
            </a:r>
            <a:r>
              <a:rPr lang="tr-TR" dirty="0"/>
              <a:t>ve </a:t>
            </a:r>
            <a:r>
              <a:rPr lang="tr-TR" dirty="0" smtClean="0"/>
              <a:t>ofis </a:t>
            </a:r>
            <a:r>
              <a:rPr lang="tr-TR" dirty="0"/>
              <a:t>dışı kan basıncı ölçüm </a:t>
            </a:r>
            <a:r>
              <a:rPr lang="tr-TR" dirty="0" smtClean="0"/>
              <a:t>sonuçlarına göre </a:t>
            </a:r>
            <a:r>
              <a:rPr lang="tr-TR" dirty="0"/>
              <a:t>hipertansiyon sınır değerleri</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43</a:t>
            </a:fld>
            <a:endParaRPr lang="tr-TR"/>
          </a:p>
        </p:txBody>
      </p:sp>
      <p:pic>
        <p:nvPicPr>
          <p:cNvPr id="8" name="Resim 7"/>
          <p:cNvPicPr>
            <a:picLocks noChangeAspect="1"/>
          </p:cNvPicPr>
          <p:nvPr/>
        </p:nvPicPr>
        <p:blipFill>
          <a:blip r:embed="rId2"/>
          <a:stretch>
            <a:fillRect/>
          </a:stretch>
        </p:blipFill>
        <p:spPr>
          <a:xfrm>
            <a:off x="545620" y="3247816"/>
            <a:ext cx="8589552" cy="2413432"/>
          </a:xfrm>
          <a:prstGeom prst="rect">
            <a:avLst/>
          </a:prstGeom>
        </p:spPr>
      </p:pic>
      <p:sp>
        <p:nvSpPr>
          <p:cNvPr id="10" name="Metin kutusu 9"/>
          <p:cNvSpPr txBox="1"/>
          <p:nvPr/>
        </p:nvSpPr>
        <p:spPr>
          <a:xfrm>
            <a:off x="6706118" y="6016534"/>
            <a:ext cx="2736304" cy="307777"/>
          </a:xfrm>
          <a:prstGeom prst="rect">
            <a:avLst/>
          </a:prstGeom>
          <a:noFill/>
        </p:spPr>
        <p:txBody>
          <a:bodyPr wrap="square" rtlCol="0">
            <a:spAutoFit/>
          </a:bodyPr>
          <a:lstStyle/>
          <a:p>
            <a:r>
              <a:rPr lang="tr-TR" sz="1400" dirty="0" err="1" smtClean="0"/>
              <a:t>UpToDate</a:t>
            </a:r>
            <a:r>
              <a:rPr lang="tr-TR" sz="1400" dirty="0"/>
              <a:t> </a:t>
            </a:r>
            <a:r>
              <a:rPr lang="tr-TR" sz="1400" dirty="0" smtClean="0"/>
              <a:t>2019</a:t>
            </a:r>
            <a:endParaRPr lang="tr-TR" sz="1400" dirty="0"/>
          </a:p>
        </p:txBody>
      </p:sp>
    </p:spTree>
    <p:extLst>
      <p:ext uri="{BB962C8B-B14F-4D97-AF65-F5344CB8AC3E}">
        <p14:creationId xmlns:p14="http://schemas.microsoft.com/office/powerpoint/2010/main" val="480230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Laboratuvar Tetkikleri</a:t>
            </a:r>
            <a:endParaRPr lang="tr-TR" dirty="0"/>
          </a:p>
        </p:txBody>
      </p:sp>
      <p:sp>
        <p:nvSpPr>
          <p:cNvPr id="3" name="İçerik Yer Tutucusu 2"/>
          <p:cNvSpPr>
            <a:spLocks noGrp="1"/>
          </p:cNvSpPr>
          <p:nvPr>
            <p:ph idx="1"/>
          </p:nvPr>
        </p:nvSpPr>
        <p:spPr>
          <a:xfrm>
            <a:off x="864382" y="2489200"/>
            <a:ext cx="7605542" cy="3530600"/>
          </a:xfrm>
        </p:spPr>
        <p:txBody>
          <a:bodyPr/>
          <a:lstStyle/>
          <a:p>
            <a:pPr algn="just"/>
            <a:r>
              <a:rPr lang="tr-TR" dirty="0" err="1" smtClean="0"/>
              <a:t>Sekonder</a:t>
            </a:r>
            <a:r>
              <a:rPr lang="tr-TR" dirty="0" smtClean="0"/>
              <a:t> hipertansiyon ve hedef organ hasarını araştırmak ve </a:t>
            </a:r>
            <a:r>
              <a:rPr lang="tr-TR" dirty="0" err="1" smtClean="0"/>
              <a:t>kardiyovasküler</a:t>
            </a:r>
            <a:r>
              <a:rPr lang="tr-TR" dirty="0" smtClean="0"/>
              <a:t> riski değerlendirmek amacıyla her hastada temel bazı laboratuvar tetkiklerinin yapılması gereklidir. </a:t>
            </a:r>
          </a:p>
          <a:p>
            <a:pPr algn="just"/>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44</a:t>
            </a:fld>
            <a:endParaRPr lang="tr-TR"/>
          </a:p>
        </p:txBody>
      </p:sp>
      <p:sp>
        <p:nvSpPr>
          <p:cNvPr id="5" name="Metin kutusu 4"/>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38933097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Laboratuvar Tetkikleri</a:t>
            </a:r>
            <a:endParaRPr lang="tr-TR" dirty="0"/>
          </a:p>
        </p:txBody>
      </p:sp>
      <p:sp>
        <p:nvSpPr>
          <p:cNvPr id="3" name="İçerik Yer Tutucusu 2"/>
          <p:cNvSpPr>
            <a:spLocks noGrp="1"/>
          </p:cNvSpPr>
          <p:nvPr>
            <p:ph idx="1"/>
          </p:nvPr>
        </p:nvSpPr>
        <p:spPr>
          <a:xfrm>
            <a:off x="864382" y="2489200"/>
            <a:ext cx="7605542" cy="3530600"/>
          </a:xfrm>
        </p:spPr>
        <p:txBody>
          <a:bodyPr numCol="2"/>
          <a:lstStyle/>
          <a:p>
            <a:r>
              <a:rPr lang="tr-TR" dirty="0" smtClean="0"/>
              <a:t>Tam </a:t>
            </a:r>
            <a:r>
              <a:rPr lang="tr-TR" dirty="0"/>
              <a:t>kan sayımı                                                  </a:t>
            </a:r>
          </a:p>
          <a:p>
            <a:r>
              <a:rPr lang="tr-TR" dirty="0"/>
              <a:t>Tam idrar tetkiki </a:t>
            </a:r>
          </a:p>
          <a:p>
            <a:r>
              <a:rPr lang="tr-TR" dirty="0"/>
              <a:t>Açlık kan </a:t>
            </a:r>
            <a:r>
              <a:rPr lang="tr-TR" dirty="0" err="1"/>
              <a:t>glukozu</a:t>
            </a:r>
            <a:endParaRPr lang="tr-TR" dirty="0"/>
          </a:p>
          <a:p>
            <a:r>
              <a:rPr lang="tr-TR" dirty="0"/>
              <a:t>ALT, AST </a:t>
            </a:r>
          </a:p>
          <a:p>
            <a:r>
              <a:rPr lang="tr-TR" dirty="0"/>
              <a:t>Kanda sodyum </a:t>
            </a:r>
          </a:p>
          <a:p>
            <a:r>
              <a:rPr lang="tr-TR" dirty="0"/>
              <a:t>Potasyum</a:t>
            </a:r>
          </a:p>
          <a:p>
            <a:endParaRPr lang="tr-TR" dirty="0" smtClean="0"/>
          </a:p>
          <a:p>
            <a:endParaRPr lang="tr-TR" dirty="0"/>
          </a:p>
          <a:p>
            <a:r>
              <a:rPr lang="tr-TR" dirty="0" err="1" smtClean="0"/>
              <a:t>Kreatinin</a:t>
            </a:r>
            <a:r>
              <a:rPr lang="tr-TR" dirty="0" smtClean="0"/>
              <a:t> </a:t>
            </a:r>
            <a:r>
              <a:rPr lang="tr-TR" dirty="0"/>
              <a:t>ve </a:t>
            </a:r>
          </a:p>
          <a:p>
            <a:r>
              <a:rPr lang="tr-TR" dirty="0" smtClean="0"/>
              <a:t>Ürik </a:t>
            </a:r>
            <a:r>
              <a:rPr lang="tr-TR" dirty="0"/>
              <a:t>asit değerleri</a:t>
            </a:r>
          </a:p>
          <a:p>
            <a:r>
              <a:rPr lang="tr-TR" dirty="0"/>
              <a:t>Lipit profili </a:t>
            </a:r>
          </a:p>
          <a:p>
            <a:r>
              <a:rPr lang="tr-TR" dirty="0"/>
              <a:t>Tahmini </a:t>
            </a:r>
            <a:r>
              <a:rPr lang="tr-TR" dirty="0" err="1"/>
              <a:t>glomerüler</a:t>
            </a:r>
            <a:r>
              <a:rPr lang="tr-TR" dirty="0"/>
              <a:t> </a:t>
            </a:r>
            <a:r>
              <a:rPr lang="tr-TR" dirty="0" err="1"/>
              <a:t>filtrasyon</a:t>
            </a:r>
            <a:r>
              <a:rPr lang="tr-TR" dirty="0"/>
              <a:t> hızı (</a:t>
            </a:r>
            <a:r>
              <a:rPr lang="tr-TR" dirty="0" err="1"/>
              <a:t>estimated</a:t>
            </a:r>
            <a:r>
              <a:rPr lang="tr-TR" dirty="0"/>
              <a:t> GFR=</a:t>
            </a:r>
            <a:r>
              <a:rPr lang="tr-TR" dirty="0" err="1"/>
              <a:t>eGFR</a:t>
            </a:r>
            <a:r>
              <a:rPr lang="tr-TR" dirty="0"/>
              <a:t>), </a:t>
            </a:r>
          </a:p>
          <a:p>
            <a:r>
              <a:rPr lang="tr-TR" dirty="0" smtClean="0"/>
              <a:t>12 derivasyonlu elektrokardiyografi (EKG).</a:t>
            </a:r>
          </a:p>
          <a:p>
            <a:pPr marL="0" indent="0">
              <a:buNone/>
            </a:pPr>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45</a:t>
            </a:fld>
            <a:endParaRPr lang="tr-TR"/>
          </a:p>
        </p:txBody>
      </p:sp>
      <p:sp>
        <p:nvSpPr>
          <p:cNvPr id="6" name="Metin kutusu 5"/>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22108510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Laboratuvar Tetkikleri</a:t>
            </a:r>
            <a:endParaRPr lang="tr-TR" dirty="0"/>
          </a:p>
        </p:txBody>
      </p:sp>
      <p:sp>
        <p:nvSpPr>
          <p:cNvPr id="3" name="İçerik Yer Tutucusu 2"/>
          <p:cNvSpPr>
            <a:spLocks noGrp="1"/>
          </p:cNvSpPr>
          <p:nvPr>
            <p:ph idx="1"/>
          </p:nvPr>
        </p:nvSpPr>
        <p:spPr>
          <a:xfrm>
            <a:off x="864382" y="2489200"/>
            <a:ext cx="7605542" cy="3530600"/>
          </a:xfrm>
        </p:spPr>
        <p:txBody>
          <a:bodyPr/>
          <a:lstStyle/>
          <a:p>
            <a:pPr algn="just"/>
            <a:r>
              <a:rPr lang="tr-TR" dirty="0" err="1" smtClean="0"/>
              <a:t>Hipertansif</a:t>
            </a:r>
            <a:r>
              <a:rPr lang="tr-TR" dirty="0" smtClean="0"/>
              <a:t> hastalarda klinik duruma göre idrar albümin atılım oranı, şeker yükleme testi ve ekokardiyografi istenmesi önerilir.</a:t>
            </a:r>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46</a:t>
            </a:fld>
            <a:endParaRPr lang="tr-TR"/>
          </a:p>
        </p:txBody>
      </p:sp>
      <p:sp>
        <p:nvSpPr>
          <p:cNvPr id="6" name="Metin kutusu 5"/>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14242593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a:xfrm>
            <a:off x="864382" y="2489200"/>
            <a:ext cx="7605542" cy="3530600"/>
          </a:xfrm>
        </p:spPr>
        <p:txBody>
          <a:bodyPr/>
          <a:lstStyle/>
          <a:p>
            <a:pPr algn="just"/>
            <a:r>
              <a:rPr lang="tr-TR" i="0" dirty="0" smtClean="0"/>
              <a:t>Amaç,</a:t>
            </a:r>
          </a:p>
          <a:p>
            <a:pPr lvl="1" algn="just"/>
            <a:endParaRPr lang="tr-TR" i="0" dirty="0" smtClean="0"/>
          </a:p>
          <a:p>
            <a:pPr lvl="1" algn="just"/>
            <a:r>
              <a:rPr lang="es-ES" sz="1800" i="0" dirty="0" smtClean="0"/>
              <a:t>KV </a:t>
            </a:r>
            <a:r>
              <a:rPr lang="es-ES" sz="1800" i="0" dirty="0"/>
              <a:t>ve renal </a:t>
            </a:r>
            <a:r>
              <a:rPr lang="es-ES" sz="1800" i="0" dirty="0" smtClean="0"/>
              <a:t>morbiditenin ve</a:t>
            </a:r>
            <a:r>
              <a:rPr lang="tr-TR" sz="1800" i="0" dirty="0" smtClean="0"/>
              <a:t> </a:t>
            </a:r>
            <a:r>
              <a:rPr lang="es-ES" sz="1800" i="0" dirty="0" smtClean="0"/>
              <a:t>mortalite</a:t>
            </a:r>
            <a:r>
              <a:rPr lang="tr-TR" sz="1800" i="0" dirty="0" err="1" smtClean="0"/>
              <a:t>nin</a:t>
            </a:r>
            <a:r>
              <a:rPr lang="es-ES" sz="1800" i="0" dirty="0" smtClean="0"/>
              <a:t> azaltılmasıdır</a:t>
            </a:r>
            <a:r>
              <a:rPr lang="tr-TR" sz="1800" i="0" dirty="0" smtClean="0"/>
              <a:t>.</a:t>
            </a:r>
            <a:endParaRPr lang="tr-TR" sz="1800" i="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47</a:t>
            </a:fld>
            <a:endParaRPr lang="tr-TR"/>
          </a:p>
        </p:txBody>
      </p:sp>
      <p:pic>
        <p:nvPicPr>
          <p:cNvPr id="5" name="Resim 4"/>
          <p:cNvPicPr>
            <a:picLocks noChangeAspect="1"/>
          </p:cNvPicPr>
          <p:nvPr/>
        </p:nvPicPr>
        <p:blipFill>
          <a:blip r:embed="rId3"/>
          <a:stretch>
            <a:fillRect/>
          </a:stretch>
        </p:blipFill>
        <p:spPr>
          <a:xfrm>
            <a:off x="2051720" y="4149080"/>
            <a:ext cx="3971485" cy="20882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08366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a:xfrm>
            <a:off x="864382" y="2489200"/>
            <a:ext cx="8100106" cy="3530600"/>
          </a:xfrm>
        </p:spPr>
        <p:txBody>
          <a:bodyPr numCol="2"/>
          <a:lstStyle/>
          <a:p>
            <a:pPr algn="just"/>
            <a:r>
              <a:rPr lang="tr-TR" i="0" dirty="0" err="1" smtClean="0"/>
              <a:t>Nonfarmakolojik</a:t>
            </a:r>
            <a:r>
              <a:rPr lang="tr-TR" i="0" dirty="0" smtClean="0"/>
              <a:t> yöntemler	</a:t>
            </a:r>
          </a:p>
          <a:p>
            <a:pPr algn="just"/>
            <a:endParaRPr lang="tr-TR" dirty="0"/>
          </a:p>
          <a:p>
            <a:pPr algn="just"/>
            <a:endParaRPr lang="tr-TR" i="0" dirty="0" smtClean="0"/>
          </a:p>
          <a:p>
            <a:pPr algn="just"/>
            <a:endParaRPr lang="tr-TR" dirty="0"/>
          </a:p>
          <a:p>
            <a:pPr algn="just"/>
            <a:endParaRPr lang="tr-TR" i="0" dirty="0" smtClean="0"/>
          </a:p>
          <a:p>
            <a:pPr algn="just"/>
            <a:endParaRPr lang="tr-TR" dirty="0"/>
          </a:p>
          <a:p>
            <a:pPr algn="just"/>
            <a:endParaRPr lang="tr-TR" i="0" dirty="0" smtClean="0"/>
          </a:p>
          <a:p>
            <a:pPr algn="just"/>
            <a:endParaRPr lang="tr-TR" dirty="0"/>
          </a:p>
          <a:p>
            <a:pPr algn="just"/>
            <a:r>
              <a:rPr lang="tr-TR" i="0" dirty="0" smtClean="0"/>
              <a:t>Farmakolojik yöntemler</a:t>
            </a:r>
            <a:endParaRPr lang="tr-TR" i="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48</a:t>
            </a:fld>
            <a:endParaRPr lang="tr-TR"/>
          </a:p>
        </p:txBody>
      </p:sp>
      <p:pic>
        <p:nvPicPr>
          <p:cNvPr id="5" name="Resim 4"/>
          <p:cNvPicPr>
            <a:picLocks noChangeAspect="1"/>
          </p:cNvPicPr>
          <p:nvPr/>
        </p:nvPicPr>
        <p:blipFill>
          <a:blip r:embed="rId3"/>
          <a:stretch>
            <a:fillRect/>
          </a:stretch>
        </p:blipFill>
        <p:spPr>
          <a:xfrm>
            <a:off x="611560" y="3717032"/>
            <a:ext cx="3741110" cy="2414861"/>
          </a:xfrm>
          <a:prstGeom prst="rect">
            <a:avLst/>
          </a:prstGeom>
        </p:spPr>
      </p:pic>
      <p:pic>
        <p:nvPicPr>
          <p:cNvPr id="6" name="Resim 5"/>
          <p:cNvPicPr>
            <a:picLocks noChangeAspect="1"/>
          </p:cNvPicPr>
          <p:nvPr/>
        </p:nvPicPr>
        <p:blipFill>
          <a:blip r:embed="rId4"/>
          <a:stretch>
            <a:fillRect/>
          </a:stretch>
        </p:blipFill>
        <p:spPr>
          <a:xfrm>
            <a:off x="4914410" y="3717214"/>
            <a:ext cx="3808336" cy="2414861"/>
          </a:xfrm>
          <a:prstGeom prst="rect">
            <a:avLst/>
          </a:prstGeom>
        </p:spPr>
      </p:pic>
    </p:spTree>
    <p:extLst>
      <p:ext uri="{BB962C8B-B14F-4D97-AF65-F5344CB8AC3E}">
        <p14:creationId xmlns:p14="http://schemas.microsoft.com/office/powerpoint/2010/main" val="4787065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a:xfrm>
            <a:off x="864382" y="2489200"/>
            <a:ext cx="7605542" cy="795784"/>
          </a:xfrm>
        </p:spPr>
        <p:txBody>
          <a:bodyPr>
            <a:normAutofit/>
          </a:bodyPr>
          <a:lstStyle/>
          <a:p>
            <a:pPr algn="just"/>
            <a:r>
              <a:rPr lang="tr-TR" dirty="0" err="1"/>
              <a:t>Antihipertansif</a:t>
            </a:r>
            <a:r>
              <a:rPr lang="tr-TR" dirty="0"/>
              <a:t> </a:t>
            </a:r>
            <a:r>
              <a:rPr lang="tr-TR" dirty="0" smtClean="0"/>
              <a:t> tedaviye </a:t>
            </a:r>
            <a:r>
              <a:rPr lang="tr-TR" dirty="0"/>
              <a:t>başlamak </a:t>
            </a:r>
            <a:r>
              <a:rPr lang="tr-TR" dirty="0" smtClean="0"/>
              <a:t>için </a:t>
            </a:r>
            <a:r>
              <a:rPr lang="tr-TR" dirty="0"/>
              <a:t>risk faktörleri ve eşlik eden hastalıklar</a:t>
            </a:r>
            <a:r>
              <a:rPr lang="tr-TR" dirty="0" smtClean="0"/>
              <a:t> KB </a:t>
            </a:r>
            <a:r>
              <a:rPr lang="tr-TR" dirty="0"/>
              <a:t>değeri ile birlikte </a:t>
            </a:r>
            <a:r>
              <a:rPr lang="tr-TR" dirty="0" smtClean="0"/>
              <a:t>değerlendirilmelidir.</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49</a:t>
            </a:fld>
            <a:endParaRPr lang="tr-TR"/>
          </a:p>
        </p:txBody>
      </p:sp>
      <p:sp>
        <p:nvSpPr>
          <p:cNvPr id="6" name="2 İçerik Yer Tutucusu"/>
          <p:cNvSpPr txBox="1">
            <a:spLocks/>
          </p:cNvSpPr>
          <p:nvPr/>
        </p:nvSpPr>
        <p:spPr>
          <a:xfrm>
            <a:off x="864382" y="3289220"/>
            <a:ext cx="7605542" cy="2957054"/>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just"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just"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just"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just"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tr-TR" dirty="0" smtClean="0">
                <a:solidFill>
                  <a:schemeClr val="tx1"/>
                </a:solidFill>
              </a:rPr>
              <a:t>Ailede ve kişinin kendisinde </a:t>
            </a:r>
          </a:p>
          <a:p>
            <a:pPr lvl="2"/>
            <a:r>
              <a:rPr lang="tr-TR" dirty="0" smtClean="0">
                <a:solidFill>
                  <a:schemeClr val="tx1"/>
                </a:solidFill>
              </a:rPr>
              <a:t>hipertansiyon ve </a:t>
            </a:r>
            <a:r>
              <a:rPr lang="tr-TR" dirty="0" err="1" smtClean="0">
                <a:solidFill>
                  <a:schemeClr val="tx1"/>
                </a:solidFill>
              </a:rPr>
              <a:t>kardiyovasküler</a:t>
            </a:r>
            <a:r>
              <a:rPr lang="tr-TR" dirty="0" smtClean="0">
                <a:solidFill>
                  <a:schemeClr val="tx1"/>
                </a:solidFill>
              </a:rPr>
              <a:t> hastalık varlığı öyküsü  </a:t>
            </a:r>
          </a:p>
          <a:p>
            <a:pPr lvl="2"/>
            <a:r>
              <a:rPr lang="tr-TR" dirty="0" err="1" smtClean="0">
                <a:solidFill>
                  <a:schemeClr val="tx1"/>
                </a:solidFill>
              </a:rPr>
              <a:t>hiperlipidemi</a:t>
            </a:r>
            <a:r>
              <a:rPr lang="tr-TR" dirty="0" smtClean="0">
                <a:solidFill>
                  <a:schemeClr val="tx1"/>
                </a:solidFill>
              </a:rPr>
              <a:t> varlığı öyküsü  </a:t>
            </a:r>
          </a:p>
          <a:p>
            <a:pPr lvl="2"/>
            <a:r>
              <a:rPr lang="tr-TR" dirty="0" err="1" smtClean="0">
                <a:solidFill>
                  <a:schemeClr val="tx1"/>
                </a:solidFill>
              </a:rPr>
              <a:t>diabetes</a:t>
            </a:r>
            <a:r>
              <a:rPr lang="tr-TR" dirty="0" smtClean="0">
                <a:solidFill>
                  <a:schemeClr val="tx1"/>
                </a:solidFill>
              </a:rPr>
              <a:t> </a:t>
            </a:r>
            <a:r>
              <a:rPr lang="tr-TR" dirty="0" err="1" smtClean="0">
                <a:solidFill>
                  <a:schemeClr val="tx1"/>
                </a:solidFill>
              </a:rPr>
              <a:t>mellitus</a:t>
            </a:r>
            <a:r>
              <a:rPr lang="tr-TR" dirty="0" smtClean="0">
                <a:solidFill>
                  <a:schemeClr val="tx1"/>
                </a:solidFill>
              </a:rPr>
              <a:t> varlığı öyküsü  </a:t>
            </a:r>
          </a:p>
          <a:p>
            <a:pPr lvl="1"/>
            <a:endParaRPr lang="tr-TR" dirty="0" smtClean="0">
              <a:solidFill>
                <a:schemeClr val="tx1"/>
              </a:solidFill>
            </a:endParaRPr>
          </a:p>
          <a:p>
            <a:pPr lvl="1"/>
            <a:endParaRPr lang="tr-TR" dirty="0">
              <a:solidFill>
                <a:schemeClr val="tx1"/>
              </a:solidFill>
            </a:endParaRPr>
          </a:p>
          <a:p>
            <a:pPr lvl="1"/>
            <a:endParaRPr lang="tr-TR" dirty="0" smtClean="0">
              <a:solidFill>
                <a:schemeClr val="tx1"/>
              </a:solidFill>
            </a:endParaRPr>
          </a:p>
          <a:p>
            <a:pPr lvl="1"/>
            <a:r>
              <a:rPr lang="tr-TR" dirty="0" smtClean="0">
                <a:solidFill>
                  <a:schemeClr val="tx1"/>
                </a:solidFill>
              </a:rPr>
              <a:t>Sigara kullanma alışkanlığı  </a:t>
            </a:r>
          </a:p>
          <a:p>
            <a:pPr lvl="1"/>
            <a:r>
              <a:rPr lang="tr-TR" dirty="0" smtClean="0">
                <a:solidFill>
                  <a:schemeClr val="tx1"/>
                </a:solidFill>
              </a:rPr>
              <a:t>Beslenme ile ilgili alışkanlıklar  </a:t>
            </a:r>
          </a:p>
          <a:p>
            <a:pPr lvl="1"/>
            <a:r>
              <a:rPr lang="tr-TR" dirty="0" err="1" smtClean="0">
                <a:solidFill>
                  <a:schemeClr val="tx1"/>
                </a:solidFill>
              </a:rPr>
              <a:t>Obesite</a:t>
            </a:r>
            <a:r>
              <a:rPr lang="tr-TR" dirty="0" smtClean="0">
                <a:solidFill>
                  <a:schemeClr val="tx1"/>
                </a:solidFill>
              </a:rPr>
              <a:t>,</a:t>
            </a:r>
          </a:p>
          <a:p>
            <a:pPr lvl="1"/>
            <a:r>
              <a:rPr lang="tr-TR" dirty="0" smtClean="0">
                <a:solidFill>
                  <a:schemeClr val="tx1"/>
                </a:solidFill>
              </a:rPr>
              <a:t>Fiziksel egzersiz miktarı </a:t>
            </a:r>
            <a:endParaRPr lang="tr-TR" dirty="0">
              <a:solidFill>
                <a:schemeClr val="tx1"/>
              </a:solidFill>
            </a:endParaRPr>
          </a:p>
        </p:txBody>
      </p:sp>
      <p:sp>
        <p:nvSpPr>
          <p:cNvPr id="7" name="Metin kutusu 6"/>
          <p:cNvSpPr txBox="1"/>
          <p:nvPr/>
        </p:nvSpPr>
        <p:spPr>
          <a:xfrm>
            <a:off x="864382" y="5948707"/>
            <a:ext cx="7704856" cy="646331"/>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146606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Öğrenim Hedefleri</a:t>
            </a:r>
            <a:endParaRPr lang="tr-TR" dirty="0"/>
          </a:p>
        </p:txBody>
      </p:sp>
      <p:sp>
        <p:nvSpPr>
          <p:cNvPr id="3" name="İçerik Yer Tutucusu 2"/>
          <p:cNvSpPr>
            <a:spLocks noGrp="1"/>
          </p:cNvSpPr>
          <p:nvPr>
            <p:ph idx="1"/>
          </p:nvPr>
        </p:nvSpPr>
        <p:spPr>
          <a:xfrm>
            <a:off x="864382" y="2489200"/>
            <a:ext cx="7605542" cy="3530600"/>
          </a:xfrm>
        </p:spPr>
        <p:txBody>
          <a:bodyPr/>
          <a:lstStyle/>
          <a:p>
            <a:pPr algn="just"/>
            <a:r>
              <a:rPr lang="tr-TR" dirty="0" smtClean="0"/>
              <a:t>Kan Basıncı yüksekliği olan hastalarda istenmesi gereken laboratuvar tetkiklerini sayabilmek</a:t>
            </a:r>
          </a:p>
          <a:p>
            <a:pPr algn="just"/>
            <a:endParaRPr lang="tr-TR" dirty="0" smtClean="0"/>
          </a:p>
          <a:p>
            <a:pPr algn="just"/>
            <a:r>
              <a:rPr lang="tr-TR" dirty="0" smtClean="0"/>
              <a:t>Farmakolojik tedavide kullanılan 5 </a:t>
            </a:r>
            <a:r>
              <a:rPr lang="tr-TR" dirty="0" err="1" smtClean="0"/>
              <a:t>antihipertansif</a:t>
            </a:r>
            <a:r>
              <a:rPr lang="tr-TR" dirty="0" smtClean="0"/>
              <a:t>  ilaç grubunu sayabilmek</a:t>
            </a:r>
          </a:p>
          <a:p>
            <a:pPr algn="just"/>
            <a:endParaRPr lang="tr-TR" dirty="0" smtClean="0"/>
          </a:p>
          <a:p>
            <a:pPr algn="just"/>
            <a:r>
              <a:rPr lang="tr-TR" dirty="0" smtClean="0"/>
              <a:t>İlaç uyumu ve kontrol oranlarının yükseltilmesi için uygulanabilir önerileri sayabilmek</a:t>
            </a:r>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5</a:t>
            </a:fld>
            <a:endParaRPr lang="tr-TR"/>
          </a:p>
        </p:txBody>
      </p:sp>
    </p:spTree>
    <p:extLst>
      <p:ext uri="{BB962C8B-B14F-4D97-AF65-F5344CB8AC3E}">
        <p14:creationId xmlns:p14="http://schemas.microsoft.com/office/powerpoint/2010/main" val="1514705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mtClean="0"/>
              <a:pPr/>
              <a:t>50</a:t>
            </a:fld>
            <a:endParaRPr lang="tr-TR"/>
          </a:p>
        </p:txBody>
      </p:sp>
      <p:sp>
        <p:nvSpPr>
          <p:cNvPr id="2" name="1 Başlık"/>
          <p:cNvSpPr>
            <a:spLocks noGrp="1"/>
          </p:cNvSpPr>
          <p:nvPr>
            <p:ph type="title" idx="4294967295"/>
          </p:nvPr>
        </p:nvSpPr>
        <p:spPr>
          <a:xfrm>
            <a:off x="0" y="-73818"/>
            <a:ext cx="9144000" cy="582613"/>
          </a:xfrm>
        </p:spPr>
        <p:txBody>
          <a:bodyPr>
            <a:noAutofit/>
          </a:bodyPr>
          <a:lstStyle/>
          <a:p>
            <a:pPr algn="ctr"/>
            <a:r>
              <a:rPr lang="tr-TR" sz="2000" dirty="0" smtClean="0">
                <a:latin typeface="Arial" panose="020B0604020202020204" pitchFamily="34" charset="0"/>
                <a:cs typeface="Arial" panose="020B0604020202020204" pitchFamily="34" charset="0"/>
              </a:rPr>
              <a:t>Yaşam tarzı değişikliği ve farmakolojik ilaç başlama</a:t>
            </a:r>
            <a:endParaRPr lang="tr-TR" sz="2000" dirty="0">
              <a:latin typeface="Arial" panose="020B0604020202020204" pitchFamily="34" charset="0"/>
              <a:cs typeface="Arial" panose="020B0604020202020204" pitchFamily="34" charset="0"/>
            </a:endParaRPr>
          </a:p>
        </p:txBody>
      </p:sp>
      <p:pic>
        <p:nvPicPr>
          <p:cNvPr id="5" name="İçerik Yer Tutucusu 4"/>
          <p:cNvPicPr>
            <a:picLocks noGrp="1" noChangeAspect="1"/>
          </p:cNvPicPr>
          <p:nvPr>
            <p:ph idx="4294967295"/>
          </p:nvPr>
        </p:nvPicPr>
        <p:blipFill>
          <a:blip r:embed="rId3"/>
          <a:stretch>
            <a:fillRect/>
          </a:stretch>
        </p:blipFill>
        <p:spPr>
          <a:xfrm>
            <a:off x="0" y="347855"/>
            <a:ext cx="9144000" cy="6177489"/>
          </a:xfrm>
          <a:prstGeom prst="rect">
            <a:avLst/>
          </a:prstGeom>
        </p:spPr>
      </p:pic>
      <p:sp>
        <p:nvSpPr>
          <p:cNvPr id="6" name="Metin kutusu 5"/>
          <p:cNvSpPr txBox="1"/>
          <p:nvPr/>
        </p:nvSpPr>
        <p:spPr>
          <a:xfrm>
            <a:off x="5004048" y="6403947"/>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10682576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p:txBody>
          <a:bodyPr>
            <a:normAutofit/>
          </a:bodyPr>
          <a:lstStyle/>
          <a:p>
            <a:pPr algn="just"/>
            <a:r>
              <a:rPr lang="tr-TR" i="0" dirty="0" err="1" smtClean="0"/>
              <a:t>Antihipertansif</a:t>
            </a:r>
            <a:r>
              <a:rPr lang="tr-TR" i="0" dirty="0" smtClean="0"/>
              <a:t> tedavi hedefleri</a:t>
            </a:r>
          </a:p>
          <a:p>
            <a:pPr lvl="1"/>
            <a:r>
              <a:rPr lang="tr-TR" sz="1800" i="0" dirty="0"/>
              <a:t>SKB &lt; 140 </a:t>
            </a:r>
            <a:r>
              <a:rPr lang="tr-TR" sz="1800" i="0" dirty="0" err="1"/>
              <a:t>mmHg</a:t>
            </a:r>
            <a:endParaRPr lang="tr-TR" sz="1800" i="0" dirty="0"/>
          </a:p>
          <a:p>
            <a:pPr lvl="2"/>
            <a:r>
              <a:rPr lang="tr-TR" sz="1600" dirty="0" smtClean="0"/>
              <a:t> </a:t>
            </a:r>
            <a:r>
              <a:rPr lang="tr-TR" sz="1600" dirty="0"/>
              <a:t>Düşük orta KVH risk faktörü olanlar</a:t>
            </a:r>
          </a:p>
          <a:p>
            <a:pPr lvl="2"/>
            <a:r>
              <a:rPr lang="tr-TR" sz="1600" dirty="0" smtClean="0"/>
              <a:t> </a:t>
            </a:r>
            <a:r>
              <a:rPr lang="tr-TR" sz="1600" dirty="0"/>
              <a:t>Diyabetik hastalar</a:t>
            </a:r>
          </a:p>
          <a:p>
            <a:pPr lvl="2"/>
            <a:r>
              <a:rPr lang="tr-TR" sz="1600" dirty="0" smtClean="0"/>
              <a:t> </a:t>
            </a:r>
            <a:r>
              <a:rPr lang="tr-TR" sz="1600" dirty="0"/>
              <a:t>Önceden İnme ve TİA geçirmiş olanlar</a:t>
            </a:r>
          </a:p>
          <a:p>
            <a:pPr lvl="2"/>
            <a:r>
              <a:rPr lang="tr-TR" sz="1600" dirty="0" smtClean="0"/>
              <a:t> </a:t>
            </a:r>
            <a:r>
              <a:rPr lang="tr-TR" sz="1600" dirty="0"/>
              <a:t>Diyabetik veya </a:t>
            </a:r>
            <a:r>
              <a:rPr lang="tr-TR" sz="1600" dirty="0" err="1"/>
              <a:t>non</a:t>
            </a:r>
            <a:r>
              <a:rPr lang="tr-TR" sz="1600" dirty="0"/>
              <a:t>-diyabetik KBH </a:t>
            </a:r>
            <a:r>
              <a:rPr lang="tr-TR" sz="1600" dirty="0" smtClean="0"/>
              <a:t>olanlar</a:t>
            </a:r>
            <a:endParaRPr lang="tr-TR" sz="160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51</a:t>
            </a:fld>
            <a:endParaRPr lang="tr-TR"/>
          </a:p>
        </p:txBody>
      </p:sp>
      <p:sp>
        <p:nvSpPr>
          <p:cNvPr id="6" name="Metin kutusu 5"/>
          <p:cNvSpPr txBox="1"/>
          <p:nvPr/>
        </p:nvSpPr>
        <p:spPr>
          <a:xfrm>
            <a:off x="864382" y="5948707"/>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2064707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a:xfrm>
            <a:off x="864381" y="2489200"/>
            <a:ext cx="7657839" cy="3530600"/>
          </a:xfrm>
        </p:spPr>
        <p:txBody>
          <a:bodyPr>
            <a:normAutofit/>
          </a:bodyPr>
          <a:lstStyle/>
          <a:p>
            <a:pPr algn="just"/>
            <a:r>
              <a:rPr lang="tr-TR" i="0" dirty="0" err="1" smtClean="0"/>
              <a:t>Antihipertansif</a:t>
            </a:r>
            <a:r>
              <a:rPr lang="tr-TR" i="0" dirty="0" smtClean="0"/>
              <a:t> tedavi hedefleri</a:t>
            </a:r>
            <a:endParaRPr lang="tr-TR" sz="1900" i="0" dirty="0" smtClean="0"/>
          </a:p>
          <a:p>
            <a:pPr lvl="1"/>
            <a:r>
              <a:rPr lang="tr-TR" i="0" dirty="0" smtClean="0"/>
              <a:t>Yaşlı </a:t>
            </a:r>
            <a:r>
              <a:rPr lang="tr-TR" i="0" dirty="0"/>
              <a:t>hastalarda (&lt;80 yaş) SKB &gt; 140 </a:t>
            </a:r>
            <a:r>
              <a:rPr lang="tr-TR" i="0" dirty="0" err="1"/>
              <a:t>mmHg</a:t>
            </a:r>
            <a:r>
              <a:rPr lang="tr-TR" i="0" dirty="0"/>
              <a:t> ve fiziksel ve </a:t>
            </a:r>
            <a:r>
              <a:rPr lang="tr-TR" i="0" dirty="0" err="1"/>
              <a:t>mental</a:t>
            </a:r>
            <a:r>
              <a:rPr lang="tr-TR" i="0" dirty="0"/>
              <a:t> durumu iyi olan hastalarda; hedef &lt;140 </a:t>
            </a:r>
            <a:r>
              <a:rPr lang="tr-TR" i="0" dirty="0" err="1"/>
              <a:t>mmHg</a:t>
            </a:r>
            <a:endParaRPr lang="tr-TR" i="0" dirty="0"/>
          </a:p>
          <a:p>
            <a:pPr lvl="1"/>
            <a:endParaRPr lang="tr-TR" i="0" dirty="0" smtClean="0"/>
          </a:p>
          <a:p>
            <a:pPr lvl="1"/>
            <a:r>
              <a:rPr lang="tr-TR" i="0" dirty="0" smtClean="0"/>
              <a:t>Yaşlı </a:t>
            </a:r>
            <a:r>
              <a:rPr lang="tr-TR" i="0" dirty="0"/>
              <a:t>hastalarda (&gt;80 yaş) SKB &gt; 150 </a:t>
            </a:r>
            <a:r>
              <a:rPr lang="tr-TR" i="0" dirty="0" err="1"/>
              <a:t>mmHg</a:t>
            </a:r>
            <a:r>
              <a:rPr lang="tr-TR" i="0" dirty="0"/>
              <a:t>; hedef &lt;150 </a:t>
            </a:r>
            <a:r>
              <a:rPr lang="tr-TR" i="0" dirty="0" err="1"/>
              <a:t>mmHg</a:t>
            </a:r>
            <a:endParaRPr lang="tr-TR" i="0" dirty="0"/>
          </a:p>
          <a:p>
            <a:pPr lvl="1"/>
            <a:endParaRPr lang="tr-TR" i="0" dirty="0" smtClean="0"/>
          </a:p>
          <a:p>
            <a:pPr lvl="1"/>
            <a:r>
              <a:rPr lang="tr-TR" i="0" dirty="0" smtClean="0"/>
              <a:t>DKB </a:t>
            </a:r>
            <a:r>
              <a:rPr lang="tr-TR" i="0" dirty="0"/>
              <a:t>hedefi &lt; 90 </a:t>
            </a:r>
            <a:r>
              <a:rPr lang="tr-TR" i="0" dirty="0" err="1"/>
              <a:t>mmHg</a:t>
            </a:r>
            <a:r>
              <a:rPr lang="tr-TR" i="0" dirty="0"/>
              <a:t> tüm hastalarda hedeftir.</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52</a:t>
            </a:fld>
            <a:endParaRPr lang="tr-TR"/>
          </a:p>
        </p:txBody>
      </p:sp>
      <p:sp>
        <p:nvSpPr>
          <p:cNvPr id="6" name="Metin kutusu 5"/>
          <p:cNvSpPr txBox="1"/>
          <p:nvPr/>
        </p:nvSpPr>
        <p:spPr>
          <a:xfrm>
            <a:off x="864382" y="5948707"/>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498339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a:xfrm>
            <a:off x="864382" y="2489200"/>
            <a:ext cx="7605542" cy="3530600"/>
          </a:xfrm>
        </p:spPr>
        <p:txBody>
          <a:bodyPr/>
          <a:lstStyle/>
          <a:p>
            <a:pPr algn="just"/>
            <a:r>
              <a:rPr lang="tr-TR" dirty="0">
                <a:solidFill>
                  <a:schemeClr val="tx1"/>
                </a:solidFill>
              </a:rPr>
              <a:t>Yaşam tarzı </a:t>
            </a:r>
            <a:r>
              <a:rPr lang="tr-TR" dirty="0" smtClean="0">
                <a:solidFill>
                  <a:schemeClr val="tx1"/>
                </a:solidFill>
              </a:rPr>
              <a:t>değişiklikleri</a:t>
            </a:r>
          </a:p>
          <a:p>
            <a:pPr lvl="1"/>
            <a:r>
              <a:rPr lang="tr-TR" sz="1800" i="0" dirty="0">
                <a:solidFill>
                  <a:schemeClr val="tx1"/>
                </a:solidFill>
              </a:rPr>
              <a:t>Toplum sağlığı açısından erişkin bireyin KB hangi evrede olursa olsun uygun yaşam tarzı değişiklikleri önerilmelidir.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53</a:t>
            </a:fld>
            <a:endParaRPr lang="tr-TR"/>
          </a:p>
        </p:txBody>
      </p:sp>
      <p:pic>
        <p:nvPicPr>
          <p:cNvPr id="5" name="Resim 4"/>
          <p:cNvPicPr>
            <a:picLocks noChangeAspect="1"/>
          </p:cNvPicPr>
          <p:nvPr/>
        </p:nvPicPr>
        <p:blipFill>
          <a:blip r:embed="rId3"/>
          <a:stretch>
            <a:fillRect/>
          </a:stretch>
        </p:blipFill>
        <p:spPr>
          <a:xfrm>
            <a:off x="3597212" y="4005064"/>
            <a:ext cx="2139881" cy="2145978"/>
          </a:xfrm>
          <a:prstGeom prst="rect">
            <a:avLst/>
          </a:prstGeom>
        </p:spPr>
      </p:pic>
    </p:spTree>
    <p:extLst>
      <p:ext uri="{BB962C8B-B14F-4D97-AF65-F5344CB8AC3E}">
        <p14:creationId xmlns:p14="http://schemas.microsoft.com/office/powerpoint/2010/main" val="24089427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a:xfrm>
            <a:off x="864382" y="2489200"/>
            <a:ext cx="7605542" cy="3530600"/>
          </a:xfrm>
        </p:spPr>
        <p:txBody>
          <a:bodyPr/>
          <a:lstStyle/>
          <a:p>
            <a:r>
              <a:rPr lang="tr-TR" dirty="0" smtClean="0"/>
              <a:t>Yaşam tarzı değişiklikleri</a:t>
            </a:r>
            <a:endParaRPr lang="tr-TR" sz="1800" i="0" dirty="0" smtClean="0"/>
          </a:p>
          <a:p>
            <a:pPr lvl="1" algn="just"/>
            <a:r>
              <a:rPr lang="tr-TR" sz="1800" i="0" dirty="0" smtClean="0"/>
              <a:t>Eğer bireyin kan basıncı artmış kan basıncı aralığında ise (</a:t>
            </a:r>
            <a:r>
              <a:rPr lang="tr-TR" sz="1800" i="0" dirty="0" err="1"/>
              <a:t>sistolik</a:t>
            </a:r>
            <a:r>
              <a:rPr lang="tr-TR" sz="1800" i="0" dirty="0"/>
              <a:t> </a:t>
            </a:r>
            <a:r>
              <a:rPr lang="tr-TR" sz="1800" i="0" dirty="0" smtClean="0"/>
              <a:t>120-139 </a:t>
            </a:r>
            <a:r>
              <a:rPr lang="tr-TR" sz="1800" i="0" dirty="0" err="1"/>
              <a:t>mmHg</a:t>
            </a:r>
            <a:r>
              <a:rPr lang="tr-TR" sz="1800" i="0" dirty="0"/>
              <a:t>, </a:t>
            </a:r>
            <a:r>
              <a:rPr lang="tr-TR" sz="1800" i="0" dirty="0" err="1"/>
              <a:t>diyastolik</a:t>
            </a:r>
            <a:r>
              <a:rPr lang="tr-TR" sz="1800" i="0" dirty="0"/>
              <a:t> </a:t>
            </a:r>
            <a:r>
              <a:rPr lang="tr-TR" sz="1800" i="0" dirty="0" smtClean="0"/>
              <a:t>80-89 </a:t>
            </a:r>
            <a:r>
              <a:rPr lang="tr-TR" sz="1800" i="0" dirty="0" err="1"/>
              <a:t>mmHg</a:t>
            </a:r>
            <a:r>
              <a:rPr lang="tr-TR" sz="1800" i="0" dirty="0"/>
              <a:t>) bu öneriler ısrarla vurgulanmalı ve önerilerin uygulanması daha güçlü teşvik edilmelidir. </a:t>
            </a:r>
          </a:p>
          <a:p>
            <a:pPr marL="0" indent="0">
              <a:buNone/>
            </a:pPr>
            <a:endParaRPr lang="tr-TR" dirty="0" smtClean="0"/>
          </a:p>
        </p:txBody>
      </p:sp>
      <p:sp>
        <p:nvSpPr>
          <p:cNvPr id="4" name="Slayt Numarası Yer Tutucusu 3"/>
          <p:cNvSpPr>
            <a:spLocks noGrp="1"/>
          </p:cNvSpPr>
          <p:nvPr>
            <p:ph type="sldNum" sz="quarter" idx="12"/>
          </p:nvPr>
        </p:nvSpPr>
        <p:spPr/>
        <p:txBody>
          <a:bodyPr/>
          <a:lstStyle/>
          <a:p>
            <a:fld id="{B651E8BD-4FFF-4E40-916D-E5227E36F7BE}" type="slidenum">
              <a:rPr lang="tr-TR" smtClean="0"/>
              <a:pPr/>
              <a:t>54</a:t>
            </a:fld>
            <a:endParaRPr lang="tr-TR"/>
          </a:p>
        </p:txBody>
      </p:sp>
      <p:pic>
        <p:nvPicPr>
          <p:cNvPr id="5" name="Resim 4"/>
          <p:cNvPicPr>
            <a:picLocks noChangeAspect="1"/>
          </p:cNvPicPr>
          <p:nvPr/>
        </p:nvPicPr>
        <p:blipFill>
          <a:blip r:embed="rId2"/>
          <a:stretch>
            <a:fillRect/>
          </a:stretch>
        </p:blipFill>
        <p:spPr>
          <a:xfrm>
            <a:off x="2891384" y="4509120"/>
            <a:ext cx="3551537" cy="2143125"/>
          </a:xfrm>
          <a:prstGeom prst="rect">
            <a:avLst/>
          </a:prstGeom>
        </p:spPr>
      </p:pic>
    </p:spTree>
    <p:extLst>
      <p:ext uri="{BB962C8B-B14F-4D97-AF65-F5344CB8AC3E}">
        <p14:creationId xmlns:p14="http://schemas.microsoft.com/office/powerpoint/2010/main" val="28963250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idx="1"/>
          </p:nvPr>
        </p:nvSpPr>
        <p:spPr/>
        <p:txBody>
          <a:bodyPr/>
          <a:lstStyle/>
          <a:p>
            <a:r>
              <a:rPr lang="tr-TR" dirty="0" smtClean="0"/>
              <a:t>Yaşam tarzı değişiklikleri</a:t>
            </a:r>
          </a:p>
          <a:p>
            <a:pPr lvl="1"/>
            <a:r>
              <a:rPr lang="tr-TR" sz="1800" i="0" dirty="0" smtClean="0"/>
              <a:t>İdeal vücut ağırlığı</a:t>
            </a:r>
          </a:p>
          <a:p>
            <a:pPr lvl="1"/>
            <a:r>
              <a:rPr lang="tr-TR" sz="1800" i="0" dirty="0" smtClean="0"/>
              <a:t>Tuz kısıtlaması (SALTURK, 15g-16g</a:t>
            </a:r>
            <a:r>
              <a:rPr lang="tr-TR" sz="1800" i="0" dirty="0" smtClean="0">
                <a:sym typeface="Wingdings" pitchFamily="2" charset="2"/>
              </a:rPr>
              <a:t>5-6g)</a:t>
            </a:r>
            <a:endParaRPr lang="tr-TR" sz="1800" i="0" dirty="0" smtClean="0"/>
          </a:p>
          <a:p>
            <a:pPr lvl="1"/>
            <a:r>
              <a:rPr lang="tr-TR" sz="1800" i="0" dirty="0" smtClean="0"/>
              <a:t>Sağlıklı beslenme</a:t>
            </a:r>
          </a:p>
          <a:p>
            <a:pPr lvl="1"/>
            <a:r>
              <a:rPr lang="tr-TR" sz="1800" i="0" dirty="0" smtClean="0"/>
              <a:t>Sigara bırakılması</a:t>
            </a:r>
          </a:p>
          <a:p>
            <a:pPr lvl="1"/>
            <a:r>
              <a:rPr lang="tr-TR" sz="1800" i="0" dirty="0" smtClean="0"/>
              <a:t>Alkol kısıtlanması</a:t>
            </a:r>
          </a:p>
          <a:p>
            <a:pPr lvl="1"/>
            <a:r>
              <a:rPr lang="tr-TR" sz="1800" i="0" dirty="0" smtClean="0"/>
              <a:t>Hareketli yaşam - Egzersiz</a:t>
            </a:r>
          </a:p>
          <a:p>
            <a:pPr lvl="1"/>
            <a:r>
              <a:rPr lang="tr-TR" sz="1800" i="0" dirty="0" smtClean="0"/>
              <a:t>Stres yönetimi </a:t>
            </a:r>
            <a:endParaRPr lang="tr-TR" sz="1800" i="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55</a:t>
            </a:fld>
            <a:endParaRPr lang="tr-TR"/>
          </a:p>
        </p:txBody>
      </p:sp>
    </p:spTree>
    <p:extLst>
      <p:ext uri="{BB962C8B-B14F-4D97-AF65-F5344CB8AC3E}">
        <p14:creationId xmlns:p14="http://schemas.microsoft.com/office/powerpoint/2010/main" val="25553492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a:t>
            </a:r>
          </a:p>
        </p:txBody>
      </p:sp>
      <p:sp>
        <p:nvSpPr>
          <p:cNvPr id="3" name="İçerik Yer Tutucusu 2"/>
          <p:cNvSpPr>
            <a:spLocks noGrp="1"/>
          </p:cNvSpPr>
          <p:nvPr>
            <p:ph idx="1"/>
          </p:nvPr>
        </p:nvSpPr>
        <p:spPr>
          <a:xfrm>
            <a:off x="1028700" y="1628800"/>
            <a:ext cx="7200900" cy="3581400"/>
          </a:xfrm>
        </p:spPr>
        <p:txBody>
          <a:bodyPr/>
          <a:lstStyle/>
          <a:p>
            <a:endParaRPr lang="tr-TR" dirty="0" smtClean="0"/>
          </a:p>
          <a:p>
            <a:r>
              <a:rPr lang="tr-TR" dirty="0" smtClean="0"/>
              <a:t>Yaşam </a:t>
            </a:r>
            <a:r>
              <a:rPr lang="tr-TR" dirty="0"/>
              <a:t>tarzı değişiklikleri</a:t>
            </a:r>
          </a:p>
          <a:p>
            <a:pPr lvl="1"/>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56</a:t>
            </a:fld>
            <a:endParaRPr lang="tr-TR"/>
          </a:p>
        </p:txBody>
      </p:sp>
      <p:sp>
        <p:nvSpPr>
          <p:cNvPr id="7" name="Metin kutusu 6"/>
          <p:cNvSpPr txBox="1"/>
          <p:nvPr/>
        </p:nvSpPr>
        <p:spPr>
          <a:xfrm>
            <a:off x="1028700" y="6129681"/>
            <a:ext cx="7200900" cy="400110"/>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Stevens, V. J., Corrigan, S. A., </a:t>
            </a:r>
            <a:r>
              <a:rPr lang="en-US" sz="1000" dirty="0" err="1">
                <a:latin typeface="Arial" panose="020B0604020202020204" pitchFamily="34" charset="0"/>
                <a:cs typeface="Arial" panose="020B0604020202020204" pitchFamily="34" charset="0"/>
              </a:rPr>
              <a:t>Obarzanek</a:t>
            </a:r>
            <a:r>
              <a:rPr lang="en-US" sz="1000" dirty="0">
                <a:latin typeface="Arial" panose="020B0604020202020204" pitchFamily="34" charset="0"/>
                <a:cs typeface="Arial" panose="020B0604020202020204" pitchFamily="34" charset="0"/>
              </a:rPr>
              <a:t>, E., </a:t>
            </a:r>
            <a:r>
              <a:rPr lang="en-US" sz="1000" dirty="0" err="1">
                <a:latin typeface="Arial" panose="020B0604020202020204" pitchFamily="34" charset="0"/>
                <a:cs typeface="Arial" panose="020B0604020202020204" pitchFamily="34" charset="0"/>
              </a:rPr>
              <a:t>Bernauer</a:t>
            </a:r>
            <a:r>
              <a:rPr lang="en-US" sz="1000" dirty="0">
                <a:latin typeface="Arial" panose="020B0604020202020204" pitchFamily="34" charset="0"/>
                <a:cs typeface="Arial" panose="020B0604020202020204" pitchFamily="34" charset="0"/>
              </a:rPr>
              <a:t>, E., Cook, N. R., Hebert, P., ... &amp; </a:t>
            </a:r>
            <a:r>
              <a:rPr lang="en-US" sz="1000" dirty="0" err="1">
                <a:latin typeface="Arial" panose="020B0604020202020204" pitchFamily="34" charset="0"/>
                <a:cs typeface="Arial" panose="020B0604020202020204" pitchFamily="34" charset="0"/>
              </a:rPr>
              <a:t>Whelton</a:t>
            </a:r>
            <a:r>
              <a:rPr lang="en-US" sz="1000" dirty="0">
                <a:latin typeface="Arial" panose="020B0604020202020204" pitchFamily="34" charset="0"/>
                <a:cs typeface="Arial" panose="020B0604020202020204" pitchFamily="34" charset="0"/>
              </a:rPr>
              <a:t>, P. K. (1993). Weight loss intervention in phase 1 of the Trials of Hypertension Prevention. </a:t>
            </a:r>
            <a:r>
              <a:rPr lang="en-US" sz="1000" i="1" dirty="0">
                <a:latin typeface="Arial" panose="020B0604020202020204" pitchFamily="34" charset="0"/>
                <a:cs typeface="Arial" panose="020B0604020202020204" pitchFamily="34" charset="0"/>
              </a:rPr>
              <a:t>Archives of internal medicine</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153</a:t>
            </a:r>
            <a:r>
              <a:rPr lang="en-US" sz="1000" dirty="0">
                <a:latin typeface="Arial" panose="020B0604020202020204" pitchFamily="34" charset="0"/>
                <a:cs typeface="Arial" panose="020B0604020202020204" pitchFamily="34" charset="0"/>
              </a:rPr>
              <a:t>(7), 849-858.</a:t>
            </a:r>
            <a:endParaRPr lang="en-US" sz="100" dirty="0">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3"/>
          <a:stretch>
            <a:fillRect/>
          </a:stretch>
        </p:blipFill>
        <p:spPr>
          <a:xfrm>
            <a:off x="2195735" y="2399690"/>
            <a:ext cx="5255257" cy="3084607"/>
          </a:xfrm>
          <a:prstGeom prst="rect">
            <a:avLst/>
          </a:prstGeom>
        </p:spPr>
      </p:pic>
    </p:spTree>
    <p:extLst>
      <p:ext uri="{BB962C8B-B14F-4D97-AF65-F5344CB8AC3E}">
        <p14:creationId xmlns:p14="http://schemas.microsoft.com/office/powerpoint/2010/main" val="11184807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a:t>
            </a:r>
          </a:p>
        </p:txBody>
      </p:sp>
      <p:sp>
        <p:nvSpPr>
          <p:cNvPr id="3" name="İçerik Yer Tutucusu 2"/>
          <p:cNvSpPr>
            <a:spLocks noGrp="1"/>
          </p:cNvSpPr>
          <p:nvPr>
            <p:ph idx="1"/>
          </p:nvPr>
        </p:nvSpPr>
        <p:spPr>
          <a:xfrm>
            <a:off x="1028700" y="1628800"/>
            <a:ext cx="7200900" cy="3581400"/>
          </a:xfrm>
        </p:spPr>
        <p:txBody>
          <a:bodyPr/>
          <a:lstStyle/>
          <a:p>
            <a:endParaRPr lang="tr-TR" dirty="0" smtClean="0"/>
          </a:p>
          <a:p>
            <a:r>
              <a:rPr lang="tr-TR" dirty="0" smtClean="0"/>
              <a:t>Yaşam </a:t>
            </a:r>
            <a:r>
              <a:rPr lang="tr-TR" dirty="0"/>
              <a:t>tarzı değişiklikleri</a:t>
            </a:r>
          </a:p>
          <a:p>
            <a:pPr lvl="1"/>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57</a:t>
            </a:fld>
            <a:endParaRPr lang="tr-TR"/>
          </a:p>
        </p:txBody>
      </p:sp>
      <p:pic>
        <p:nvPicPr>
          <p:cNvPr id="6" name="Resim 5"/>
          <p:cNvPicPr>
            <a:picLocks noChangeAspect="1"/>
          </p:cNvPicPr>
          <p:nvPr/>
        </p:nvPicPr>
        <p:blipFill>
          <a:blip r:embed="rId3"/>
          <a:stretch>
            <a:fillRect/>
          </a:stretch>
        </p:blipFill>
        <p:spPr>
          <a:xfrm>
            <a:off x="2195736" y="2441300"/>
            <a:ext cx="5277730" cy="3462815"/>
          </a:xfrm>
          <a:prstGeom prst="rect">
            <a:avLst/>
          </a:prstGeom>
        </p:spPr>
      </p:pic>
      <p:sp>
        <p:nvSpPr>
          <p:cNvPr id="7" name="Metin kutusu 6"/>
          <p:cNvSpPr txBox="1"/>
          <p:nvPr/>
        </p:nvSpPr>
        <p:spPr>
          <a:xfrm>
            <a:off x="1028700" y="6129681"/>
            <a:ext cx="7200900" cy="400110"/>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He, F. J., Li, J., &amp; MacGregor, G. A. (2013). Effect of longer term modest salt reduction on blood pressure</a:t>
            </a:r>
            <a:r>
              <a:rPr lang="en-US" sz="1000" dirty="0">
                <a:solidFill>
                  <a:srgbClr val="FF0000"/>
                </a:solidFill>
                <a:latin typeface="Arial" panose="020B0604020202020204" pitchFamily="34" charset="0"/>
                <a:cs typeface="Arial" panose="020B0604020202020204" pitchFamily="34" charset="0"/>
              </a:rPr>
              <a:t>: Cochrane </a:t>
            </a:r>
            <a:r>
              <a:rPr lang="en-US" sz="1000" dirty="0">
                <a:latin typeface="Arial" panose="020B0604020202020204" pitchFamily="34" charset="0"/>
                <a:cs typeface="Arial" panose="020B0604020202020204" pitchFamily="34" charset="0"/>
              </a:rPr>
              <a:t>systematic review and meta-analysis of </a:t>
            </a:r>
            <a:r>
              <a:rPr lang="en-US" sz="1000" dirty="0" err="1">
                <a:latin typeface="Arial" panose="020B0604020202020204" pitchFamily="34" charset="0"/>
                <a:cs typeface="Arial" panose="020B0604020202020204" pitchFamily="34" charset="0"/>
              </a:rPr>
              <a:t>randomised</a:t>
            </a:r>
            <a:r>
              <a:rPr lang="en-US" sz="1000" dirty="0">
                <a:latin typeface="Arial" panose="020B0604020202020204" pitchFamily="34" charset="0"/>
                <a:cs typeface="Arial" panose="020B0604020202020204" pitchFamily="34" charset="0"/>
              </a:rPr>
              <a:t> trials. </a:t>
            </a:r>
            <a:r>
              <a:rPr lang="en-US" sz="1000" i="1" dirty="0" err="1">
                <a:latin typeface="Arial" panose="020B0604020202020204" pitchFamily="34" charset="0"/>
                <a:cs typeface="Arial" panose="020B0604020202020204" pitchFamily="34" charset="0"/>
              </a:rPr>
              <a:t>Bmj</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346</a:t>
            </a:r>
            <a:r>
              <a:rPr lang="en-US" sz="1000" dirty="0">
                <a:latin typeface="Arial" panose="020B0604020202020204" pitchFamily="34" charset="0"/>
                <a:cs typeface="Arial" panose="020B0604020202020204" pitchFamily="34" charset="0"/>
              </a:rPr>
              <a:t>, f1325.</a:t>
            </a:r>
            <a:endParaRPr lang="en-US"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06903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Tedavi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37156893"/>
              </p:ext>
            </p:extLst>
          </p:nvPr>
        </p:nvGraphicFramePr>
        <p:xfrm>
          <a:off x="251521" y="2109689"/>
          <a:ext cx="8640960" cy="2919526"/>
        </p:xfrm>
        <a:graphic>
          <a:graphicData uri="http://schemas.openxmlformats.org/drawingml/2006/table">
            <a:tbl>
              <a:tblPr firstRow="1" bandRow="1">
                <a:tableStyleId>{5C22544A-7EE6-4342-B048-85BDC9FD1C3A}</a:tableStyleId>
              </a:tblPr>
              <a:tblGrid>
                <a:gridCol w="3563117">
                  <a:extLst>
                    <a:ext uri="{9D8B030D-6E8A-4147-A177-3AD203B41FA5}">
                      <a16:colId xmlns:a16="http://schemas.microsoft.com/office/drawing/2014/main" val="3079126073"/>
                    </a:ext>
                  </a:extLst>
                </a:gridCol>
                <a:gridCol w="2095619">
                  <a:extLst>
                    <a:ext uri="{9D8B030D-6E8A-4147-A177-3AD203B41FA5}">
                      <a16:colId xmlns:a16="http://schemas.microsoft.com/office/drawing/2014/main" val="1829414171"/>
                    </a:ext>
                  </a:extLst>
                </a:gridCol>
                <a:gridCol w="1853815">
                  <a:extLst>
                    <a:ext uri="{9D8B030D-6E8A-4147-A177-3AD203B41FA5}">
                      <a16:colId xmlns:a16="http://schemas.microsoft.com/office/drawing/2014/main" val="1671039284"/>
                    </a:ext>
                  </a:extLst>
                </a:gridCol>
                <a:gridCol w="1128409">
                  <a:extLst>
                    <a:ext uri="{9D8B030D-6E8A-4147-A177-3AD203B41FA5}">
                      <a16:colId xmlns:a16="http://schemas.microsoft.com/office/drawing/2014/main" val="1201272316"/>
                    </a:ext>
                  </a:extLst>
                </a:gridCol>
              </a:tblGrid>
              <a:tr h="539442">
                <a:tc rowSpan="2">
                  <a:txBody>
                    <a:bodyPr/>
                    <a:lstStyle/>
                    <a:p>
                      <a:pPr algn="ctr"/>
                      <a:endParaRPr lang="tr-TR" sz="1400" dirty="0" smtClean="0">
                        <a:solidFill>
                          <a:schemeClr val="tx1"/>
                        </a:solidFill>
                      </a:endParaRPr>
                    </a:p>
                    <a:p>
                      <a:pPr algn="ctr"/>
                      <a:endParaRPr lang="tr-TR" sz="1400" dirty="0" smtClean="0">
                        <a:solidFill>
                          <a:schemeClr val="tx1"/>
                        </a:solidFill>
                      </a:endParaRPr>
                    </a:p>
                    <a:p>
                      <a:pPr algn="ctr"/>
                      <a:r>
                        <a:rPr lang="tr-TR" sz="1400" dirty="0" smtClean="0">
                          <a:solidFill>
                            <a:schemeClr val="tx1"/>
                          </a:solidFill>
                        </a:rPr>
                        <a:t>Yaşam Tarzı</a:t>
                      </a:r>
                      <a:r>
                        <a:rPr lang="tr-TR" sz="1400" baseline="0" dirty="0" smtClean="0">
                          <a:solidFill>
                            <a:schemeClr val="tx1"/>
                          </a:solidFill>
                        </a:rPr>
                        <a:t> Değişikliği</a:t>
                      </a:r>
                      <a:endParaRPr lang="tr-TR" sz="1400" dirty="0">
                        <a:solidFill>
                          <a:schemeClr val="tx1"/>
                        </a:solidFill>
                      </a:endParaRPr>
                    </a:p>
                  </a:txBody>
                  <a:tcPr>
                    <a:solidFill>
                      <a:schemeClr val="bg1">
                        <a:lumMod val="75000"/>
                      </a:schemeClr>
                    </a:solidFill>
                  </a:tcPr>
                </a:tc>
                <a:tc gridSpan="3">
                  <a:txBody>
                    <a:bodyPr/>
                    <a:lstStyle/>
                    <a:p>
                      <a:pPr algn="ctr"/>
                      <a:r>
                        <a:rPr lang="tr-TR" sz="1400" dirty="0" smtClean="0">
                          <a:solidFill>
                            <a:schemeClr val="tx1"/>
                          </a:solidFill>
                        </a:rPr>
                        <a:t>                    </a:t>
                      </a:r>
                      <a:r>
                        <a:rPr lang="tr-TR" sz="1400" dirty="0" err="1" smtClean="0">
                          <a:solidFill>
                            <a:schemeClr val="tx1"/>
                          </a:solidFill>
                        </a:rPr>
                        <a:t>Sistolik</a:t>
                      </a:r>
                      <a:r>
                        <a:rPr lang="tr-TR" sz="1400" dirty="0" smtClean="0">
                          <a:solidFill>
                            <a:schemeClr val="tx1"/>
                          </a:solidFill>
                        </a:rPr>
                        <a:t> kan basıncı üzerine tahmini etkisi</a:t>
                      </a:r>
                      <a:endParaRPr lang="tr-TR" sz="1400" dirty="0">
                        <a:solidFill>
                          <a:schemeClr val="tx1"/>
                        </a:solidFill>
                      </a:endParaRPr>
                    </a:p>
                  </a:txBody>
                  <a:tcPr>
                    <a:lnB w="12700" cap="flat" cmpd="sng" algn="ctr">
                      <a:solidFill>
                        <a:schemeClr val="tx1"/>
                      </a:solidFill>
                      <a:prstDash val="solid"/>
                      <a:round/>
                      <a:headEnd type="none" w="med" len="med"/>
                      <a:tailEnd type="none" w="med" len="med"/>
                    </a:lnB>
                    <a:solidFill>
                      <a:schemeClr val="bg2"/>
                    </a:solidFill>
                  </a:tcPr>
                </a:tc>
                <a:tc hMerge="1">
                  <a:txBody>
                    <a:bodyPr/>
                    <a:lstStyle/>
                    <a:p>
                      <a:endParaRPr lang="tr-TR" dirty="0"/>
                    </a:p>
                  </a:txBody>
                  <a:tcPr>
                    <a:lnB w="12700" cap="flat" cmpd="sng" algn="ctr">
                      <a:solidFill>
                        <a:schemeClr val="tx1"/>
                      </a:solidFill>
                      <a:prstDash val="solid"/>
                      <a:round/>
                      <a:headEnd type="none" w="med" len="med"/>
                      <a:tailEnd type="none" w="med" len="med"/>
                    </a:lnB>
                  </a:tcPr>
                </a:tc>
                <a:tc hMerge="1">
                  <a:txBody>
                    <a:bodyPr/>
                    <a:lstStyle/>
                    <a:p>
                      <a:endParaRPr lang="tr-TR"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8637256"/>
                  </a:ext>
                </a:extLst>
              </a:tr>
              <a:tr h="539442">
                <a:tc vMerge="1">
                  <a:txBody>
                    <a:bodyPr/>
                    <a:lstStyle/>
                    <a:p>
                      <a:endParaRPr lang="tr-TR" dirty="0"/>
                    </a:p>
                  </a:txBody>
                  <a:tcPr>
                    <a:lnT w="12700" cap="flat" cmpd="sng" algn="ctr">
                      <a:solidFill>
                        <a:schemeClr val="tx1"/>
                      </a:solidFill>
                      <a:prstDash val="solid"/>
                      <a:round/>
                      <a:headEnd type="none" w="med" len="med"/>
                      <a:tailEnd type="none" w="med" len="med"/>
                    </a:lnT>
                  </a:tcPr>
                </a:tc>
                <a:tc>
                  <a:txBody>
                    <a:bodyPr/>
                    <a:lstStyle/>
                    <a:p>
                      <a:pPr algn="ctr"/>
                      <a:r>
                        <a:rPr lang="tr-TR" sz="1400" dirty="0" err="1" smtClean="0"/>
                        <a:t>Hipertansif</a:t>
                      </a:r>
                      <a:r>
                        <a:rPr lang="tr-TR" sz="1400" dirty="0" smtClean="0"/>
                        <a:t> grup</a:t>
                      </a:r>
                      <a:endParaRPr lang="tr-TR" sz="1400" dirty="0"/>
                    </a:p>
                  </a:txBody>
                  <a:tcPr>
                    <a:lnT w="12700" cap="flat" cmpd="sng" algn="ctr">
                      <a:solidFill>
                        <a:schemeClr val="tx1"/>
                      </a:solidFill>
                      <a:prstDash val="solid"/>
                      <a:round/>
                      <a:headEnd type="none" w="med" len="med"/>
                      <a:tailEnd type="none" w="med" len="med"/>
                    </a:lnT>
                  </a:tcPr>
                </a:tc>
                <a:tc>
                  <a:txBody>
                    <a:bodyPr/>
                    <a:lstStyle/>
                    <a:p>
                      <a:pPr algn="ctr"/>
                      <a:r>
                        <a:rPr lang="tr-TR" sz="1400" dirty="0" err="1" smtClean="0"/>
                        <a:t>Normotansif</a:t>
                      </a:r>
                      <a:r>
                        <a:rPr lang="tr-TR" sz="1400" dirty="0" smtClean="0"/>
                        <a:t> grup</a:t>
                      </a:r>
                      <a:endParaRPr lang="tr-TR" sz="1400" dirty="0"/>
                    </a:p>
                  </a:txBody>
                  <a:tcPr>
                    <a:lnT w="12700" cap="flat" cmpd="sng" algn="ctr">
                      <a:solidFill>
                        <a:schemeClr val="tx1"/>
                      </a:solidFill>
                      <a:prstDash val="solid"/>
                      <a:round/>
                      <a:headEnd type="none" w="med" len="med"/>
                      <a:tailEnd type="none" w="med" len="med"/>
                    </a:lnT>
                  </a:tcPr>
                </a:tc>
                <a:tc>
                  <a:txBody>
                    <a:bodyPr/>
                    <a:lstStyle/>
                    <a:p>
                      <a:pPr algn="ctr"/>
                      <a:r>
                        <a:rPr lang="tr-TR" sz="1400" dirty="0" smtClean="0"/>
                        <a:t>Referans</a:t>
                      </a:r>
                      <a:endParaRPr lang="tr-TR"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20900912"/>
                  </a:ext>
                </a:extLst>
              </a:tr>
              <a:tr h="308253">
                <a:tc>
                  <a:txBody>
                    <a:bodyPr/>
                    <a:lstStyle/>
                    <a:p>
                      <a:r>
                        <a:rPr lang="tr-TR" sz="1400" dirty="0" smtClean="0"/>
                        <a:t>Kilo kaybı </a:t>
                      </a:r>
                      <a:endParaRPr lang="tr-TR" sz="1400" dirty="0"/>
                    </a:p>
                  </a:txBody>
                  <a:tcPr/>
                </a:tc>
                <a:tc>
                  <a:txBody>
                    <a:bodyPr/>
                    <a:lstStyle/>
                    <a:p>
                      <a:r>
                        <a:rPr lang="tr-TR" sz="1100" b="0" i="0" kern="1200" dirty="0" smtClean="0">
                          <a:solidFill>
                            <a:schemeClr val="dk1"/>
                          </a:solidFill>
                          <a:effectLst/>
                          <a:latin typeface="+mn-lt"/>
                          <a:ea typeface="+mn-ea"/>
                          <a:cs typeface="+mn-cs"/>
                        </a:rPr>
                        <a:t>-5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100" b="0" i="0" kern="1200" dirty="0" smtClean="0">
                          <a:solidFill>
                            <a:schemeClr val="dk1"/>
                          </a:solidFill>
                          <a:effectLst/>
                          <a:latin typeface="+mn-lt"/>
                          <a:ea typeface="+mn-ea"/>
                          <a:cs typeface="+mn-cs"/>
                        </a:rPr>
                        <a:t>-3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400" dirty="0" smtClean="0"/>
                        <a:t>1</a:t>
                      </a:r>
                      <a:endParaRPr lang="tr-TR" sz="1400" dirty="0"/>
                    </a:p>
                  </a:txBody>
                  <a:tcPr/>
                </a:tc>
                <a:extLst>
                  <a:ext uri="{0D108BD9-81ED-4DB2-BD59-A6C34878D82A}">
                    <a16:rowId xmlns:a16="http://schemas.microsoft.com/office/drawing/2014/main" val="916503229"/>
                  </a:ext>
                </a:extLst>
              </a:tr>
              <a:tr h="308253">
                <a:tc>
                  <a:txBody>
                    <a:bodyPr/>
                    <a:lstStyle/>
                    <a:p>
                      <a:r>
                        <a:rPr lang="tr-TR" sz="1400" dirty="0" smtClean="0"/>
                        <a:t>Sağlıklı diyet</a:t>
                      </a:r>
                      <a:endParaRPr lang="tr-TR" sz="1400" dirty="0"/>
                    </a:p>
                  </a:txBody>
                  <a:tcPr/>
                </a:tc>
                <a:tc>
                  <a:txBody>
                    <a:bodyPr/>
                    <a:lstStyle/>
                    <a:p>
                      <a:r>
                        <a:rPr lang="tr-TR" sz="1100" b="0" i="0" kern="1200" dirty="0" smtClean="0">
                          <a:solidFill>
                            <a:schemeClr val="dk1"/>
                          </a:solidFill>
                          <a:effectLst/>
                          <a:latin typeface="+mn-lt"/>
                          <a:ea typeface="+mn-ea"/>
                          <a:cs typeface="+mn-cs"/>
                        </a:rPr>
                        <a:t>-11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100" b="0" i="0" kern="1200" dirty="0" smtClean="0">
                          <a:solidFill>
                            <a:schemeClr val="dk1"/>
                          </a:solidFill>
                          <a:effectLst/>
                          <a:latin typeface="+mn-lt"/>
                          <a:ea typeface="+mn-ea"/>
                          <a:cs typeface="+mn-cs"/>
                        </a:rPr>
                        <a:t>-3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400" dirty="0" smtClean="0"/>
                        <a:t>2</a:t>
                      </a:r>
                      <a:endParaRPr lang="tr-TR" sz="1400" dirty="0"/>
                    </a:p>
                  </a:txBody>
                  <a:tcPr/>
                </a:tc>
                <a:extLst>
                  <a:ext uri="{0D108BD9-81ED-4DB2-BD59-A6C34878D82A}">
                    <a16:rowId xmlns:a16="http://schemas.microsoft.com/office/drawing/2014/main" val="135508518"/>
                  </a:ext>
                </a:extLst>
              </a:tr>
              <a:tr h="342347">
                <a:tc>
                  <a:txBody>
                    <a:bodyPr/>
                    <a:lstStyle/>
                    <a:p>
                      <a:r>
                        <a:rPr lang="tr-TR" sz="1400" dirty="0" smtClean="0"/>
                        <a:t>Diyetten sodyum alımını azaltma</a:t>
                      </a:r>
                      <a:endParaRPr lang="tr-TR" sz="1400" dirty="0"/>
                    </a:p>
                  </a:txBody>
                  <a:tcPr/>
                </a:tc>
                <a:tc>
                  <a:txBody>
                    <a:bodyPr/>
                    <a:lstStyle/>
                    <a:p>
                      <a:r>
                        <a:rPr lang="tr-TR" sz="1100" b="0" i="0" kern="1200" dirty="0" smtClean="0">
                          <a:solidFill>
                            <a:schemeClr val="dk1"/>
                          </a:solidFill>
                          <a:effectLst/>
                          <a:latin typeface="+mn-lt"/>
                          <a:ea typeface="+mn-ea"/>
                          <a:cs typeface="+mn-cs"/>
                        </a:rPr>
                        <a:t>-5 </a:t>
                      </a:r>
                      <a:r>
                        <a:rPr lang="tr-TR" sz="1100" b="0" i="0" kern="1200" dirty="0" err="1" smtClean="0">
                          <a:solidFill>
                            <a:schemeClr val="dk1"/>
                          </a:solidFill>
                          <a:effectLst/>
                          <a:latin typeface="+mn-lt"/>
                          <a:ea typeface="+mn-ea"/>
                          <a:cs typeface="+mn-cs"/>
                        </a:rPr>
                        <a:t>to</a:t>
                      </a:r>
                      <a:r>
                        <a:rPr lang="tr-TR" sz="1100" b="0" i="0" kern="1200" dirty="0" smtClean="0">
                          <a:solidFill>
                            <a:schemeClr val="dk1"/>
                          </a:solidFill>
                          <a:effectLst/>
                          <a:latin typeface="+mn-lt"/>
                          <a:ea typeface="+mn-ea"/>
                          <a:cs typeface="+mn-cs"/>
                        </a:rPr>
                        <a:t> -6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100" b="0" i="0" kern="1200" dirty="0" smtClean="0">
                          <a:solidFill>
                            <a:schemeClr val="dk1"/>
                          </a:solidFill>
                          <a:effectLst/>
                          <a:latin typeface="+mn-lt"/>
                          <a:ea typeface="+mn-ea"/>
                          <a:cs typeface="+mn-cs"/>
                        </a:rPr>
                        <a:t>-2 </a:t>
                      </a:r>
                      <a:r>
                        <a:rPr lang="tr-TR" sz="1100" b="0" i="0" kern="1200" dirty="0" err="1" smtClean="0">
                          <a:solidFill>
                            <a:schemeClr val="dk1"/>
                          </a:solidFill>
                          <a:effectLst/>
                          <a:latin typeface="+mn-lt"/>
                          <a:ea typeface="+mn-ea"/>
                          <a:cs typeface="+mn-cs"/>
                        </a:rPr>
                        <a:t>to</a:t>
                      </a:r>
                      <a:r>
                        <a:rPr lang="tr-TR" sz="1100" b="0" i="0" kern="1200" dirty="0" smtClean="0">
                          <a:solidFill>
                            <a:schemeClr val="dk1"/>
                          </a:solidFill>
                          <a:effectLst/>
                          <a:latin typeface="+mn-lt"/>
                          <a:ea typeface="+mn-ea"/>
                          <a:cs typeface="+mn-cs"/>
                        </a:rPr>
                        <a:t> -3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400" dirty="0" smtClean="0"/>
                        <a:t>3</a:t>
                      </a:r>
                      <a:endParaRPr lang="tr-TR" sz="1400" dirty="0"/>
                    </a:p>
                  </a:txBody>
                  <a:tcPr/>
                </a:tc>
                <a:extLst>
                  <a:ext uri="{0D108BD9-81ED-4DB2-BD59-A6C34878D82A}">
                    <a16:rowId xmlns:a16="http://schemas.microsoft.com/office/drawing/2014/main" val="1395143979"/>
                  </a:ext>
                </a:extLst>
              </a:tr>
              <a:tr h="539442">
                <a:tc>
                  <a:txBody>
                    <a:bodyPr/>
                    <a:lstStyle/>
                    <a:p>
                      <a:r>
                        <a:rPr lang="tr-TR" sz="1400" dirty="0" smtClean="0"/>
                        <a:t>Fiziksel aktivite (haftada 90-150dk )</a:t>
                      </a:r>
                      <a:endParaRPr lang="tr-TR" sz="1400" dirty="0"/>
                    </a:p>
                  </a:txBody>
                  <a:tcPr/>
                </a:tc>
                <a:tc>
                  <a:txBody>
                    <a:bodyPr/>
                    <a:lstStyle/>
                    <a:p>
                      <a:r>
                        <a:rPr lang="tr-TR" sz="1100" b="0" i="0" kern="1200" dirty="0" smtClean="0">
                          <a:solidFill>
                            <a:schemeClr val="dk1"/>
                          </a:solidFill>
                          <a:effectLst/>
                          <a:latin typeface="+mn-lt"/>
                          <a:ea typeface="+mn-ea"/>
                          <a:cs typeface="+mn-cs"/>
                        </a:rPr>
                        <a:t>-5 </a:t>
                      </a:r>
                      <a:r>
                        <a:rPr lang="tr-TR" sz="1100" b="0" i="0" kern="1200" dirty="0" err="1" smtClean="0">
                          <a:solidFill>
                            <a:schemeClr val="dk1"/>
                          </a:solidFill>
                          <a:effectLst/>
                          <a:latin typeface="+mn-lt"/>
                          <a:ea typeface="+mn-ea"/>
                          <a:cs typeface="+mn-cs"/>
                        </a:rPr>
                        <a:t>to</a:t>
                      </a:r>
                      <a:r>
                        <a:rPr lang="tr-TR" sz="1100" b="0" i="0" kern="1200" dirty="0" smtClean="0">
                          <a:solidFill>
                            <a:schemeClr val="dk1"/>
                          </a:solidFill>
                          <a:effectLst/>
                          <a:latin typeface="+mn-lt"/>
                          <a:ea typeface="+mn-ea"/>
                          <a:cs typeface="+mn-cs"/>
                        </a:rPr>
                        <a:t> -8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100" b="0" i="0" kern="1200" dirty="0" smtClean="0">
                          <a:solidFill>
                            <a:schemeClr val="dk1"/>
                          </a:solidFill>
                          <a:effectLst/>
                          <a:latin typeface="+mn-lt"/>
                          <a:ea typeface="+mn-ea"/>
                          <a:cs typeface="+mn-cs"/>
                        </a:rPr>
                        <a:t>-2 </a:t>
                      </a:r>
                      <a:r>
                        <a:rPr lang="tr-TR" sz="1100" b="0" i="0" kern="1200" dirty="0" err="1" smtClean="0">
                          <a:solidFill>
                            <a:schemeClr val="dk1"/>
                          </a:solidFill>
                          <a:effectLst/>
                          <a:latin typeface="+mn-lt"/>
                          <a:ea typeface="+mn-ea"/>
                          <a:cs typeface="+mn-cs"/>
                        </a:rPr>
                        <a:t>to</a:t>
                      </a:r>
                      <a:r>
                        <a:rPr lang="tr-TR" sz="1100" b="0" i="0" kern="1200" dirty="0" smtClean="0">
                          <a:solidFill>
                            <a:schemeClr val="dk1"/>
                          </a:solidFill>
                          <a:effectLst/>
                          <a:latin typeface="+mn-lt"/>
                          <a:ea typeface="+mn-ea"/>
                          <a:cs typeface="+mn-cs"/>
                        </a:rPr>
                        <a:t> -4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400" dirty="0" smtClean="0"/>
                        <a:t>4</a:t>
                      </a:r>
                      <a:endParaRPr lang="tr-TR" sz="1400" dirty="0"/>
                    </a:p>
                  </a:txBody>
                  <a:tcPr/>
                </a:tc>
                <a:extLst>
                  <a:ext uri="{0D108BD9-81ED-4DB2-BD59-A6C34878D82A}">
                    <a16:rowId xmlns:a16="http://schemas.microsoft.com/office/drawing/2014/main" val="1490861373"/>
                  </a:ext>
                </a:extLst>
              </a:tr>
              <a:tr h="342347">
                <a:tc>
                  <a:txBody>
                    <a:bodyPr/>
                    <a:lstStyle/>
                    <a:p>
                      <a:r>
                        <a:rPr lang="tr-TR" sz="1400" dirty="0" smtClean="0"/>
                        <a:t>Alkol tüketiminin azaltılması</a:t>
                      </a:r>
                      <a:endParaRPr lang="tr-TR" sz="1400" dirty="0"/>
                    </a:p>
                  </a:txBody>
                  <a:tcPr/>
                </a:tc>
                <a:tc>
                  <a:txBody>
                    <a:bodyPr/>
                    <a:lstStyle/>
                    <a:p>
                      <a:r>
                        <a:rPr lang="tr-TR" sz="1100" b="0" i="0" kern="1200" dirty="0" smtClean="0">
                          <a:solidFill>
                            <a:schemeClr val="dk1"/>
                          </a:solidFill>
                          <a:effectLst/>
                          <a:latin typeface="+mn-lt"/>
                          <a:ea typeface="+mn-ea"/>
                          <a:cs typeface="+mn-cs"/>
                        </a:rPr>
                        <a:t>-4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100" b="0" i="0" kern="1200" dirty="0" smtClean="0">
                          <a:solidFill>
                            <a:schemeClr val="dk1"/>
                          </a:solidFill>
                          <a:effectLst/>
                          <a:latin typeface="+mn-lt"/>
                          <a:ea typeface="+mn-ea"/>
                          <a:cs typeface="+mn-cs"/>
                        </a:rPr>
                        <a:t>-3 </a:t>
                      </a:r>
                      <a:r>
                        <a:rPr lang="tr-TR" sz="1100" b="0" i="0" kern="1200" dirty="0" err="1" smtClean="0">
                          <a:solidFill>
                            <a:schemeClr val="dk1"/>
                          </a:solidFill>
                          <a:effectLst/>
                          <a:latin typeface="+mn-lt"/>
                          <a:ea typeface="+mn-ea"/>
                          <a:cs typeface="+mn-cs"/>
                        </a:rPr>
                        <a:t>mmHg</a:t>
                      </a:r>
                      <a:endParaRPr lang="tr-TR" sz="1400" dirty="0"/>
                    </a:p>
                  </a:txBody>
                  <a:tcPr/>
                </a:tc>
                <a:tc>
                  <a:txBody>
                    <a:bodyPr/>
                    <a:lstStyle/>
                    <a:p>
                      <a:r>
                        <a:rPr lang="tr-TR" sz="1400" dirty="0" smtClean="0"/>
                        <a:t>5</a:t>
                      </a:r>
                      <a:endParaRPr lang="tr-TR" sz="1400" dirty="0"/>
                    </a:p>
                  </a:txBody>
                  <a:tcPr/>
                </a:tc>
                <a:extLst>
                  <a:ext uri="{0D108BD9-81ED-4DB2-BD59-A6C34878D82A}">
                    <a16:rowId xmlns:a16="http://schemas.microsoft.com/office/drawing/2014/main" val="166939195"/>
                  </a:ext>
                </a:extLst>
              </a:tr>
            </a:tbl>
          </a:graphicData>
        </a:graphic>
      </p:graphicFrame>
      <p:sp>
        <p:nvSpPr>
          <p:cNvPr id="4" name="Slayt Numarası Yer Tutucusu 3"/>
          <p:cNvSpPr>
            <a:spLocks noGrp="1"/>
          </p:cNvSpPr>
          <p:nvPr>
            <p:ph type="sldNum" sz="quarter" idx="12"/>
          </p:nvPr>
        </p:nvSpPr>
        <p:spPr/>
        <p:txBody>
          <a:bodyPr/>
          <a:lstStyle/>
          <a:p>
            <a:fld id="{B651E8BD-4FFF-4E40-916D-E5227E36F7BE}" type="slidenum">
              <a:rPr lang="tr-TR" smtClean="0"/>
              <a:pPr/>
              <a:t>58</a:t>
            </a:fld>
            <a:endParaRPr lang="tr-TR"/>
          </a:p>
        </p:txBody>
      </p:sp>
      <p:sp>
        <p:nvSpPr>
          <p:cNvPr id="6" name="Metin kutusu 5"/>
          <p:cNvSpPr txBox="1"/>
          <p:nvPr/>
        </p:nvSpPr>
        <p:spPr>
          <a:xfrm>
            <a:off x="1101605" y="5042118"/>
            <a:ext cx="7200900" cy="1815882"/>
          </a:xfrm>
          <a:prstGeom prst="rect">
            <a:avLst/>
          </a:prstGeom>
          <a:noFill/>
        </p:spPr>
        <p:txBody>
          <a:bodyPr wrap="square" rtlCol="0">
            <a:spAutoFit/>
          </a:bodyPr>
          <a:lstStyle/>
          <a:p>
            <a:pPr marL="342900" indent="-342900">
              <a:buAutoNum type="arabicPeriod"/>
            </a:pPr>
            <a:r>
              <a:rPr lang="en-US" sz="1000" i="1" dirty="0" err="1" smtClean="0">
                <a:latin typeface="Arial" panose="020B0604020202020204" pitchFamily="34" charset="0"/>
                <a:cs typeface="Arial" panose="020B0604020202020204" pitchFamily="34" charset="0"/>
              </a:rPr>
              <a:t>Neter</a:t>
            </a:r>
            <a:r>
              <a:rPr lang="en-US" sz="1000" i="1" dirty="0" smtClean="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JE, </a:t>
            </a:r>
            <a:r>
              <a:rPr lang="en-US" sz="1000" i="1" dirty="0" err="1">
                <a:latin typeface="Arial" panose="020B0604020202020204" pitchFamily="34" charset="0"/>
                <a:cs typeface="Arial" panose="020B0604020202020204" pitchFamily="34" charset="0"/>
              </a:rPr>
              <a:t>Stam</a:t>
            </a:r>
            <a:r>
              <a:rPr lang="en-US" sz="1000" i="1" dirty="0">
                <a:latin typeface="Arial" panose="020B0604020202020204" pitchFamily="34" charset="0"/>
                <a:cs typeface="Arial" panose="020B0604020202020204" pitchFamily="34" charset="0"/>
              </a:rPr>
              <a:t> BE, </a:t>
            </a:r>
            <a:r>
              <a:rPr lang="en-US" sz="1000" i="1" dirty="0" err="1">
                <a:latin typeface="Arial" panose="020B0604020202020204" pitchFamily="34" charset="0"/>
                <a:cs typeface="Arial" panose="020B0604020202020204" pitchFamily="34" charset="0"/>
              </a:rPr>
              <a:t>Kok</a:t>
            </a:r>
            <a:r>
              <a:rPr lang="en-US" sz="1000" i="1" dirty="0">
                <a:latin typeface="Arial" panose="020B0604020202020204" pitchFamily="34" charset="0"/>
                <a:cs typeface="Arial" panose="020B0604020202020204" pitchFamily="34" charset="0"/>
              </a:rPr>
              <a:t> FJ, et al. Influence of weight reduction on blood pressure: </a:t>
            </a:r>
            <a:r>
              <a:rPr lang="en-US" sz="1000" i="1" dirty="0">
                <a:solidFill>
                  <a:schemeClr val="accent5"/>
                </a:solidFill>
                <a:latin typeface="Arial" panose="020B0604020202020204" pitchFamily="34" charset="0"/>
                <a:cs typeface="Arial" panose="020B0604020202020204" pitchFamily="34" charset="0"/>
              </a:rPr>
              <a:t>a meta-analysis </a:t>
            </a:r>
            <a:r>
              <a:rPr lang="en-US" sz="1000" i="1" dirty="0">
                <a:latin typeface="Arial" panose="020B0604020202020204" pitchFamily="34" charset="0"/>
                <a:cs typeface="Arial" panose="020B0604020202020204" pitchFamily="34" charset="0"/>
              </a:rPr>
              <a:t>of randomized controlled trials. Hypertension 2003; 42:878</a:t>
            </a:r>
            <a:r>
              <a:rPr lang="en-US" sz="1000" i="1" dirty="0" smtClean="0">
                <a:latin typeface="Arial" panose="020B0604020202020204" pitchFamily="34" charset="0"/>
                <a:cs typeface="Arial" panose="020B0604020202020204" pitchFamily="34" charset="0"/>
              </a:rPr>
              <a:t>.</a:t>
            </a:r>
            <a:endParaRPr lang="tr-TR" sz="1000" i="1" dirty="0" smtClean="0">
              <a:latin typeface="Arial" panose="020B0604020202020204" pitchFamily="34" charset="0"/>
              <a:cs typeface="Arial" panose="020B0604020202020204" pitchFamily="34" charset="0"/>
            </a:endParaRPr>
          </a:p>
          <a:p>
            <a:pPr marL="342900" indent="-342900">
              <a:buAutoNum type="arabicPeriod"/>
            </a:pPr>
            <a:r>
              <a:rPr lang="en-US" sz="1000" i="1" dirty="0">
                <a:latin typeface="Arial" panose="020B0604020202020204" pitchFamily="34" charset="0"/>
                <a:cs typeface="Arial" panose="020B0604020202020204" pitchFamily="34" charset="0"/>
              </a:rPr>
              <a:t>Appel LJ, Champagne CM, </a:t>
            </a:r>
            <a:r>
              <a:rPr lang="en-US" sz="1000" i="1" dirty="0" err="1">
                <a:latin typeface="Arial" panose="020B0604020202020204" pitchFamily="34" charset="0"/>
                <a:cs typeface="Arial" panose="020B0604020202020204" pitchFamily="34" charset="0"/>
              </a:rPr>
              <a:t>Harsha</a:t>
            </a:r>
            <a:r>
              <a:rPr lang="en-US" sz="1000" i="1" dirty="0">
                <a:latin typeface="Arial" panose="020B0604020202020204" pitchFamily="34" charset="0"/>
                <a:cs typeface="Arial" panose="020B0604020202020204" pitchFamily="34" charset="0"/>
              </a:rPr>
              <a:t> DW, et al. Effects of comprehensive lifestyle modification on blood pressure control: main results of the PREMIER clinical trial. JAMA 2003; </a:t>
            </a:r>
            <a:r>
              <a:rPr lang="en-US" sz="1000" i="1" dirty="0" smtClean="0">
                <a:latin typeface="Arial" panose="020B0604020202020204" pitchFamily="34" charset="0"/>
                <a:cs typeface="Arial" panose="020B0604020202020204" pitchFamily="34" charset="0"/>
              </a:rPr>
              <a:t>289:2083</a:t>
            </a:r>
            <a:endParaRPr lang="tr-TR" sz="1000" i="1" dirty="0" smtClean="0">
              <a:latin typeface="Arial" panose="020B0604020202020204" pitchFamily="34" charset="0"/>
              <a:cs typeface="Arial" panose="020B0604020202020204" pitchFamily="34" charset="0"/>
            </a:endParaRPr>
          </a:p>
          <a:p>
            <a:pPr marL="342900" indent="-342900">
              <a:buAutoNum type="arabicPeriod"/>
            </a:pPr>
            <a:r>
              <a:rPr lang="en-US" sz="1000" i="1" dirty="0">
                <a:latin typeface="Arial" panose="020B0604020202020204" pitchFamily="34" charset="0"/>
                <a:cs typeface="Arial" panose="020B0604020202020204" pitchFamily="34" charset="0"/>
              </a:rPr>
              <a:t>He FJ, Li J, MacGregor GA. Effect of longer term modest salt reduction on blood pressure: </a:t>
            </a:r>
            <a:r>
              <a:rPr lang="en-US" sz="1000" i="1" dirty="0">
                <a:solidFill>
                  <a:schemeClr val="accent5"/>
                </a:solidFill>
                <a:latin typeface="Arial" panose="020B0604020202020204" pitchFamily="34" charset="0"/>
                <a:cs typeface="Arial" panose="020B0604020202020204" pitchFamily="34" charset="0"/>
              </a:rPr>
              <a:t>Cochrane</a:t>
            </a:r>
            <a:r>
              <a:rPr lang="en-US" sz="1000" i="1" dirty="0">
                <a:latin typeface="Arial" panose="020B0604020202020204" pitchFamily="34" charset="0"/>
                <a:cs typeface="Arial" panose="020B0604020202020204" pitchFamily="34" charset="0"/>
              </a:rPr>
              <a:t> systematic review and meta-analysis of </a:t>
            </a:r>
            <a:r>
              <a:rPr lang="en-US" sz="1000" i="1" dirty="0" err="1">
                <a:latin typeface="Arial" panose="020B0604020202020204" pitchFamily="34" charset="0"/>
                <a:cs typeface="Arial" panose="020B0604020202020204" pitchFamily="34" charset="0"/>
              </a:rPr>
              <a:t>randomised</a:t>
            </a:r>
            <a:r>
              <a:rPr lang="en-US" sz="1000" i="1" dirty="0">
                <a:latin typeface="Arial" panose="020B0604020202020204" pitchFamily="34" charset="0"/>
                <a:cs typeface="Arial" panose="020B0604020202020204" pitchFamily="34" charset="0"/>
              </a:rPr>
              <a:t> trials. BMJ 2013; </a:t>
            </a:r>
            <a:r>
              <a:rPr lang="en-US" sz="1000" i="1" dirty="0" smtClean="0">
                <a:latin typeface="Arial" panose="020B0604020202020204" pitchFamily="34" charset="0"/>
                <a:cs typeface="Arial" panose="020B0604020202020204" pitchFamily="34" charset="0"/>
              </a:rPr>
              <a:t>346:f1325</a:t>
            </a:r>
            <a:endParaRPr lang="tr-TR" sz="1000" i="1" dirty="0" smtClean="0">
              <a:latin typeface="Arial" panose="020B0604020202020204" pitchFamily="34" charset="0"/>
              <a:cs typeface="Arial" panose="020B0604020202020204" pitchFamily="34" charset="0"/>
            </a:endParaRPr>
          </a:p>
          <a:p>
            <a:pPr marL="342900" indent="-342900">
              <a:buAutoNum type="arabicPeriod"/>
            </a:pPr>
            <a:r>
              <a:rPr lang="en-US" sz="1000" i="1" dirty="0">
                <a:latin typeface="Arial" panose="020B0604020202020204" pitchFamily="34" charset="0"/>
                <a:cs typeface="Arial" panose="020B0604020202020204" pitchFamily="34" charset="0"/>
              </a:rPr>
              <a:t>Cornelissen VA, Smart NA. Exercise training for blood pressure</a:t>
            </a:r>
            <a:r>
              <a:rPr lang="en-US" sz="1000" i="1" dirty="0">
                <a:solidFill>
                  <a:schemeClr val="accent6"/>
                </a:solidFill>
                <a:latin typeface="Arial" panose="020B0604020202020204" pitchFamily="34" charset="0"/>
                <a:cs typeface="Arial" panose="020B0604020202020204" pitchFamily="34" charset="0"/>
              </a:rPr>
              <a:t>: a systematic review </a:t>
            </a:r>
            <a:r>
              <a:rPr lang="en-US" sz="1000" i="1" dirty="0">
                <a:latin typeface="Arial" panose="020B0604020202020204" pitchFamily="34" charset="0"/>
                <a:cs typeface="Arial" panose="020B0604020202020204" pitchFamily="34" charset="0"/>
              </a:rPr>
              <a:t>and meta-analysis. J Am Heart </a:t>
            </a:r>
            <a:r>
              <a:rPr lang="en-US" sz="1000" i="1" dirty="0" err="1">
                <a:latin typeface="Arial" panose="020B0604020202020204" pitchFamily="34" charset="0"/>
                <a:cs typeface="Arial" panose="020B0604020202020204" pitchFamily="34" charset="0"/>
              </a:rPr>
              <a:t>Assoc</a:t>
            </a:r>
            <a:r>
              <a:rPr lang="en-US" sz="1000" i="1" dirty="0">
                <a:latin typeface="Arial" panose="020B0604020202020204" pitchFamily="34" charset="0"/>
                <a:cs typeface="Arial" panose="020B0604020202020204" pitchFamily="34" charset="0"/>
              </a:rPr>
              <a:t> 2013; </a:t>
            </a:r>
            <a:r>
              <a:rPr lang="en-US" sz="1000" i="1" dirty="0" smtClean="0">
                <a:latin typeface="Arial" panose="020B0604020202020204" pitchFamily="34" charset="0"/>
                <a:cs typeface="Arial" panose="020B0604020202020204" pitchFamily="34" charset="0"/>
              </a:rPr>
              <a:t>2:e004473</a:t>
            </a:r>
            <a:endParaRPr lang="tr-TR" sz="1000" i="1" dirty="0" smtClean="0">
              <a:latin typeface="Arial" panose="020B0604020202020204" pitchFamily="34" charset="0"/>
              <a:cs typeface="Arial" panose="020B0604020202020204" pitchFamily="34" charset="0"/>
            </a:endParaRPr>
          </a:p>
          <a:p>
            <a:pPr marL="342900" indent="-342900">
              <a:buFontTx/>
              <a:buAutoNum type="arabicPeriod"/>
            </a:pPr>
            <a:r>
              <a:rPr lang="en-US" sz="1000" i="1" dirty="0" err="1">
                <a:latin typeface="Arial" panose="020B0604020202020204" pitchFamily="34" charset="0"/>
                <a:cs typeface="Arial" panose="020B0604020202020204" pitchFamily="34" charset="0"/>
              </a:rPr>
              <a:t>Roerecke</a:t>
            </a:r>
            <a:r>
              <a:rPr lang="en-US" sz="1000" i="1" dirty="0">
                <a:latin typeface="Arial" panose="020B0604020202020204" pitchFamily="34" charset="0"/>
                <a:cs typeface="Arial" panose="020B0604020202020204" pitchFamily="34" charset="0"/>
              </a:rPr>
              <a:t> M, </a:t>
            </a:r>
            <a:r>
              <a:rPr lang="en-US" sz="1000" i="1" dirty="0" err="1">
                <a:latin typeface="Arial" panose="020B0604020202020204" pitchFamily="34" charset="0"/>
                <a:cs typeface="Arial" panose="020B0604020202020204" pitchFamily="34" charset="0"/>
              </a:rPr>
              <a:t>Kaczorowski</a:t>
            </a:r>
            <a:r>
              <a:rPr lang="en-US" sz="1000" i="1" dirty="0">
                <a:latin typeface="Arial" panose="020B0604020202020204" pitchFamily="34" charset="0"/>
                <a:cs typeface="Arial" panose="020B0604020202020204" pitchFamily="34" charset="0"/>
              </a:rPr>
              <a:t> J, Tobe SW, et al. The effect of a reduction in alcohol consumption on blood pressure: a systematic review and meta-analysis. </a:t>
            </a:r>
            <a:r>
              <a:rPr lang="en-US" sz="1000" i="1" dirty="0">
                <a:solidFill>
                  <a:schemeClr val="accent5"/>
                </a:solidFill>
                <a:latin typeface="Arial" panose="020B0604020202020204" pitchFamily="34" charset="0"/>
                <a:cs typeface="Arial" panose="020B0604020202020204" pitchFamily="34" charset="0"/>
              </a:rPr>
              <a:t>Lancet Public Health </a:t>
            </a:r>
            <a:r>
              <a:rPr lang="en-US" sz="1000" i="1" dirty="0">
                <a:latin typeface="Arial" panose="020B0604020202020204" pitchFamily="34" charset="0"/>
                <a:cs typeface="Arial" panose="020B0604020202020204" pitchFamily="34" charset="0"/>
              </a:rPr>
              <a:t>2017; 2:e108.</a:t>
            </a:r>
          </a:p>
          <a:p>
            <a:pPr marL="342900" indent="-342900">
              <a:buAutoNum type="arabicPeriod"/>
            </a:pP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8592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mtClean="0"/>
              <a:pPr/>
              <a:t>59</a:t>
            </a:fld>
            <a:endParaRPr lang="tr-TR"/>
          </a:p>
        </p:txBody>
      </p:sp>
      <p:sp>
        <p:nvSpPr>
          <p:cNvPr id="2" name="1 Başlık"/>
          <p:cNvSpPr>
            <a:spLocks noGrp="1"/>
          </p:cNvSpPr>
          <p:nvPr>
            <p:ph type="title" idx="4294967295"/>
          </p:nvPr>
        </p:nvSpPr>
        <p:spPr>
          <a:xfrm>
            <a:off x="0" y="-73025"/>
            <a:ext cx="9144000" cy="582613"/>
          </a:xfrm>
        </p:spPr>
        <p:txBody>
          <a:bodyPr>
            <a:noAutofit/>
          </a:bodyPr>
          <a:lstStyle/>
          <a:p>
            <a:pPr algn="ctr"/>
            <a:r>
              <a:rPr lang="tr-TR" sz="2000" dirty="0">
                <a:solidFill>
                  <a:schemeClr val="tx1"/>
                </a:solidFill>
                <a:latin typeface="Arial" panose="020B0604020202020204" pitchFamily="34" charset="0"/>
                <a:cs typeface="Arial" panose="020B0604020202020204" pitchFamily="34" charset="0"/>
              </a:rPr>
              <a:t>Yaşam tarzı değişikliği ve farmakolojik ilaç başlama</a:t>
            </a:r>
          </a:p>
        </p:txBody>
      </p:sp>
      <p:pic>
        <p:nvPicPr>
          <p:cNvPr id="5" name="İçerik Yer Tutucusu 4"/>
          <p:cNvPicPr>
            <a:picLocks noGrp="1" noChangeAspect="1"/>
          </p:cNvPicPr>
          <p:nvPr>
            <p:ph idx="4294967295"/>
          </p:nvPr>
        </p:nvPicPr>
        <p:blipFill>
          <a:blip r:embed="rId3"/>
          <a:stretch>
            <a:fillRect/>
          </a:stretch>
        </p:blipFill>
        <p:spPr>
          <a:xfrm>
            <a:off x="0" y="359847"/>
            <a:ext cx="9144000" cy="6176962"/>
          </a:xfrm>
          <a:prstGeom prst="rect">
            <a:avLst/>
          </a:prstGeom>
        </p:spPr>
      </p:pic>
      <p:sp>
        <p:nvSpPr>
          <p:cNvPr id="7" name="Metin kutusu 6"/>
          <p:cNvSpPr txBox="1"/>
          <p:nvPr/>
        </p:nvSpPr>
        <p:spPr>
          <a:xfrm>
            <a:off x="4932040" y="6352143"/>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1077492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Epidemiyoloji</a:t>
            </a:r>
            <a:endParaRPr lang="tr-TR" dirty="0"/>
          </a:p>
        </p:txBody>
      </p:sp>
      <p:sp>
        <p:nvSpPr>
          <p:cNvPr id="3" name="İçerik Yer Tutucusu 2"/>
          <p:cNvSpPr>
            <a:spLocks noGrp="1"/>
          </p:cNvSpPr>
          <p:nvPr>
            <p:ph idx="1"/>
          </p:nvPr>
        </p:nvSpPr>
        <p:spPr>
          <a:xfrm>
            <a:off x="864382" y="2489200"/>
            <a:ext cx="7605542" cy="3530600"/>
          </a:xfrm>
        </p:spPr>
        <p:txBody>
          <a:bodyPr/>
          <a:lstStyle/>
          <a:p>
            <a:pPr algn="just"/>
            <a:r>
              <a:rPr lang="tr-TR" dirty="0" smtClean="0"/>
              <a:t>Hipertansiyon ve hipertansiyonun getirdiği sağlık sorunları dünyada yaklaşık bir milyardan fazla kişiyi ilgilendirmektedir.</a:t>
            </a:r>
          </a:p>
          <a:p>
            <a:pPr algn="just"/>
            <a:endParaRPr lang="tr-TR" dirty="0" smtClean="0"/>
          </a:p>
          <a:p>
            <a:pPr algn="just"/>
            <a:r>
              <a:rPr lang="tr-TR" dirty="0" smtClean="0"/>
              <a:t>2025 yılında 1,56 milyar kişinin hipertansiyon hastası olacağı tahmin edilmektedir.</a:t>
            </a:r>
          </a:p>
          <a:p>
            <a:pPr algn="just"/>
            <a:endParaRPr lang="tr-TR" dirty="0" smtClean="0"/>
          </a:p>
          <a:p>
            <a:pPr marL="0" indent="0">
              <a:buNone/>
            </a:pPr>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6</a:t>
            </a:fld>
            <a:endParaRPr lang="tr-TR"/>
          </a:p>
        </p:txBody>
      </p:sp>
      <p:sp>
        <p:nvSpPr>
          <p:cNvPr id="6" name="Metin kutusu 5"/>
          <p:cNvSpPr txBox="1"/>
          <p:nvPr/>
        </p:nvSpPr>
        <p:spPr>
          <a:xfrm>
            <a:off x="1100871" y="6084054"/>
            <a:ext cx="7200900" cy="553998"/>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Olsen MH, Angell SY, </a:t>
            </a:r>
            <a:r>
              <a:rPr lang="en-US" sz="1000" dirty="0" err="1">
                <a:latin typeface="Arial" panose="020B0604020202020204" pitchFamily="34" charset="0"/>
                <a:cs typeface="Arial" panose="020B0604020202020204" pitchFamily="34" charset="0"/>
              </a:rPr>
              <a:t>Asma</a:t>
            </a:r>
            <a:r>
              <a:rPr lang="en-US" sz="1000" dirty="0">
                <a:latin typeface="Arial" panose="020B0604020202020204" pitchFamily="34" charset="0"/>
                <a:cs typeface="Arial" panose="020B0604020202020204" pitchFamily="34" charset="0"/>
              </a:rPr>
              <a:t> S, </a:t>
            </a:r>
            <a:r>
              <a:rPr lang="en-US" sz="1000" dirty="0" err="1">
                <a:latin typeface="Arial" panose="020B0604020202020204" pitchFamily="34" charset="0"/>
                <a:cs typeface="Arial" panose="020B0604020202020204" pitchFamily="34" charset="0"/>
              </a:rPr>
              <a:t>Boutouyrie</a:t>
            </a:r>
            <a:r>
              <a:rPr lang="en-US" sz="1000" dirty="0">
                <a:latin typeface="Arial" panose="020B0604020202020204" pitchFamily="34" charset="0"/>
                <a:cs typeface="Arial" panose="020B0604020202020204" pitchFamily="34" charset="0"/>
              </a:rPr>
              <a:t> P, Burger D, </a:t>
            </a:r>
            <a:r>
              <a:rPr lang="en-US" sz="1000" dirty="0" err="1">
                <a:latin typeface="Arial" panose="020B0604020202020204" pitchFamily="34" charset="0"/>
                <a:cs typeface="Arial" panose="020B0604020202020204" pitchFamily="34" charset="0"/>
              </a:rPr>
              <a:t>Chirinos</a:t>
            </a:r>
            <a:r>
              <a:rPr lang="en-US" sz="1000" dirty="0">
                <a:latin typeface="Arial" panose="020B0604020202020204" pitchFamily="34" charset="0"/>
                <a:cs typeface="Arial" panose="020B0604020202020204" pitchFamily="34" charset="0"/>
              </a:rPr>
              <a:t> JA, et al. A call to action and a </a:t>
            </a:r>
            <a:r>
              <a:rPr lang="en-US" sz="1000" dirty="0" err="1">
                <a:latin typeface="Arial" panose="020B0604020202020204" pitchFamily="34" charset="0"/>
                <a:cs typeface="Arial" panose="020B0604020202020204" pitchFamily="34" charset="0"/>
              </a:rPr>
              <a:t>lifecourse</a:t>
            </a:r>
            <a:r>
              <a:rPr lang="en-US" sz="1000" dirty="0">
                <a:latin typeface="Arial" panose="020B0604020202020204" pitchFamily="34" charset="0"/>
                <a:cs typeface="Arial" panose="020B0604020202020204" pitchFamily="34" charset="0"/>
              </a:rPr>
              <a:t> strategy to address the global burden of raised blood pressure on current and future generations: the Lancet Commission on hypertension. </a:t>
            </a:r>
            <a:r>
              <a:rPr lang="en-US" sz="1000" i="1" dirty="0">
                <a:solidFill>
                  <a:srgbClr val="0070C0"/>
                </a:solidFill>
                <a:latin typeface="Arial" panose="020B0604020202020204" pitchFamily="34" charset="0"/>
                <a:cs typeface="Arial" panose="020B0604020202020204" pitchFamily="34" charset="0"/>
              </a:rPr>
              <a:t>Lancet</a:t>
            </a:r>
            <a:r>
              <a:rPr lang="en-US" sz="1000" dirty="0">
                <a:solidFill>
                  <a:srgbClr val="0070C0"/>
                </a:solidFill>
                <a:latin typeface="Arial" panose="020B0604020202020204" pitchFamily="34" charset="0"/>
                <a:cs typeface="Arial" panose="020B0604020202020204" pitchFamily="34" charset="0"/>
              </a:rPr>
              <a:t> 2016</a:t>
            </a:r>
            <a:r>
              <a:rPr lang="en-US" sz="1000" dirty="0">
                <a:latin typeface="Arial" panose="020B0604020202020204" pitchFamily="34" charset="0"/>
                <a:cs typeface="Arial" panose="020B0604020202020204" pitchFamily="34" charset="0"/>
              </a:rPr>
              <a:t>; 388:2665–2712</a:t>
            </a:r>
            <a:endParaRPr lang="tr-TR" sz="1000"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stretch>
            <a:fillRect/>
          </a:stretch>
        </p:blipFill>
        <p:spPr>
          <a:xfrm>
            <a:off x="3635896" y="4365104"/>
            <a:ext cx="2119890" cy="1421515"/>
          </a:xfrm>
          <a:prstGeom prst="rect">
            <a:avLst/>
          </a:prstGeom>
        </p:spPr>
      </p:pic>
    </p:spTree>
    <p:extLst>
      <p:ext uri="{BB962C8B-B14F-4D97-AF65-F5344CB8AC3E}">
        <p14:creationId xmlns:p14="http://schemas.microsoft.com/office/powerpoint/2010/main" val="20457010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0" y="-16829"/>
            <a:ext cx="9144000" cy="6842450"/>
          </a:xfrm>
          <a:prstGeom prst="rect">
            <a:avLst/>
          </a:prstGeom>
        </p:spPr>
      </p:pic>
      <p:sp>
        <p:nvSpPr>
          <p:cNvPr id="4" name="Slayt Numarası Yer Tutucusu 3"/>
          <p:cNvSpPr>
            <a:spLocks noGrp="1"/>
          </p:cNvSpPr>
          <p:nvPr>
            <p:ph type="sldNum" sz="quarter" idx="12"/>
          </p:nvPr>
        </p:nvSpPr>
        <p:spPr>
          <a:xfrm>
            <a:off x="7452320" y="159411"/>
            <a:ext cx="1017604" cy="767687"/>
          </a:xfrm>
        </p:spPr>
        <p:txBody>
          <a:bodyPr/>
          <a:lstStyle/>
          <a:p>
            <a:r>
              <a:rPr lang="tr-TR" sz="1800" dirty="0" smtClean="0"/>
              <a:t>2015</a:t>
            </a:r>
            <a:endParaRPr lang="tr-TR" dirty="0"/>
          </a:p>
        </p:txBody>
      </p:sp>
    </p:spTree>
    <p:extLst>
      <p:ext uri="{BB962C8B-B14F-4D97-AF65-F5344CB8AC3E}">
        <p14:creationId xmlns:p14="http://schemas.microsoft.com/office/powerpoint/2010/main" val="3058559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Tedavi</a:t>
            </a:r>
          </a:p>
        </p:txBody>
      </p:sp>
      <p:sp>
        <p:nvSpPr>
          <p:cNvPr id="3" name="İçerik Yer Tutucusu 2"/>
          <p:cNvSpPr>
            <a:spLocks noGrp="1"/>
          </p:cNvSpPr>
          <p:nvPr>
            <p:ph idx="1"/>
          </p:nvPr>
        </p:nvSpPr>
        <p:spPr>
          <a:xfrm>
            <a:off x="467544" y="2060848"/>
            <a:ext cx="8229600" cy="4325112"/>
          </a:xfrm>
        </p:spPr>
        <p:txBody>
          <a:bodyPr>
            <a:noAutofit/>
          </a:bodyPr>
          <a:lstStyle/>
          <a:p>
            <a:r>
              <a:rPr lang="tr-TR" sz="2000" dirty="0" smtClean="0"/>
              <a:t>İlaç Tedavisi</a:t>
            </a:r>
          </a:p>
          <a:p>
            <a:pPr lvl="1"/>
            <a:r>
              <a:rPr lang="tr-TR" sz="1800" dirty="0" err="1" smtClean="0"/>
              <a:t>Antihipertansif</a:t>
            </a:r>
            <a:r>
              <a:rPr lang="tr-TR" sz="1800" dirty="0" smtClean="0"/>
              <a:t> </a:t>
            </a:r>
            <a:r>
              <a:rPr lang="tr-TR" sz="1800" dirty="0"/>
              <a:t>ilaç tedavisinde beş grup </a:t>
            </a:r>
            <a:r>
              <a:rPr lang="tr-TR" sz="1800" dirty="0" smtClean="0"/>
              <a:t>ilaç </a:t>
            </a:r>
            <a:r>
              <a:rPr lang="tr-TR" sz="1800" dirty="0"/>
              <a:t>[tarihsel gelişim </a:t>
            </a:r>
            <a:r>
              <a:rPr lang="tr-TR" sz="1800" dirty="0" smtClean="0"/>
              <a:t>sırasıyla] </a:t>
            </a:r>
            <a:endParaRPr lang="tr-TR" sz="1800" dirty="0"/>
          </a:p>
          <a:p>
            <a:pPr lvl="2"/>
            <a:r>
              <a:rPr lang="tr-TR" sz="1600" i="0" dirty="0" err="1"/>
              <a:t>Diüretikler</a:t>
            </a:r>
            <a:r>
              <a:rPr lang="tr-TR" sz="1600" i="0" dirty="0"/>
              <a:t>, </a:t>
            </a:r>
          </a:p>
          <a:p>
            <a:pPr lvl="2"/>
            <a:r>
              <a:rPr lang="tr-TR" sz="1600" i="0" dirty="0"/>
              <a:t>Beta </a:t>
            </a:r>
            <a:r>
              <a:rPr lang="tr-TR" sz="1600" i="0" dirty="0" err="1"/>
              <a:t>Blokerler</a:t>
            </a:r>
            <a:r>
              <a:rPr lang="tr-TR" sz="1600" i="0" dirty="0"/>
              <a:t>, </a:t>
            </a:r>
          </a:p>
          <a:p>
            <a:pPr lvl="2"/>
            <a:r>
              <a:rPr lang="tr-TR" sz="1600" i="0" dirty="0"/>
              <a:t>Kalsiyum Kanal </a:t>
            </a:r>
            <a:r>
              <a:rPr lang="tr-TR" sz="1600" i="0" dirty="0" err="1"/>
              <a:t>Blokerleri</a:t>
            </a:r>
            <a:r>
              <a:rPr lang="tr-TR" sz="1600" i="0" dirty="0"/>
              <a:t>, </a:t>
            </a:r>
          </a:p>
          <a:p>
            <a:pPr lvl="2"/>
            <a:r>
              <a:rPr lang="tr-TR" sz="1600" i="0" dirty="0" err="1"/>
              <a:t>Anjiyotensin</a:t>
            </a:r>
            <a:r>
              <a:rPr lang="tr-TR" sz="1600" i="0" dirty="0"/>
              <a:t> Dönüştürücü Enzim (ACE) İnhibitörleri </a:t>
            </a:r>
          </a:p>
          <a:p>
            <a:pPr lvl="2"/>
            <a:r>
              <a:rPr lang="tr-TR" sz="1600" i="0" dirty="0" err="1"/>
              <a:t>Anjiyotensin</a:t>
            </a:r>
            <a:r>
              <a:rPr lang="tr-TR" sz="1600" i="0" dirty="0"/>
              <a:t> Reseptör </a:t>
            </a:r>
            <a:r>
              <a:rPr lang="tr-TR" sz="1600" i="0" dirty="0" err="1"/>
              <a:t>Blokerleri</a:t>
            </a:r>
            <a:r>
              <a:rPr lang="tr-TR" sz="1600" i="0" dirty="0"/>
              <a:t> (ARB</a:t>
            </a:r>
            <a:r>
              <a:rPr lang="tr-TR" sz="1600" i="0" dirty="0" smtClean="0"/>
              <a:t>)</a:t>
            </a:r>
            <a:r>
              <a:rPr lang="tr-TR" sz="1800" i="0" dirty="0" smtClean="0"/>
              <a:t> </a:t>
            </a:r>
            <a:endParaRPr lang="tr-TR" sz="1800" i="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61</a:t>
            </a:fld>
            <a:endParaRPr lang="tr-TR"/>
          </a:p>
        </p:txBody>
      </p:sp>
      <p:sp>
        <p:nvSpPr>
          <p:cNvPr id="5" name="Metin kutusu 4"/>
          <p:cNvSpPr txBox="1"/>
          <p:nvPr/>
        </p:nvSpPr>
        <p:spPr>
          <a:xfrm>
            <a:off x="864382" y="5948707"/>
            <a:ext cx="7704856" cy="815608"/>
          </a:xfrm>
          <a:prstGeom prst="rect">
            <a:avLst/>
          </a:prstGeom>
          <a:noFill/>
        </p:spPr>
        <p:txBody>
          <a:bodyPr wrap="square" rtlCol="0">
            <a:spAutoFit/>
          </a:bodyPr>
          <a:lstStyle/>
          <a:p>
            <a:pPr algn="just"/>
            <a:r>
              <a:rPr lang="tr-TR" sz="900" dirty="0" smtClean="0"/>
              <a:t>TEMD </a:t>
            </a:r>
            <a:r>
              <a:rPr lang="tr-TR" sz="900" dirty="0"/>
              <a:t>HİPERTANSİYON TANI ve TEDAVİ </a:t>
            </a:r>
            <a:r>
              <a:rPr lang="tr-TR" sz="900" dirty="0" smtClean="0"/>
              <a:t>KILAVUZ  </a:t>
            </a:r>
            <a:r>
              <a:rPr lang="tr-TR" sz="900" dirty="0" smtClean="0"/>
              <a:t>2018</a:t>
            </a:r>
          </a:p>
          <a:p>
            <a:pPr algn="just"/>
            <a:endParaRPr lang="tr-TR" sz="900" dirty="0"/>
          </a:p>
          <a:p>
            <a:pPr algn="just"/>
            <a:r>
              <a:rPr lang="tr-TR" sz="900" dirty="0"/>
              <a:t>Williams,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24951373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Tedavi</a:t>
            </a:r>
          </a:p>
        </p:txBody>
      </p:sp>
      <p:sp>
        <p:nvSpPr>
          <p:cNvPr id="3" name="İçerik Yer Tutucusu 2"/>
          <p:cNvSpPr>
            <a:spLocks noGrp="1"/>
          </p:cNvSpPr>
          <p:nvPr>
            <p:ph idx="1"/>
          </p:nvPr>
        </p:nvSpPr>
        <p:spPr>
          <a:xfrm>
            <a:off x="467544" y="2060848"/>
            <a:ext cx="8229600" cy="4325112"/>
          </a:xfrm>
        </p:spPr>
        <p:txBody>
          <a:bodyPr>
            <a:noAutofit/>
          </a:bodyPr>
          <a:lstStyle/>
          <a:p>
            <a:r>
              <a:rPr lang="tr-TR" sz="2000" dirty="0"/>
              <a:t>İlaç </a:t>
            </a:r>
            <a:r>
              <a:rPr lang="tr-TR" sz="2000" dirty="0" smtClean="0"/>
              <a:t>Tedavisi</a:t>
            </a:r>
          </a:p>
          <a:p>
            <a:pPr lvl="1"/>
            <a:r>
              <a:rPr lang="tr-TR" sz="1800" dirty="0" err="1" smtClean="0"/>
              <a:t>Antihipertansif</a:t>
            </a:r>
            <a:r>
              <a:rPr lang="tr-TR" sz="1800" dirty="0" smtClean="0"/>
              <a:t> ilaçlar</a:t>
            </a:r>
          </a:p>
          <a:p>
            <a:pPr marL="342900" lvl="1" indent="0">
              <a:buNone/>
            </a:pPr>
            <a:r>
              <a:rPr lang="tr-TR" sz="1800" dirty="0" smtClean="0"/>
              <a:t> </a:t>
            </a:r>
          </a:p>
          <a:p>
            <a:pPr lvl="2"/>
            <a:r>
              <a:rPr lang="tr-TR" sz="1600" i="0" dirty="0" err="1" smtClean="0"/>
              <a:t>Diüretikler</a:t>
            </a:r>
            <a:r>
              <a:rPr lang="tr-TR" sz="1600" i="0" dirty="0" smtClean="0"/>
              <a:t>, </a:t>
            </a:r>
          </a:p>
          <a:p>
            <a:pPr lvl="2"/>
            <a:r>
              <a:rPr lang="tr-TR" sz="1600" i="0" dirty="0" smtClean="0"/>
              <a:t>Kalsiyum </a:t>
            </a:r>
            <a:r>
              <a:rPr lang="tr-TR" sz="1600" i="0" dirty="0"/>
              <a:t>Kanal </a:t>
            </a:r>
            <a:r>
              <a:rPr lang="tr-TR" sz="1600" i="0" dirty="0" err="1"/>
              <a:t>Blokerleri</a:t>
            </a:r>
            <a:r>
              <a:rPr lang="tr-TR" sz="1600" i="0" dirty="0"/>
              <a:t>, </a:t>
            </a:r>
          </a:p>
          <a:p>
            <a:pPr lvl="2"/>
            <a:r>
              <a:rPr lang="tr-TR" sz="1600" i="0" dirty="0" err="1"/>
              <a:t>Anjiyotensin</a:t>
            </a:r>
            <a:r>
              <a:rPr lang="tr-TR" sz="1600" i="0" dirty="0"/>
              <a:t> Dönüştürücü Enzim (ACE) İnhibitörleri </a:t>
            </a:r>
          </a:p>
          <a:p>
            <a:pPr lvl="2"/>
            <a:r>
              <a:rPr lang="tr-TR" sz="1600" i="0" dirty="0" err="1"/>
              <a:t>Anjiyotensin</a:t>
            </a:r>
            <a:r>
              <a:rPr lang="tr-TR" sz="1600" i="0" dirty="0"/>
              <a:t> Reseptör </a:t>
            </a:r>
            <a:r>
              <a:rPr lang="tr-TR" sz="1600" i="0" dirty="0" err="1"/>
              <a:t>Blokerleri</a:t>
            </a:r>
            <a:r>
              <a:rPr lang="tr-TR" sz="1600" i="0" dirty="0"/>
              <a:t> (ARB</a:t>
            </a:r>
            <a:r>
              <a:rPr lang="tr-TR" sz="1600" i="0" dirty="0" smtClean="0"/>
              <a:t>)</a:t>
            </a:r>
            <a:r>
              <a:rPr lang="tr-TR" sz="1800" i="0" dirty="0" smtClean="0"/>
              <a:t> </a:t>
            </a:r>
            <a:endParaRPr lang="tr-TR" sz="1800" i="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62</a:t>
            </a:fld>
            <a:endParaRPr lang="tr-TR"/>
          </a:p>
        </p:txBody>
      </p:sp>
      <p:sp>
        <p:nvSpPr>
          <p:cNvPr id="6" name="Sağ Ayraç 5"/>
          <p:cNvSpPr/>
          <p:nvPr/>
        </p:nvSpPr>
        <p:spPr>
          <a:xfrm>
            <a:off x="6198480" y="3431316"/>
            <a:ext cx="648072" cy="15841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8" name="Metin kutusu 7"/>
          <p:cNvSpPr txBox="1"/>
          <p:nvPr/>
        </p:nvSpPr>
        <p:spPr>
          <a:xfrm>
            <a:off x="6922142" y="4038738"/>
            <a:ext cx="2304256" cy="369332"/>
          </a:xfrm>
          <a:prstGeom prst="rect">
            <a:avLst/>
          </a:prstGeom>
          <a:noFill/>
        </p:spPr>
        <p:txBody>
          <a:bodyPr wrap="square" rtlCol="0">
            <a:spAutoFit/>
          </a:bodyPr>
          <a:lstStyle/>
          <a:p>
            <a:r>
              <a:rPr lang="tr-TR" dirty="0" smtClean="0"/>
              <a:t>İlk seçenek olabilir</a:t>
            </a:r>
            <a:endParaRPr lang="tr-TR" dirty="0"/>
          </a:p>
        </p:txBody>
      </p:sp>
      <p:sp>
        <p:nvSpPr>
          <p:cNvPr id="9" name="Metin kutusu 8"/>
          <p:cNvSpPr txBox="1"/>
          <p:nvPr/>
        </p:nvSpPr>
        <p:spPr>
          <a:xfrm>
            <a:off x="864382" y="5948707"/>
            <a:ext cx="7704856" cy="815608"/>
          </a:xfrm>
          <a:prstGeom prst="rect">
            <a:avLst/>
          </a:prstGeom>
          <a:noFill/>
        </p:spPr>
        <p:txBody>
          <a:bodyPr wrap="square" rtlCol="0">
            <a:spAutoFit/>
          </a:bodyPr>
          <a:lstStyle/>
          <a:p>
            <a:pPr algn="just"/>
            <a:r>
              <a:rPr lang="tr-TR" sz="900" dirty="0" smtClean="0"/>
              <a:t>TEMD </a:t>
            </a:r>
            <a:r>
              <a:rPr lang="tr-TR" sz="900" dirty="0"/>
              <a:t>HİPERTANSİYON TANI ve TEDAVİ </a:t>
            </a:r>
            <a:r>
              <a:rPr lang="tr-TR" sz="900" dirty="0" smtClean="0"/>
              <a:t>KILAVUZ  </a:t>
            </a:r>
            <a:r>
              <a:rPr lang="tr-TR" sz="900" dirty="0" smtClean="0"/>
              <a:t>2018</a:t>
            </a:r>
          </a:p>
          <a:p>
            <a:pPr algn="just"/>
            <a:endParaRPr lang="tr-TR" sz="900" dirty="0"/>
          </a:p>
          <a:p>
            <a:pPr algn="just"/>
            <a:r>
              <a:rPr lang="tr-TR" sz="900" dirty="0"/>
              <a:t>Williams,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18661840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Tedavi</a:t>
            </a:r>
          </a:p>
        </p:txBody>
      </p:sp>
      <p:sp>
        <p:nvSpPr>
          <p:cNvPr id="3" name="İçerik Yer Tutucusu 2"/>
          <p:cNvSpPr>
            <a:spLocks noGrp="1"/>
          </p:cNvSpPr>
          <p:nvPr>
            <p:ph idx="1"/>
          </p:nvPr>
        </p:nvSpPr>
        <p:spPr>
          <a:xfrm>
            <a:off x="467544" y="2060848"/>
            <a:ext cx="8229600" cy="4325112"/>
          </a:xfrm>
        </p:spPr>
        <p:txBody>
          <a:bodyPr>
            <a:noAutofit/>
          </a:bodyPr>
          <a:lstStyle/>
          <a:p>
            <a:r>
              <a:rPr lang="tr-TR" sz="2000" dirty="0"/>
              <a:t>İlaç Tedavisi</a:t>
            </a:r>
          </a:p>
          <a:p>
            <a:pPr lvl="1"/>
            <a:r>
              <a:rPr lang="tr-TR" sz="1800" dirty="0" err="1" smtClean="0"/>
              <a:t>Antihipertansif</a:t>
            </a:r>
            <a:r>
              <a:rPr lang="tr-TR" sz="1800" dirty="0" smtClean="0"/>
              <a:t> ilaçlar</a:t>
            </a:r>
            <a:endParaRPr lang="tr-TR" i="0" dirty="0" smtClean="0"/>
          </a:p>
          <a:p>
            <a:pPr lvl="2"/>
            <a:r>
              <a:rPr lang="tr-TR" sz="1600" i="0" dirty="0" smtClean="0"/>
              <a:t>Beta </a:t>
            </a:r>
            <a:r>
              <a:rPr lang="tr-TR" sz="1600" i="0" dirty="0" err="1" smtClean="0"/>
              <a:t>Blokerlerlerin</a:t>
            </a:r>
            <a:r>
              <a:rPr lang="tr-TR" sz="1600" i="0" dirty="0" smtClean="0"/>
              <a:t> ilk tercih olarak tercih edilebileceği durumlar.</a:t>
            </a:r>
            <a:endParaRPr lang="tr-TR" sz="1600" i="0" dirty="0"/>
          </a:p>
          <a:p>
            <a:pPr lvl="3"/>
            <a:r>
              <a:rPr lang="tr-TR" dirty="0" err="1" smtClean="0"/>
              <a:t>Atrial</a:t>
            </a:r>
            <a:r>
              <a:rPr lang="tr-TR" dirty="0" smtClean="0"/>
              <a:t> </a:t>
            </a:r>
            <a:r>
              <a:rPr lang="tr-TR" dirty="0" err="1" smtClean="0"/>
              <a:t>fibrilasyon</a:t>
            </a:r>
            <a:r>
              <a:rPr lang="tr-TR" dirty="0" smtClean="0"/>
              <a:t>,</a:t>
            </a:r>
          </a:p>
          <a:p>
            <a:pPr lvl="3"/>
            <a:endParaRPr lang="tr-TR" dirty="0" smtClean="0"/>
          </a:p>
          <a:p>
            <a:pPr lvl="3"/>
            <a:r>
              <a:rPr lang="tr-TR" dirty="0" smtClean="0"/>
              <a:t>Kalp yetmezliği,</a:t>
            </a:r>
          </a:p>
          <a:p>
            <a:pPr lvl="3"/>
            <a:endParaRPr lang="tr-TR" dirty="0" smtClean="0"/>
          </a:p>
          <a:p>
            <a:pPr lvl="3"/>
            <a:r>
              <a:rPr lang="tr-TR" dirty="0" smtClean="0"/>
              <a:t>Koroner arter hastalığı</a:t>
            </a:r>
          </a:p>
          <a:p>
            <a:pPr marL="0" indent="0">
              <a:buNone/>
            </a:pPr>
            <a:r>
              <a:rPr lang="tr-TR" sz="2000" dirty="0" smtClean="0"/>
              <a:t>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63</a:t>
            </a:fld>
            <a:endParaRPr lang="tr-TR"/>
          </a:p>
        </p:txBody>
      </p:sp>
      <p:sp>
        <p:nvSpPr>
          <p:cNvPr id="5" name="Metin kutusu 4"/>
          <p:cNvSpPr txBox="1"/>
          <p:nvPr/>
        </p:nvSpPr>
        <p:spPr>
          <a:xfrm>
            <a:off x="864382" y="5948707"/>
            <a:ext cx="7704856" cy="815608"/>
          </a:xfrm>
          <a:prstGeom prst="rect">
            <a:avLst/>
          </a:prstGeom>
          <a:noFill/>
        </p:spPr>
        <p:txBody>
          <a:bodyPr wrap="square" rtlCol="0">
            <a:spAutoFit/>
          </a:bodyPr>
          <a:lstStyle/>
          <a:p>
            <a:pPr algn="just"/>
            <a:r>
              <a:rPr lang="tr-TR" sz="900" dirty="0" smtClean="0"/>
              <a:t>TEMD </a:t>
            </a:r>
            <a:r>
              <a:rPr lang="tr-TR" sz="900" dirty="0"/>
              <a:t>HİPERTANSİYON TANI ve TEDAVİ </a:t>
            </a:r>
            <a:r>
              <a:rPr lang="tr-TR" sz="900" dirty="0" smtClean="0"/>
              <a:t>KILAVUZ  </a:t>
            </a:r>
            <a:r>
              <a:rPr lang="tr-TR" sz="900" dirty="0" smtClean="0"/>
              <a:t>2018</a:t>
            </a:r>
          </a:p>
          <a:p>
            <a:pPr algn="just"/>
            <a:endParaRPr lang="tr-TR" sz="900" dirty="0"/>
          </a:p>
          <a:p>
            <a:pPr algn="just"/>
            <a:r>
              <a:rPr lang="tr-TR" sz="900" dirty="0"/>
              <a:t>Williams,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42212078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Tedavi</a:t>
            </a:r>
          </a:p>
        </p:txBody>
      </p:sp>
      <p:sp>
        <p:nvSpPr>
          <p:cNvPr id="3" name="İçerik Yer Tutucusu 2"/>
          <p:cNvSpPr>
            <a:spLocks noGrp="1"/>
          </p:cNvSpPr>
          <p:nvPr>
            <p:ph idx="1"/>
          </p:nvPr>
        </p:nvSpPr>
        <p:spPr>
          <a:xfrm>
            <a:off x="467544" y="2060848"/>
            <a:ext cx="8229600" cy="4325112"/>
          </a:xfrm>
        </p:spPr>
        <p:txBody>
          <a:bodyPr>
            <a:noAutofit/>
          </a:bodyPr>
          <a:lstStyle/>
          <a:p>
            <a:r>
              <a:rPr lang="tr-TR" sz="2000" dirty="0"/>
              <a:t>İlaç Tedavisi</a:t>
            </a:r>
          </a:p>
          <a:p>
            <a:pPr lvl="1"/>
            <a:r>
              <a:rPr lang="tr-TR" sz="1800" dirty="0" err="1" smtClean="0"/>
              <a:t>Antihipertansif</a:t>
            </a:r>
            <a:r>
              <a:rPr lang="tr-TR" sz="1800" dirty="0" smtClean="0"/>
              <a:t> ilaçlar</a:t>
            </a:r>
            <a:endParaRPr lang="tr-TR" i="0" dirty="0" smtClean="0"/>
          </a:p>
          <a:p>
            <a:pPr lvl="2"/>
            <a:r>
              <a:rPr lang="tr-TR" sz="1600" i="0" dirty="0" smtClean="0"/>
              <a:t>Beta </a:t>
            </a:r>
            <a:r>
              <a:rPr lang="tr-TR" sz="1600" i="0" dirty="0" err="1" smtClean="0"/>
              <a:t>Blokerler</a:t>
            </a:r>
            <a:endParaRPr lang="tr-TR" sz="1600" i="0" dirty="0"/>
          </a:p>
          <a:p>
            <a:pPr lvl="3"/>
            <a:r>
              <a:rPr lang="tr-TR" sz="1600" dirty="0" err="1"/>
              <a:t>M</a:t>
            </a:r>
            <a:r>
              <a:rPr lang="tr-TR" sz="1600" dirty="0" err="1" smtClean="0"/>
              <a:t>etabolik</a:t>
            </a:r>
            <a:r>
              <a:rPr lang="tr-TR" sz="1600" dirty="0" smtClean="0"/>
              <a:t> </a:t>
            </a:r>
            <a:r>
              <a:rPr lang="tr-TR" sz="1600" dirty="0"/>
              <a:t>sendrom ya da diyabet gelişme riski yüksek olan </a:t>
            </a:r>
            <a:r>
              <a:rPr lang="tr-TR" sz="1600" dirty="0" smtClean="0"/>
              <a:t>hastalarda ve </a:t>
            </a:r>
          </a:p>
          <a:p>
            <a:pPr lvl="3"/>
            <a:endParaRPr lang="tr-TR" sz="1600" dirty="0"/>
          </a:p>
          <a:p>
            <a:pPr lvl="3"/>
            <a:r>
              <a:rPr lang="tr-TR" sz="1600" dirty="0" err="1" smtClean="0"/>
              <a:t>Tiyazid</a:t>
            </a:r>
            <a:r>
              <a:rPr lang="tr-TR" sz="1600" dirty="0" smtClean="0"/>
              <a:t> </a:t>
            </a:r>
            <a:r>
              <a:rPr lang="tr-TR" sz="1600" dirty="0"/>
              <a:t>grubu </a:t>
            </a:r>
            <a:r>
              <a:rPr lang="tr-TR" sz="1600" dirty="0" err="1" smtClean="0"/>
              <a:t>diüretiklerle</a:t>
            </a:r>
            <a:r>
              <a:rPr lang="tr-TR" sz="1600" dirty="0"/>
              <a:t> </a:t>
            </a:r>
            <a:r>
              <a:rPr lang="tr-TR" sz="1600" dirty="0" smtClean="0"/>
              <a:t>kombinasyon </a:t>
            </a:r>
            <a:r>
              <a:rPr lang="tr-TR" sz="1600" dirty="0"/>
              <a:t>olarak kullanılmamalıdır. </a:t>
            </a:r>
            <a:endParaRPr lang="tr-TR" sz="1600" dirty="0" smtClean="0"/>
          </a:p>
          <a:p>
            <a:pPr lvl="3"/>
            <a:endParaRPr lang="tr-TR" sz="1600" dirty="0" smtClean="0"/>
          </a:p>
          <a:p>
            <a:pPr lvl="3"/>
            <a:r>
              <a:rPr lang="tr-TR" sz="1600" dirty="0"/>
              <a:t>A</a:t>
            </a:r>
            <a:r>
              <a:rPr lang="tr-TR" sz="1600" dirty="0" smtClean="0"/>
              <a:t>yrıca </a:t>
            </a:r>
            <a:r>
              <a:rPr lang="tr-TR" sz="1600" dirty="0"/>
              <a:t>inme riskini artırdığından dikkatli olunmalıdır.</a:t>
            </a:r>
            <a:endParaRPr lang="tr-TR" sz="1600" i="0" dirty="0"/>
          </a:p>
          <a:p>
            <a:pPr lvl="2"/>
            <a:endParaRPr lang="tr-TR" dirty="0" smtClean="0"/>
          </a:p>
          <a:p>
            <a:pPr marL="0" indent="0">
              <a:buNone/>
            </a:pPr>
            <a:r>
              <a:rPr lang="tr-TR" sz="2000" dirty="0" smtClean="0"/>
              <a:t>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64</a:t>
            </a:fld>
            <a:endParaRPr lang="tr-TR"/>
          </a:p>
        </p:txBody>
      </p:sp>
    </p:spTree>
    <p:extLst>
      <p:ext uri="{BB962C8B-B14F-4D97-AF65-F5344CB8AC3E}">
        <p14:creationId xmlns:p14="http://schemas.microsoft.com/office/powerpoint/2010/main" val="41058877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Tedavi</a:t>
            </a:r>
          </a:p>
        </p:txBody>
      </p:sp>
      <p:sp>
        <p:nvSpPr>
          <p:cNvPr id="3" name="İçerik Yer Tutucusu 2"/>
          <p:cNvSpPr>
            <a:spLocks noGrp="1"/>
          </p:cNvSpPr>
          <p:nvPr>
            <p:ph idx="1"/>
          </p:nvPr>
        </p:nvSpPr>
        <p:spPr>
          <a:xfrm>
            <a:off x="467544" y="2060848"/>
            <a:ext cx="8229600" cy="4325112"/>
          </a:xfrm>
        </p:spPr>
        <p:txBody>
          <a:bodyPr>
            <a:noAutofit/>
          </a:bodyPr>
          <a:lstStyle/>
          <a:p>
            <a:r>
              <a:rPr lang="tr-TR" sz="2000" dirty="0"/>
              <a:t>İlaç Tedavisi</a:t>
            </a:r>
          </a:p>
          <a:p>
            <a:pPr lvl="1"/>
            <a:r>
              <a:rPr lang="tr-TR" sz="1800" dirty="0" err="1" smtClean="0"/>
              <a:t>Antihipertansif</a:t>
            </a:r>
            <a:r>
              <a:rPr lang="tr-TR" sz="1800" dirty="0" smtClean="0"/>
              <a:t> ilaçlar</a:t>
            </a:r>
          </a:p>
          <a:p>
            <a:pPr lvl="2"/>
            <a:endParaRPr lang="tr-TR" sz="1600" i="0" dirty="0" smtClean="0"/>
          </a:p>
          <a:p>
            <a:pPr lvl="2"/>
            <a:r>
              <a:rPr lang="tr-TR" sz="1600" i="0" dirty="0">
                <a:solidFill>
                  <a:schemeClr val="tx1"/>
                </a:solidFill>
                <a:cs typeface="Arial" panose="020B0604020202020204" pitchFamily="34" charset="0"/>
              </a:rPr>
              <a:t>Birçok hastada birden fazla ilaca gereksinim duyulacağı için ilk basamak ilacın ne olması gerektiğini düşünmek genelde doğru değildir</a:t>
            </a:r>
            <a:r>
              <a:rPr lang="tr-TR" sz="1600" i="0" dirty="0" smtClean="0">
                <a:solidFill>
                  <a:schemeClr val="tx1"/>
                </a:solidFill>
                <a:cs typeface="Arial" panose="020B0604020202020204" pitchFamily="34" charset="0"/>
              </a:rPr>
              <a:t>.</a:t>
            </a:r>
          </a:p>
          <a:p>
            <a:pPr lvl="2"/>
            <a:endParaRPr lang="tr-TR" sz="1600" i="0" dirty="0" smtClean="0">
              <a:solidFill>
                <a:schemeClr val="tx1"/>
              </a:solidFill>
              <a:cs typeface="Arial" panose="020B0604020202020204" pitchFamily="34" charset="0"/>
            </a:endParaRPr>
          </a:p>
          <a:p>
            <a:pPr lvl="2"/>
            <a:r>
              <a:rPr lang="tr-TR" sz="1600" i="0" dirty="0" smtClean="0">
                <a:solidFill>
                  <a:schemeClr val="tx1"/>
                </a:solidFill>
                <a:cs typeface="Arial" panose="020B0604020202020204" pitchFamily="34" charset="0"/>
              </a:rPr>
              <a:t> </a:t>
            </a:r>
            <a:r>
              <a:rPr lang="tr-TR" sz="1600" i="0" dirty="0">
                <a:solidFill>
                  <a:schemeClr val="tx1"/>
                </a:solidFill>
                <a:cs typeface="Arial" panose="020B0604020202020204" pitchFamily="34" charset="0"/>
              </a:rPr>
              <a:t>Ama bazı ilaçların başlangıçta seçmenin veya kombinasyon şeklinde kullanmanın uygun olduğunu bildiren çalışmalar vardır.</a:t>
            </a:r>
            <a:endParaRPr lang="tr-TR" sz="1600" dirty="0">
              <a:cs typeface="Arial" panose="020B0604020202020204" pitchFamily="34" charset="0"/>
            </a:endParaRPr>
          </a:p>
          <a:p>
            <a:pPr lvl="1"/>
            <a:endParaRPr lang="tr-TR" dirty="0" smtClean="0"/>
          </a:p>
          <a:p>
            <a:pPr marL="0" indent="0">
              <a:buNone/>
            </a:pPr>
            <a:r>
              <a:rPr lang="tr-TR" sz="2000" dirty="0" smtClean="0"/>
              <a:t>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65</a:t>
            </a:fld>
            <a:endParaRPr lang="tr-TR"/>
          </a:p>
        </p:txBody>
      </p:sp>
    </p:spTree>
    <p:extLst>
      <p:ext uri="{BB962C8B-B14F-4D97-AF65-F5344CB8AC3E}">
        <p14:creationId xmlns:p14="http://schemas.microsoft.com/office/powerpoint/2010/main" val="4259675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mtClean="0"/>
              <a:pPr/>
              <a:t>66</a:t>
            </a:fld>
            <a:endParaRPr lang="tr-TR"/>
          </a:p>
        </p:txBody>
      </p:sp>
      <p:sp>
        <p:nvSpPr>
          <p:cNvPr id="2" name="Başlık 1"/>
          <p:cNvSpPr>
            <a:spLocks noGrp="1"/>
          </p:cNvSpPr>
          <p:nvPr>
            <p:ph type="title" idx="4294967295"/>
          </p:nvPr>
        </p:nvSpPr>
        <p:spPr>
          <a:xfrm>
            <a:off x="1176450" y="987250"/>
            <a:ext cx="6345238" cy="709613"/>
          </a:xfrm>
        </p:spPr>
        <p:txBody>
          <a:bodyPr/>
          <a:lstStyle/>
          <a:p>
            <a:endParaRPr lang="tr-TR" dirty="0"/>
          </a:p>
        </p:txBody>
      </p:sp>
      <p:sp>
        <p:nvSpPr>
          <p:cNvPr id="3" name="İçerik Yer Tutucusu 2"/>
          <p:cNvSpPr>
            <a:spLocks noGrp="1"/>
          </p:cNvSpPr>
          <p:nvPr>
            <p:ph idx="4294967295"/>
          </p:nvPr>
        </p:nvSpPr>
        <p:spPr>
          <a:xfrm>
            <a:off x="0" y="237827"/>
            <a:ext cx="9144000" cy="4324350"/>
          </a:xfrm>
        </p:spPr>
        <p:txBody>
          <a:bodyPr>
            <a:noAutofit/>
          </a:bodyPr>
          <a:lstStyle/>
          <a:p>
            <a:pPr marL="530352" lvl="1" indent="0" algn="ctr">
              <a:buNone/>
            </a:pPr>
            <a:r>
              <a:rPr lang="tr-TR" i="0" dirty="0" err="1" smtClean="0"/>
              <a:t>Antihpiertansif</a:t>
            </a:r>
            <a:r>
              <a:rPr lang="tr-TR" i="0" dirty="0" smtClean="0"/>
              <a:t> </a:t>
            </a:r>
            <a:r>
              <a:rPr lang="tr-TR" i="0" dirty="0"/>
              <a:t>grupların olası ve zorunlu </a:t>
            </a:r>
            <a:r>
              <a:rPr lang="tr-TR" i="0" dirty="0" err="1" smtClean="0"/>
              <a:t>kontrendikasyonları</a:t>
            </a:r>
            <a:endParaRPr lang="tr-TR" dirty="0" smtClean="0"/>
          </a:p>
          <a:p>
            <a:pPr marL="0" indent="0">
              <a:buNone/>
            </a:pPr>
            <a:r>
              <a:rPr lang="tr-TR" sz="2000" dirty="0" smtClean="0"/>
              <a:t> </a:t>
            </a:r>
          </a:p>
        </p:txBody>
      </p:sp>
      <p:pic>
        <p:nvPicPr>
          <p:cNvPr id="8" name="Resim 7"/>
          <p:cNvPicPr>
            <a:picLocks noChangeAspect="1"/>
          </p:cNvPicPr>
          <p:nvPr/>
        </p:nvPicPr>
        <p:blipFill>
          <a:blip r:embed="rId3"/>
          <a:stretch>
            <a:fillRect/>
          </a:stretch>
        </p:blipFill>
        <p:spPr>
          <a:xfrm>
            <a:off x="323528" y="609036"/>
            <a:ext cx="8666265" cy="6232499"/>
          </a:xfrm>
          <a:prstGeom prst="rect">
            <a:avLst/>
          </a:prstGeom>
        </p:spPr>
      </p:pic>
    </p:spTree>
    <p:extLst>
      <p:ext uri="{BB962C8B-B14F-4D97-AF65-F5344CB8AC3E}">
        <p14:creationId xmlns:p14="http://schemas.microsoft.com/office/powerpoint/2010/main" val="11762684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Tedavi</a:t>
            </a:r>
            <a:endParaRPr lang="tr-TR" dirty="0"/>
          </a:p>
        </p:txBody>
      </p:sp>
      <p:sp>
        <p:nvSpPr>
          <p:cNvPr id="3" name="İçerik Yer Tutucusu 2"/>
          <p:cNvSpPr>
            <a:spLocks noGrp="1"/>
          </p:cNvSpPr>
          <p:nvPr>
            <p:ph idx="1"/>
          </p:nvPr>
        </p:nvSpPr>
        <p:spPr>
          <a:xfrm>
            <a:off x="864382" y="2489200"/>
            <a:ext cx="7605542" cy="3530600"/>
          </a:xfrm>
        </p:spPr>
        <p:txBody>
          <a:bodyPr/>
          <a:lstStyle/>
          <a:p>
            <a:pPr algn="just"/>
            <a:r>
              <a:rPr lang="tr-TR" dirty="0"/>
              <a:t>İlaç </a:t>
            </a:r>
            <a:r>
              <a:rPr lang="tr-TR" dirty="0" smtClean="0"/>
              <a:t>Tedavisi</a:t>
            </a:r>
          </a:p>
          <a:p>
            <a:pPr lvl="1"/>
            <a:endParaRPr lang="tr-TR" dirty="0" smtClean="0"/>
          </a:p>
          <a:p>
            <a:pPr lvl="1"/>
            <a:r>
              <a:rPr lang="tr-TR" dirty="0" smtClean="0"/>
              <a:t>Birinci </a:t>
            </a:r>
            <a:r>
              <a:rPr lang="tr-TR" dirty="0"/>
              <a:t>tercih edilen dozlarla KB </a:t>
            </a:r>
            <a:r>
              <a:rPr lang="tr-TR" dirty="0" smtClean="0"/>
              <a:t>kontrolü </a:t>
            </a:r>
            <a:r>
              <a:rPr lang="tr-TR" dirty="0"/>
              <a:t>sağlanamazsa maksimum doza ç</a:t>
            </a:r>
            <a:r>
              <a:rPr lang="tr-TR" dirty="0" smtClean="0"/>
              <a:t>ıkarılır </a:t>
            </a:r>
            <a:r>
              <a:rPr lang="tr-TR" dirty="0"/>
              <a:t>ya da </a:t>
            </a:r>
            <a:r>
              <a:rPr lang="tr-TR" dirty="0" smtClean="0"/>
              <a:t>birinci ilacın </a:t>
            </a:r>
            <a:r>
              <a:rPr lang="tr-TR" dirty="0"/>
              <a:t>ortalama bir dozundayken ikinci bir </a:t>
            </a:r>
            <a:r>
              <a:rPr lang="tr-TR" dirty="0" smtClean="0"/>
              <a:t>ilaç </a:t>
            </a:r>
            <a:r>
              <a:rPr lang="tr-TR" dirty="0"/>
              <a:t>eklenir. </a:t>
            </a:r>
            <a:endParaRPr lang="tr-TR" dirty="0" smtClean="0"/>
          </a:p>
          <a:p>
            <a:pPr lvl="1"/>
            <a:endParaRPr lang="tr-TR" dirty="0" smtClean="0"/>
          </a:p>
          <a:p>
            <a:pPr lvl="1"/>
            <a:r>
              <a:rPr lang="tr-TR" dirty="0" smtClean="0"/>
              <a:t>KB </a:t>
            </a:r>
            <a:r>
              <a:rPr lang="tr-TR" dirty="0"/>
              <a:t>hedefin 20/10 mm Hg </a:t>
            </a:r>
            <a:r>
              <a:rPr lang="tr-TR" dirty="0" smtClean="0"/>
              <a:t>üstünde kalıyorsa en </a:t>
            </a:r>
            <a:r>
              <a:rPr lang="tr-TR" dirty="0"/>
              <a:t>baştan iki </a:t>
            </a:r>
            <a:r>
              <a:rPr lang="tr-TR" dirty="0" smtClean="0"/>
              <a:t>ilaç </a:t>
            </a:r>
            <a:r>
              <a:rPr lang="tr-TR" dirty="0"/>
              <a:t>başlanmalıdır.</a:t>
            </a:r>
            <a:endParaRPr lang="tr-TR" dirty="0" smtClean="0"/>
          </a:p>
        </p:txBody>
      </p:sp>
      <p:sp>
        <p:nvSpPr>
          <p:cNvPr id="4" name="Slayt Numarası Yer Tutucusu 3"/>
          <p:cNvSpPr>
            <a:spLocks noGrp="1"/>
          </p:cNvSpPr>
          <p:nvPr>
            <p:ph type="sldNum" sz="quarter" idx="12"/>
          </p:nvPr>
        </p:nvSpPr>
        <p:spPr/>
        <p:txBody>
          <a:bodyPr/>
          <a:lstStyle/>
          <a:p>
            <a:fld id="{B651E8BD-4FFF-4E40-916D-E5227E36F7BE}" type="slidenum">
              <a:rPr lang="tr-TR" smtClean="0"/>
              <a:pPr/>
              <a:t>67</a:t>
            </a:fld>
            <a:endParaRPr lang="tr-TR"/>
          </a:p>
        </p:txBody>
      </p:sp>
      <p:sp>
        <p:nvSpPr>
          <p:cNvPr id="5" name="Metin kutusu 4"/>
          <p:cNvSpPr txBox="1"/>
          <p:nvPr/>
        </p:nvSpPr>
        <p:spPr>
          <a:xfrm>
            <a:off x="880224" y="5998642"/>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11847227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Slayt Numarası Yer Tutucusu 3"/>
          <p:cNvSpPr>
            <a:spLocks noGrp="1"/>
          </p:cNvSpPr>
          <p:nvPr>
            <p:ph type="sldNum" sz="quarter" idx="12"/>
          </p:nvPr>
        </p:nvSpPr>
        <p:spPr/>
        <p:txBody>
          <a:bodyPr/>
          <a:lstStyle/>
          <a:p>
            <a:fld id="{B651E8BD-4FFF-4E40-916D-E5227E36F7BE}" type="slidenum">
              <a:rPr lang="tr-TR" smtClean="0"/>
              <a:pPr/>
              <a:t>68</a:t>
            </a:fld>
            <a:endParaRPr lang="tr-TR"/>
          </a:p>
        </p:txBody>
      </p:sp>
      <p:pic>
        <p:nvPicPr>
          <p:cNvPr id="30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0"/>
            <a:ext cx="7200800" cy="1152128"/>
          </a:xfrm>
        </p:spPr>
        <p:txBody>
          <a:bodyPr>
            <a:normAutofit/>
          </a:bodyPr>
          <a:lstStyle/>
          <a:p>
            <a:pPr algn="ctr"/>
            <a:r>
              <a:rPr lang="tr-TR" sz="2000" dirty="0" smtClean="0"/>
              <a:t>Hipertansiyon tedavi </a:t>
            </a:r>
            <a:r>
              <a:rPr lang="tr-TR" sz="2000" dirty="0"/>
              <a:t>yaklaşım </a:t>
            </a:r>
            <a:r>
              <a:rPr lang="tr-TR" sz="2000" dirty="0" smtClean="0"/>
              <a:t>algoritması</a:t>
            </a:r>
            <a:br>
              <a:rPr lang="tr-TR" sz="2000" dirty="0" smtClean="0"/>
            </a:br>
            <a:r>
              <a:rPr lang="tr-TR" sz="2000" dirty="0"/>
              <a:t/>
            </a:r>
            <a:br>
              <a:rPr lang="tr-TR" sz="2000" dirty="0"/>
            </a:br>
            <a:endParaRPr lang="tr-TR" sz="2000" dirty="0"/>
          </a:p>
        </p:txBody>
      </p:sp>
      <p:pic>
        <p:nvPicPr>
          <p:cNvPr id="7" name="İçerik Yer Tutucusu 6"/>
          <p:cNvPicPr>
            <a:picLocks noGrp="1" noChangeAspect="1"/>
          </p:cNvPicPr>
          <p:nvPr>
            <p:ph idx="1"/>
          </p:nvPr>
        </p:nvPicPr>
        <p:blipFill>
          <a:blip r:embed="rId2"/>
          <a:stretch>
            <a:fillRect/>
          </a:stretch>
        </p:blipFill>
        <p:spPr>
          <a:xfrm>
            <a:off x="876059" y="323419"/>
            <a:ext cx="7425712" cy="6165304"/>
          </a:xfrm>
          <a:prstGeom prst="rect">
            <a:avLst/>
          </a:prstGeom>
        </p:spPr>
      </p:pic>
      <p:sp>
        <p:nvSpPr>
          <p:cNvPr id="5" name="Metin kutusu 4"/>
          <p:cNvSpPr txBox="1"/>
          <p:nvPr/>
        </p:nvSpPr>
        <p:spPr>
          <a:xfrm>
            <a:off x="4932040" y="6352143"/>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2480243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Epidemiyoloji</a:t>
            </a:r>
            <a:endParaRPr lang="tr-TR" dirty="0"/>
          </a:p>
        </p:txBody>
      </p:sp>
      <p:sp>
        <p:nvSpPr>
          <p:cNvPr id="3" name="İçerik Yer Tutucusu 2"/>
          <p:cNvSpPr>
            <a:spLocks noGrp="1"/>
          </p:cNvSpPr>
          <p:nvPr>
            <p:ph idx="1"/>
          </p:nvPr>
        </p:nvSpPr>
        <p:spPr>
          <a:xfrm>
            <a:off x="864382" y="2489200"/>
            <a:ext cx="7605542" cy="3530600"/>
          </a:xfrm>
        </p:spPr>
        <p:txBody>
          <a:bodyPr/>
          <a:lstStyle/>
          <a:p>
            <a:r>
              <a:rPr lang="tr-TR" dirty="0"/>
              <a:t>Hipertansiyon komplikasyonları dünyada her yıl 9.4 milyon ölüme neden olmaktadır.</a:t>
            </a:r>
          </a:p>
          <a:p>
            <a:pPr lvl="1"/>
            <a:r>
              <a:rPr lang="tr-TR" dirty="0" smtClean="0"/>
              <a:t>Kalp hastalıklarına bağlı ölümlerin %45’inden, </a:t>
            </a:r>
          </a:p>
          <a:p>
            <a:pPr lvl="1"/>
            <a:endParaRPr lang="tr-TR" dirty="0" smtClean="0"/>
          </a:p>
          <a:p>
            <a:pPr lvl="1"/>
            <a:r>
              <a:rPr lang="tr-TR" dirty="0" smtClean="0"/>
              <a:t>İnmeye bağlı ölümlerin %51’inden hipertansiyon sorumludur. </a:t>
            </a:r>
          </a:p>
          <a:p>
            <a:pPr lvl="1"/>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7</a:t>
            </a:fld>
            <a:endParaRPr lang="tr-TR"/>
          </a:p>
        </p:txBody>
      </p:sp>
      <p:sp>
        <p:nvSpPr>
          <p:cNvPr id="6" name="Metin kutusu 5"/>
          <p:cNvSpPr txBox="1"/>
          <p:nvPr/>
        </p:nvSpPr>
        <p:spPr>
          <a:xfrm>
            <a:off x="1028700" y="6381328"/>
            <a:ext cx="7200900" cy="246221"/>
          </a:xfrm>
          <a:prstGeom prst="rect">
            <a:avLst/>
          </a:prstGeom>
          <a:noFill/>
        </p:spPr>
        <p:txBody>
          <a:bodyPr wrap="square" rtlCol="0">
            <a:spAutoFit/>
          </a:bodyPr>
          <a:lstStyle/>
          <a:p>
            <a:r>
              <a:rPr lang="en-US" sz="1000" dirty="0" err="1">
                <a:latin typeface="Arial" panose="020B0604020202020204" pitchFamily="34" charset="0"/>
                <a:cs typeface="Arial" panose="020B0604020202020204" pitchFamily="34" charset="0"/>
              </a:rPr>
              <a:t>Mathers</a:t>
            </a:r>
            <a:r>
              <a:rPr lang="en-US" sz="1000" dirty="0">
                <a:latin typeface="Arial" panose="020B0604020202020204" pitchFamily="34" charset="0"/>
                <a:cs typeface="Arial" panose="020B0604020202020204" pitchFamily="34" charset="0"/>
              </a:rPr>
              <a:t> CD, </a:t>
            </a:r>
            <a:r>
              <a:rPr lang="en-US" sz="1000" dirty="0" err="1">
                <a:latin typeface="Arial" panose="020B0604020202020204" pitchFamily="34" charset="0"/>
                <a:cs typeface="Arial" panose="020B0604020202020204" pitchFamily="34" charset="0"/>
              </a:rPr>
              <a:t>Loncar</a:t>
            </a:r>
            <a:r>
              <a:rPr lang="en-US" sz="1000" dirty="0">
                <a:latin typeface="Arial" panose="020B0604020202020204" pitchFamily="34" charset="0"/>
                <a:cs typeface="Arial" panose="020B0604020202020204" pitchFamily="34" charset="0"/>
              </a:rPr>
              <a:t> D. Projections of global mortality and burden of disease from 2002 to 2030. </a:t>
            </a:r>
            <a:r>
              <a:rPr lang="en-US" sz="1000" i="1" dirty="0" err="1">
                <a:latin typeface="Arial" panose="020B0604020202020204" pitchFamily="34" charset="0"/>
                <a:cs typeface="Arial" panose="020B0604020202020204" pitchFamily="34" charset="0"/>
              </a:rPr>
              <a:t>PLoS</a:t>
            </a:r>
            <a:r>
              <a:rPr lang="en-US" sz="1000" i="1" dirty="0">
                <a:latin typeface="Arial" panose="020B0604020202020204" pitchFamily="34" charset="0"/>
                <a:cs typeface="Arial" panose="020B0604020202020204" pitchFamily="34" charset="0"/>
              </a:rPr>
              <a:t> Med</a:t>
            </a:r>
            <a:r>
              <a:rPr lang="en-US" sz="1000" dirty="0">
                <a:latin typeface="Arial" panose="020B0604020202020204" pitchFamily="34" charset="0"/>
                <a:cs typeface="Arial" panose="020B0604020202020204" pitchFamily="34" charset="0"/>
              </a:rPr>
              <a:t> 2006; 3:e442</a:t>
            </a:r>
            <a:endParaRPr lang="tr-TR" sz="1000" dirty="0">
              <a:latin typeface="Arial" panose="020B0604020202020204" pitchFamily="34" charset="0"/>
              <a:cs typeface="Arial" panose="020B0604020202020204" pitchFamily="34" charset="0"/>
            </a:endParaRPr>
          </a:p>
        </p:txBody>
      </p:sp>
      <p:pic>
        <p:nvPicPr>
          <p:cNvPr id="7" name="Resim 6"/>
          <p:cNvPicPr>
            <a:picLocks noChangeAspect="1"/>
          </p:cNvPicPr>
          <p:nvPr/>
        </p:nvPicPr>
        <p:blipFill>
          <a:blip r:embed="rId3"/>
          <a:stretch>
            <a:fillRect/>
          </a:stretch>
        </p:blipFill>
        <p:spPr>
          <a:xfrm>
            <a:off x="3476854" y="4684838"/>
            <a:ext cx="2380598" cy="1334962"/>
          </a:xfrm>
          <a:prstGeom prst="rect">
            <a:avLst/>
          </a:prstGeom>
        </p:spPr>
      </p:pic>
    </p:spTree>
    <p:extLst>
      <p:ext uri="{BB962C8B-B14F-4D97-AF65-F5344CB8AC3E}">
        <p14:creationId xmlns:p14="http://schemas.microsoft.com/office/powerpoint/2010/main" val="190729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0"/>
            <a:ext cx="7200800" cy="1152128"/>
          </a:xfrm>
        </p:spPr>
        <p:txBody>
          <a:bodyPr>
            <a:normAutofit/>
          </a:bodyPr>
          <a:lstStyle/>
          <a:p>
            <a:pPr algn="ctr"/>
            <a:r>
              <a:rPr lang="tr-TR" sz="2000" dirty="0" smtClean="0"/>
              <a:t>Hipertansiyon tedavisi izlem algoritması</a:t>
            </a:r>
            <a:br>
              <a:rPr lang="tr-TR" sz="2000" dirty="0" smtClean="0"/>
            </a:br>
            <a:r>
              <a:rPr lang="tr-TR" sz="2000" dirty="0"/>
              <a:t/>
            </a:r>
            <a:br>
              <a:rPr lang="tr-TR" sz="2000" dirty="0"/>
            </a:br>
            <a:endParaRPr lang="tr-TR" sz="2000" dirty="0"/>
          </a:p>
        </p:txBody>
      </p:sp>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70</a:t>
            </a:fld>
            <a:endParaRPr lang="tr-TR"/>
          </a:p>
        </p:txBody>
      </p:sp>
      <p:pic>
        <p:nvPicPr>
          <p:cNvPr id="5" name="Resim 4"/>
          <p:cNvPicPr>
            <a:picLocks noChangeAspect="1"/>
          </p:cNvPicPr>
          <p:nvPr/>
        </p:nvPicPr>
        <p:blipFill>
          <a:blip r:embed="rId3"/>
          <a:stretch>
            <a:fillRect/>
          </a:stretch>
        </p:blipFill>
        <p:spPr>
          <a:xfrm>
            <a:off x="888370" y="306381"/>
            <a:ext cx="7481559" cy="6152362"/>
          </a:xfrm>
          <a:prstGeom prst="rect">
            <a:avLst/>
          </a:prstGeom>
        </p:spPr>
      </p:pic>
      <p:sp>
        <p:nvSpPr>
          <p:cNvPr id="7" name="Metin kutusu 6"/>
          <p:cNvSpPr txBox="1"/>
          <p:nvPr/>
        </p:nvSpPr>
        <p:spPr>
          <a:xfrm>
            <a:off x="4932040" y="6352143"/>
            <a:ext cx="7704856" cy="369332"/>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a:t>
            </a:r>
            <a:r>
              <a:rPr lang="tr-TR" sz="900" dirty="0"/>
              <a:t>2018</a:t>
            </a:r>
          </a:p>
        </p:txBody>
      </p:sp>
    </p:spTree>
    <p:extLst>
      <p:ext uri="{BB962C8B-B14F-4D97-AF65-F5344CB8AC3E}">
        <p14:creationId xmlns:p14="http://schemas.microsoft.com/office/powerpoint/2010/main" val="10069611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es-ES" dirty="0" smtClean="0"/>
              <a:t>Özel Hasta Gruplarında Hipertansiyon Tedavisi</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r>
              <a:rPr lang="tr-TR" dirty="0" smtClean="0"/>
              <a:t>Yaşlılar</a:t>
            </a:r>
            <a:endParaRPr lang="tr-TR" dirty="0"/>
          </a:p>
          <a:p>
            <a:pPr lvl="1"/>
            <a:r>
              <a:rPr lang="tr-TR" i="0" dirty="0"/>
              <a:t>Yaşla birlikte </a:t>
            </a:r>
            <a:r>
              <a:rPr lang="tr-TR" i="0" dirty="0" err="1"/>
              <a:t>sistolik</a:t>
            </a:r>
            <a:r>
              <a:rPr lang="tr-TR" i="0" dirty="0"/>
              <a:t> </a:t>
            </a:r>
            <a:r>
              <a:rPr lang="tr-TR" i="0" dirty="0" err="1"/>
              <a:t>KB’da</a:t>
            </a:r>
            <a:r>
              <a:rPr lang="tr-TR" i="0" dirty="0"/>
              <a:t> doğrusal bir artış meydana </a:t>
            </a:r>
            <a:r>
              <a:rPr lang="tr-TR" i="0" dirty="0" smtClean="0"/>
              <a:t>gelmektedir</a:t>
            </a:r>
          </a:p>
          <a:p>
            <a:pPr lvl="1"/>
            <a:endParaRPr lang="tr-TR" i="0" dirty="0" smtClean="0"/>
          </a:p>
          <a:p>
            <a:pPr lvl="1"/>
            <a:r>
              <a:rPr lang="tr-TR" i="0" dirty="0" smtClean="0"/>
              <a:t>60 </a:t>
            </a:r>
            <a:r>
              <a:rPr lang="tr-TR" i="0" dirty="0"/>
              <a:t>yaş </a:t>
            </a:r>
            <a:r>
              <a:rPr lang="tr-TR" i="0" dirty="0" err="1"/>
              <a:t>uzeri</a:t>
            </a:r>
            <a:r>
              <a:rPr lang="tr-TR" i="0" dirty="0"/>
              <a:t> </a:t>
            </a:r>
            <a:r>
              <a:rPr lang="tr-TR" i="0" dirty="0" smtClean="0"/>
              <a:t>popülasyonda görülen </a:t>
            </a:r>
            <a:r>
              <a:rPr lang="tr-TR" i="0" dirty="0" err="1"/>
              <a:t>hipertansif</a:t>
            </a:r>
            <a:r>
              <a:rPr lang="tr-TR" i="0" dirty="0"/>
              <a:t> olguların 2/3’ u İzole </a:t>
            </a:r>
            <a:r>
              <a:rPr lang="tr-TR" i="0" dirty="0" err="1"/>
              <a:t>sistolik</a:t>
            </a:r>
            <a:r>
              <a:rPr lang="tr-TR" i="0" dirty="0"/>
              <a:t> hipertansiyon (İSH) şeklindedir.</a:t>
            </a:r>
            <a:endParaRPr lang="tr-TR" i="0" dirty="0" smtClean="0"/>
          </a:p>
          <a:p>
            <a:pPr lvl="1"/>
            <a:endParaRPr lang="tr-TR" i="0" dirty="0" smtClean="0"/>
          </a:p>
          <a:p>
            <a:pPr lvl="1"/>
            <a:r>
              <a:rPr lang="tr-TR" i="0" dirty="0" err="1" smtClean="0"/>
              <a:t>Non</a:t>
            </a:r>
            <a:r>
              <a:rPr lang="tr-TR" i="0" dirty="0" smtClean="0"/>
              <a:t>-farmakolojik tedavi ile </a:t>
            </a:r>
            <a:r>
              <a:rPr lang="tr-TR" i="0" dirty="0"/>
              <a:t>kan basıncı 150/90 </a:t>
            </a:r>
            <a:r>
              <a:rPr lang="tr-TR" i="0" dirty="0" err="1"/>
              <a:t>mmHg</a:t>
            </a:r>
            <a:r>
              <a:rPr lang="tr-TR" i="0" dirty="0"/>
              <a:t> ve </a:t>
            </a:r>
            <a:r>
              <a:rPr lang="tr-TR" dirty="0"/>
              <a:t>ü</a:t>
            </a:r>
            <a:r>
              <a:rPr lang="tr-TR" i="0" dirty="0" smtClean="0"/>
              <a:t>zeri </a:t>
            </a:r>
            <a:r>
              <a:rPr lang="tr-TR" i="0" dirty="0"/>
              <a:t>olan hastalara farmakolojik tedavi </a:t>
            </a:r>
            <a:r>
              <a:rPr lang="tr-TR" i="0" dirty="0" smtClean="0"/>
              <a:t>başlanmalıdır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71</a:t>
            </a:fld>
            <a:endParaRPr lang="tr-TR"/>
          </a:p>
        </p:txBody>
      </p:sp>
      <p:sp>
        <p:nvSpPr>
          <p:cNvPr id="5" name="Metin kutusu 4"/>
          <p:cNvSpPr txBox="1"/>
          <p:nvPr/>
        </p:nvSpPr>
        <p:spPr>
          <a:xfrm>
            <a:off x="864382"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35220848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es-ES" dirty="0" smtClean="0"/>
              <a:t>Özel Hasta Gruplarında Hipertansiyon Tedavisi</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r>
              <a:rPr lang="tr-TR" dirty="0" smtClean="0"/>
              <a:t>Yaşlılar</a:t>
            </a:r>
            <a:endParaRPr lang="tr-TR" dirty="0"/>
          </a:p>
          <a:p>
            <a:pPr lvl="1"/>
            <a:r>
              <a:rPr lang="tr-TR" i="0" dirty="0" smtClean="0"/>
              <a:t>Farmakolojik </a:t>
            </a:r>
            <a:r>
              <a:rPr lang="tr-TR" i="0" dirty="0"/>
              <a:t>tedavide </a:t>
            </a:r>
            <a:r>
              <a:rPr lang="tr-TR" i="0" dirty="0" err="1"/>
              <a:t>thiazid</a:t>
            </a:r>
            <a:r>
              <a:rPr lang="tr-TR" i="0" dirty="0"/>
              <a:t> grubu </a:t>
            </a:r>
            <a:r>
              <a:rPr lang="tr-TR" i="0" dirty="0" err="1" smtClean="0"/>
              <a:t>diüretik</a:t>
            </a:r>
            <a:r>
              <a:rPr lang="tr-TR" i="0" dirty="0"/>
              <a:t>, ARB, ACEİ ve CCB kullanımı </a:t>
            </a:r>
            <a:r>
              <a:rPr lang="tr-TR" i="0" dirty="0" smtClean="0"/>
              <a:t>önerilmektedir</a:t>
            </a:r>
          </a:p>
          <a:p>
            <a:pPr lvl="1"/>
            <a:endParaRPr lang="tr-TR" i="0" dirty="0" smtClean="0"/>
          </a:p>
          <a:p>
            <a:pPr lvl="1"/>
            <a:r>
              <a:rPr lang="tr-TR" i="0" dirty="0" smtClean="0"/>
              <a:t>Tedavi </a:t>
            </a:r>
            <a:r>
              <a:rPr lang="tr-TR" i="0" dirty="0"/>
              <a:t>hedefi 80 yaş ustu hastalarda &lt; 150/90 </a:t>
            </a:r>
            <a:r>
              <a:rPr lang="tr-TR" i="0" dirty="0" err="1"/>
              <a:t>mmHg</a:t>
            </a:r>
            <a:r>
              <a:rPr lang="tr-TR" i="0" dirty="0"/>
              <a:t> kan basıncı olmalıdır. </a:t>
            </a:r>
            <a:endParaRPr lang="tr-TR" i="0" dirty="0" smtClean="0"/>
          </a:p>
          <a:p>
            <a:pPr lvl="1"/>
            <a:endParaRPr lang="tr-TR" dirty="0"/>
          </a:p>
          <a:p>
            <a:pPr lvl="1"/>
            <a:r>
              <a:rPr lang="tr-TR" i="0" dirty="0" err="1" smtClean="0"/>
              <a:t>Kardiyovaskuler</a:t>
            </a:r>
            <a:r>
              <a:rPr lang="tr-TR" i="0" dirty="0" smtClean="0"/>
              <a:t> hastalığı </a:t>
            </a:r>
            <a:r>
              <a:rPr lang="tr-TR" i="0" dirty="0"/>
              <a:t>bulunan ve/veya diyabetli bireylerde tedavi hedefi &lt; 140/90 </a:t>
            </a:r>
            <a:r>
              <a:rPr lang="tr-TR" i="0" dirty="0" err="1"/>
              <a:t>mmHg</a:t>
            </a:r>
            <a:r>
              <a:rPr lang="tr-TR" i="0" dirty="0"/>
              <a:t> şeklinde olmalıdır.</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72</a:t>
            </a:fld>
            <a:endParaRPr lang="tr-TR"/>
          </a:p>
        </p:txBody>
      </p:sp>
      <p:sp>
        <p:nvSpPr>
          <p:cNvPr id="5" name="Metin kutusu 4"/>
          <p:cNvSpPr txBox="1"/>
          <p:nvPr/>
        </p:nvSpPr>
        <p:spPr>
          <a:xfrm>
            <a:off x="864382"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27222024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es-ES" dirty="0"/>
              <a:t>Özel Hasta Gruplarında Hipertansiyon </a:t>
            </a:r>
            <a:r>
              <a:rPr lang="es-ES" dirty="0" smtClean="0"/>
              <a:t>Tedavisi</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r>
              <a:rPr lang="tr-TR" dirty="0"/>
              <a:t>Diyabetikler</a:t>
            </a:r>
          </a:p>
          <a:p>
            <a:pPr lvl="1"/>
            <a:r>
              <a:rPr lang="tr-TR" i="0" dirty="0" smtClean="0"/>
              <a:t>KB </a:t>
            </a:r>
            <a:r>
              <a:rPr lang="tr-TR" i="0" dirty="0"/>
              <a:t>&gt;120/80 </a:t>
            </a:r>
            <a:r>
              <a:rPr lang="tr-TR" i="0" dirty="0" err="1"/>
              <a:t>mmHg</a:t>
            </a:r>
            <a:r>
              <a:rPr lang="tr-TR" i="0" dirty="0"/>
              <a:t> olanlarda </a:t>
            </a:r>
            <a:r>
              <a:rPr lang="tr-TR" i="0" dirty="0" smtClean="0"/>
              <a:t>yaşam </a:t>
            </a:r>
            <a:r>
              <a:rPr lang="tr-TR" i="0" dirty="0"/>
              <a:t>tarzı değişiklikleri kuvvetle </a:t>
            </a:r>
            <a:r>
              <a:rPr lang="tr-TR" i="0" dirty="0" smtClean="0"/>
              <a:t>önerilmelidir. </a:t>
            </a:r>
          </a:p>
          <a:p>
            <a:pPr lvl="1"/>
            <a:endParaRPr lang="tr-TR" i="0" dirty="0" smtClean="0"/>
          </a:p>
          <a:p>
            <a:pPr lvl="1"/>
            <a:r>
              <a:rPr lang="tr-TR" i="0" dirty="0" smtClean="0"/>
              <a:t>Koroner </a:t>
            </a:r>
            <a:r>
              <a:rPr lang="tr-TR" i="0" dirty="0"/>
              <a:t>arter hastalığı olan </a:t>
            </a:r>
            <a:r>
              <a:rPr lang="tr-TR" i="0" dirty="0" smtClean="0"/>
              <a:t>diyabetiklerde kan basıncını </a:t>
            </a:r>
            <a:r>
              <a:rPr lang="tr-TR" i="0" dirty="0"/>
              <a:t>130/80 </a:t>
            </a:r>
            <a:r>
              <a:rPr lang="tr-TR" i="0" dirty="0" err="1"/>
              <a:t>mmHg</a:t>
            </a:r>
            <a:r>
              <a:rPr lang="tr-TR" i="0" dirty="0"/>
              <a:t> altına inmek risklidir. </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73</a:t>
            </a:fld>
            <a:endParaRPr lang="tr-TR"/>
          </a:p>
        </p:txBody>
      </p:sp>
      <p:sp>
        <p:nvSpPr>
          <p:cNvPr id="5" name="Metin kutusu 4"/>
          <p:cNvSpPr txBox="1"/>
          <p:nvPr/>
        </p:nvSpPr>
        <p:spPr>
          <a:xfrm>
            <a:off x="864382"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24458806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es-ES" dirty="0"/>
              <a:t>Özel Hasta Gruplarında Hipertansiyon </a:t>
            </a:r>
            <a:r>
              <a:rPr lang="es-ES" dirty="0" smtClean="0"/>
              <a:t>Tedavisi</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r>
              <a:rPr lang="tr-TR" dirty="0"/>
              <a:t>Diyabetikler</a:t>
            </a:r>
          </a:p>
          <a:p>
            <a:pPr lvl="1"/>
            <a:r>
              <a:rPr lang="tr-TR" i="0" dirty="0" smtClean="0"/>
              <a:t>Genç </a:t>
            </a:r>
            <a:r>
              <a:rPr lang="tr-TR" i="0" dirty="0"/>
              <a:t>diyabetiklerde tedavi yükünü artırmaksızın </a:t>
            </a:r>
            <a:r>
              <a:rPr lang="tr-TR" i="0" dirty="0" smtClean="0"/>
              <a:t>Kan basıncını </a:t>
            </a:r>
            <a:r>
              <a:rPr lang="tr-TR" i="0" dirty="0"/>
              <a:t>130/80 </a:t>
            </a:r>
            <a:r>
              <a:rPr lang="tr-TR" i="0" dirty="0" err="1"/>
              <a:t>mmHg’nın</a:t>
            </a:r>
            <a:r>
              <a:rPr lang="tr-TR" i="0" dirty="0"/>
              <a:t> altına indirmek hedeflenebilir. </a:t>
            </a:r>
            <a:endParaRPr lang="tr-TR" i="0" dirty="0" smtClean="0"/>
          </a:p>
          <a:p>
            <a:pPr lvl="1"/>
            <a:endParaRPr lang="tr-TR" i="0" dirty="0" smtClean="0"/>
          </a:p>
          <a:p>
            <a:pPr lvl="1"/>
            <a:r>
              <a:rPr lang="tr-TR" i="0" dirty="0" smtClean="0"/>
              <a:t>Diyabetiklerde </a:t>
            </a:r>
            <a:r>
              <a:rPr lang="tr-TR" i="0" dirty="0"/>
              <a:t>tedaviye ACE inhibitörü veya ARB grubu ilaçlar ile başlanması önerilir.</a:t>
            </a:r>
          </a:p>
        </p:txBody>
      </p:sp>
      <p:sp>
        <p:nvSpPr>
          <p:cNvPr id="4" name="Slayt Numarası Yer Tutucusu 3"/>
          <p:cNvSpPr>
            <a:spLocks noGrp="1"/>
          </p:cNvSpPr>
          <p:nvPr>
            <p:ph type="sldNum" sz="quarter" idx="12"/>
          </p:nvPr>
        </p:nvSpPr>
        <p:spPr/>
        <p:txBody>
          <a:bodyPr/>
          <a:lstStyle/>
          <a:p>
            <a:fld id="{B651E8BD-4FFF-4E40-916D-E5227E36F7BE}" type="slidenum">
              <a:rPr lang="tr-TR" smtClean="0"/>
              <a:pPr/>
              <a:t>74</a:t>
            </a:fld>
            <a:endParaRPr lang="tr-TR"/>
          </a:p>
        </p:txBody>
      </p:sp>
      <p:sp>
        <p:nvSpPr>
          <p:cNvPr id="5" name="Metin kutusu 4"/>
          <p:cNvSpPr txBox="1"/>
          <p:nvPr/>
        </p:nvSpPr>
        <p:spPr>
          <a:xfrm>
            <a:off x="864382"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10162791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2900" dirty="0" smtClean="0"/>
              <a:t/>
            </a:r>
            <a:br>
              <a:rPr lang="tr-TR" sz="2900" dirty="0" smtClean="0"/>
            </a:br>
            <a:r>
              <a:rPr lang="es-ES" sz="2900" dirty="0" smtClean="0"/>
              <a:t>Özel </a:t>
            </a:r>
            <a:r>
              <a:rPr lang="es-ES" sz="2900" dirty="0"/>
              <a:t>Hasta Gruplarında Hipertansiyon </a:t>
            </a:r>
            <a:r>
              <a:rPr lang="es-ES" sz="2900" dirty="0" smtClean="0"/>
              <a:t>Tedavisi</a:t>
            </a:r>
            <a:r>
              <a:rPr lang="tr-TR" sz="2900" dirty="0" smtClean="0"/>
              <a:t/>
            </a:r>
            <a:br>
              <a:rPr lang="tr-TR" sz="2900" dirty="0" smtClean="0"/>
            </a:br>
            <a:endParaRPr lang="tr-TR" sz="2900" dirty="0"/>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a:t>Koroner Arter Hastaları</a:t>
            </a:r>
          </a:p>
          <a:p>
            <a:pPr lvl="1" algn="just"/>
            <a:r>
              <a:rPr lang="tr-TR" i="0" dirty="0" smtClean="0"/>
              <a:t>Koroner </a:t>
            </a:r>
            <a:r>
              <a:rPr lang="tr-TR" i="0" dirty="0"/>
              <a:t>arter hastalığı olan bireylerde </a:t>
            </a:r>
            <a:r>
              <a:rPr lang="tr-TR" i="0" dirty="0" smtClean="0"/>
              <a:t>kan basıncı 140/90 </a:t>
            </a:r>
            <a:r>
              <a:rPr lang="tr-TR" i="0" dirty="0" err="1" smtClean="0"/>
              <a:t>mmHg’nın</a:t>
            </a:r>
            <a:r>
              <a:rPr lang="tr-TR" i="0" dirty="0" smtClean="0"/>
              <a:t> </a:t>
            </a:r>
            <a:r>
              <a:rPr lang="tr-TR" i="0" dirty="0"/>
              <a:t>altına </a:t>
            </a:r>
            <a:r>
              <a:rPr lang="tr-TR" i="0" dirty="0" smtClean="0"/>
              <a:t>indirilmeli, </a:t>
            </a:r>
            <a:r>
              <a:rPr lang="tr-TR" i="0" dirty="0"/>
              <a:t>ancak 130/80 </a:t>
            </a:r>
            <a:r>
              <a:rPr lang="tr-TR" i="0" dirty="0" err="1"/>
              <a:t>mmHg’den</a:t>
            </a:r>
            <a:r>
              <a:rPr lang="tr-TR" i="0" dirty="0"/>
              <a:t> daha aşağı düşürülmemelidir. </a:t>
            </a:r>
            <a:endParaRPr lang="tr-TR" i="0" dirty="0" smtClean="0"/>
          </a:p>
          <a:p>
            <a:pPr lvl="1" algn="just"/>
            <a:endParaRPr lang="tr-TR" i="0" dirty="0" smtClean="0"/>
          </a:p>
          <a:p>
            <a:pPr lvl="1" algn="just"/>
            <a:r>
              <a:rPr lang="tr-TR" i="0" dirty="0" smtClean="0"/>
              <a:t>Miyokart </a:t>
            </a:r>
            <a:r>
              <a:rPr lang="tr-TR" i="0" dirty="0" err="1"/>
              <a:t>iskemisi</a:t>
            </a:r>
            <a:r>
              <a:rPr lang="tr-TR" i="0" dirty="0"/>
              <a:t> riski ortaya çıkabileceği için izole </a:t>
            </a:r>
            <a:r>
              <a:rPr lang="tr-TR" i="0" dirty="0" err="1"/>
              <a:t>sistolik</a:t>
            </a:r>
            <a:r>
              <a:rPr lang="tr-TR" i="0" dirty="0"/>
              <a:t> hipertansiyonu olan bireylerde </a:t>
            </a:r>
            <a:r>
              <a:rPr lang="tr-TR" i="0" dirty="0" err="1"/>
              <a:t>diyastolik</a:t>
            </a:r>
            <a:r>
              <a:rPr lang="tr-TR" i="0" dirty="0"/>
              <a:t> KB’nin 60 </a:t>
            </a:r>
            <a:r>
              <a:rPr lang="tr-TR" i="0" dirty="0" err="1"/>
              <a:t>mmHg’nin</a:t>
            </a:r>
            <a:r>
              <a:rPr lang="tr-TR" i="0" dirty="0"/>
              <a:t> altına indirilmemesi </a:t>
            </a:r>
            <a:r>
              <a:rPr lang="tr-TR" i="0" dirty="0" smtClean="0"/>
              <a:t>önerilir.</a:t>
            </a:r>
          </a:p>
          <a:p>
            <a:pPr lvl="1" algn="just"/>
            <a:endParaRPr lang="tr-TR" i="0" dirty="0" smtClean="0"/>
          </a:p>
          <a:p>
            <a:pPr lvl="1" algn="just"/>
            <a:r>
              <a:rPr lang="tr-TR" i="0" dirty="0" smtClean="0"/>
              <a:t>Koroner </a:t>
            </a:r>
            <a:r>
              <a:rPr lang="tr-TR" i="0" dirty="0"/>
              <a:t>arter hastalığı olan bireylerde tedavide tercih edilecek ilaç grupları beta </a:t>
            </a:r>
            <a:r>
              <a:rPr lang="tr-TR" i="0" dirty="0" err="1"/>
              <a:t>bloker</a:t>
            </a:r>
            <a:r>
              <a:rPr lang="tr-TR" i="0" dirty="0"/>
              <a:t>, ACE inhibitörü, ARB veya kalsiyum kanal </a:t>
            </a:r>
            <a:r>
              <a:rPr lang="tr-TR" i="0" dirty="0" err="1" smtClean="0"/>
              <a:t>blokerleridir</a:t>
            </a:r>
            <a:r>
              <a:rPr lang="tr-TR" i="0" dirty="0" smtClean="0"/>
              <a:t>.</a:t>
            </a:r>
            <a:endParaRPr lang="tr-TR" i="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75</a:t>
            </a:fld>
            <a:endParaRPr lang="tr-TR"/>
          </a:p>
        </p:txBody>
      </p:sp>
      <p:sp>
        <p:nvSpPr>
          <p:cNvPr id="5" name="Metin kutusu 4"/>
          <p:cNvSpPr txBox="1"/>
          <p:nvPr/>
        </p:nvSpPr>
        <p:spPr>
          <a:xfrm>
            <a:off x="864382" y="5696634"/>
            <a:ext cx="7704856" cy="923330"/>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endParaRPr lang="tr-TR" sz="900" dirty="0"/>
          </a:p>
        </p:txBody>
      </p:sp>
    </p:spTree>
    <p:extLst>
      <p:ext uri="{BB962C8B-B14F-4D97-AF65-F5344CB8AC3E}">
        <p14:creationId xmlns:p14="http://schemas.microsoft.com/office/powerpoint/2010/main" val="19667533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es-ES" dirty="0" smtClean="0"/>
              <a:t>Özel Hasta Gruplarında Hipertansiyon Tedavisi</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marL="0" indent="0" algn="just">
              <a:buNone/>
            </a:pPr>
            <a:r>
              <a:rPr lang="tr-TR" dirty="0"/>
              <a:t>Kronik Böbrek Hastaları</a:t>
            </a:r>
          </a:p>
          <a:p>
            <a:pPr lvl="1"/>
            <a:r>
              <a:rPr lang="tr-TR" dirty="0"/>
              <a:t>Kronik böbrek hastalarında tedavi eşiği 140/90 </a:t>
            </a:r>
            <a:r>
              <a:rPr lang="tr-TR" dirty="0" err="1"/>
              <a:t>mmHg’dir</a:t>
            </a:r>
            <a:r>
              <a:rPr lang="tr-TR" dirty="0"/>
              <a:t>. </a:t>
            </a:r>
            <a:endParaRPr lang="tr-TR" dirty="0" smtClean="0"/>
          </a:p>
          <a:p>
            <a:pPr lvl="1"/>
            <a:endParaRPr lang="tr-TR" dirty="0"/>
          </a:p>
          <a:p>
            <a:pPr lvl="1"/>
            <a:r>
              <a:rPr lang="tr-TR" dirty="0" err="1" smtClean="0"/>
              <a:t>Albuminürisi</a:t>
            </a:r>
            <a:r>
              <a:rPr lang="tr-TR" dirty="0" smtClean="0"/>
              <a:t> </a:t>
            </a:r>
            <a:r>
              <a:rPr lang="tr-TR" dirty="0"/>
              <a:t>(&gt;30 mg/gün) olan hastalarda KB’nin 130/80 </a:t>
            </a:r>
            <a:r>
              <a:rPr lang="tr-TR" dirty="0" err="1"/>
              <a:t>mmHg</a:t>
            </a:r>
            <a:r>
              <a:rPr lang="tr-TR" dirty="0"/>
              <a:t> altına düşürülmesi hedeflenmelidir. </a:t>
            </a:r>
          </a:p>
          <a:p>
            <a:pPr lvl="1"/>
            <a:endParaRPr lang="tr-TR" dirty="0"/>
          </a:p>
          <a:p>
            <a:pPr marL="402336" lvl="1" indent="0">
              <a:buNone/>
            </a:pPr>
            <a:endParaRPr lang="tr-TR" dirty="0"/>
          </a:p>
          <a:p>
            <a:endParaRPr lang="tr-TR" i="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76</a:t>
            </a:fld>
            <a:endParaRPr lang="tr-TR"/>
          </a:p>
        </p:txBody>
      </p:sp>
      <p:sp>
        <p:nvSpPr>
          <p:cNvPr id="5" name="Metin kutusu 4"/>
          <p:cNvSpPr txBox="1"/>
          <p:nvPr/>
        </p:nvSpPr>
        <p:spPr>
          <a:xfrm>
            <a:off x="827584"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31995895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es-ES" dirty="0" smtClean="0"/>
              <a:t>Özel Hasta Gruplarında Hipertansiyon Tedavisi</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marL="0" indent="0" algn="just">
              <a:buNone/>
            </a:pPr>
            <a:r>
              <a:rPr lang="tr-TR" dirty="0"/>
              <a:t>Kronik Böbrek </a:t>
            </a:r>
            <a:r>
              <a:rPr lang="tr-TR" dirty="0" smtClean="0"/>
              <a:t>Hastaları</a:t>
            </a:r>
            <a:endParaRPr lang="tr-TR" dirty="0"/>
          </a:p>
          <a:p>
            <a:pPr lvl="1"/>
            <a:r>
              <a:rPr lang="tr-TR" dirty="0"/>
              <a:t>Ancak koroner arter hastalığı olanlarda veya yaşlılarda KB’nin 130/80 </a:t>
            </a:r>
            <a:r>
              <a:rPr lang="tr-TR" dirty="0" err="1"/>
              <a:t>mmHg</a:t>
            </a:r>
            <a:r>
              <a:rPr lang="tr-TR" dirty="0"/>
              <a:t> altına düşürülmemesi önerilir. </a:t>
            </a:r>
          </a:p>
          <a:p>
            <a:pPr marL="402336" lvl="1" indent="0">
              <a:buNone/>
            </a:pPr>
            <a:endParaRPr lang="tr-TR" dirty="0" smtClean="0"/>
          </a:p>
          <a:p>
            <a:pPr lvl="1"/>
            <a:r>
              <a:rPr lang="tr-TR" dirty="0" smtClean="0"/>
              <a:t>Kronik </a:t>
            </a:r>
            <a:r>
              <a:rPr lang="tr-TR" dirty="0"/>
              <a:t>böbrek hastalarında tedaviye ACE inhibitörü veya ARB ile başlanması önerilir. </a:t>
            </a:r>
          </a:p>
          <a:p>
            <a:endParaRPr lang="tr-TR" i="0"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77</a:t>
            </a:fld>
            <a:endParaRPr lang="tr-TR"/>
          </a:p>
        </p:txBody>
      </p:sp>
      <p:sp>
        <p:nvSpPr>
          <p:cNvPr id="5" name="Metin kutusu 4"/>
          <p:cNvSpPr txBox="1"/>
          <p:nvPr/>
        </p:nvSpPr>
        <p:spPr>
          <a:xfrm>
            <a:off x="864382"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31814928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Slayt Numarası Yer Tutucusu 2"/>
          <p:cNvSpPr>
            <a:spLocks noGrp="1"/>
          </p:cNvSpPr>
          <p:nvPr>
            <p:ph type="sldNum" sz="quarter" idx="12"/>
          </p:nvPr>
        </p:nvSpPr>
        <p:spPr/>
        <p:txBody>
          <a:bodyPr/>
          <a:lstStyle/>
          <a:p>
            <a:fld id="{B651E8BD-4FFF-4E40-916D-E5227E36F7BE}" type="slidenum">
              <a:rPr lang="tr-TR" smtClean="0"/>
              <a:pPr/>
              <a:t>78</a:t>
            </a:fld>
            <a:endParaRPr lang="tr-T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Takip</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a:t>Bir </a:t>
            </a:r>
            <a:r>
              <a:rPr lang="tr-TR" dirty="0" err="1"/>
              <a:t>antihipertansif</a:t>
            </a:r>
            <a:r>
              <a:rPr lang="tr-TR" dirty="0"/>
              <a:t> ilaçtan beklenen etkinin önemli miktarı 3–4 hafta içinde çıkar. </a:t>
            </a:r>
            <a:endParaRPr lang="tr-TR" dirty="0" smtClean="0"/>
          </a:p>
          <a:p>
            <a:pPr algn="just"/>
            <a:endParaRPr lang="tr-TR" dirty="0" smtClean="0"/>
          </a:p>
          <a:p>
            <a:pPr algn="just"/>
            <a:r>
              <a:rPr lang="tr-TR" dirty="0" smtClean="0"/>
              <a:t>Bu </a:t>
            </a:r>
            <a:r>
              <a:rPr lang="tr-TR" dirty="0"/>
              <a:t>nedenle </a:t>
            </a:r>
            <a:r>
              <a:rPr lang="tr-TR" dirty="0" err="1"/>
              <a:t>antihipertansif</a:t>
            </a:r>
            <a:r>
              <a:rPr lang="tr-TR" dirty="0"/>
              <a:t> ilaç tedavisi başlanan veya tedavi rejiminde </a:t>
            </a:r>
            <a:r>
              <a:rPr lang="tr-TR" dirty="0" smtClean="0"/>
              <a:t>değişiklik </a:t>
            </a:r>
            <a:r>
              <a:rPr lang="tr-TR" dirty="0"/>
              <a:t>yapılan hastalarda KB kontrolünün sağlanıp sağlanmadığı 3–4 hafta sonraki kontrolde değerlendirilmelidir. </a:t>
            </a:r>
            <a:endParaRPr lang="tr-TR" dirty="0" smtClean="0"/>
          </a:p>
          <a:p>
            <a:pPr algn="just"/>
            <a:endParaRPr lang="tr-TR" dirty="0" smtClean="0"/>
          </a:p>
          <a:p>
            <a:pPr algn="just"/>
            <a:r>
              <a:rPr lang="tr-TR" dirty="0" smtClean="0"/>
              <a:t>İlaç </a:t>
            </a:r>
            <a:r>
              <a:rPr lang="tr-TR" dirty="0"/>
              <a:t>bu süre içerisinde hiç etki göstermezse, başka bir </a:t>
            </a:r>
            <a:r>
              <a:rPr lang="tr-TR" dirty="0" err="1"/>
              <a:t>antihipertansif</a:t>
            </a:r>
            <a:r>
              <a:rPr lang="tr-TR" dirty="0"/>
              <a:t> gruba veya kombinasyon tedavisine geçilmesi </a:t>
            </a:r>
            <a:r>
              <a:rPr lang="tr-TR" dirty="0" smtClean="0"/>
              <a:t>önerilir. </a:t>
            </a:r>
          </a:p>
          <a:p>
            <a:pPr marL="0" indent="0" algn="just">
              <a:buNone/>
            </a:pPr>
            <a:endParaRPr lang="tr-TR" dirty="0" smtClean="0"/>
          </a:p>
        </p:txBody>
      </p:sp>
      <p:sp>
        <p:nvSpPr>
          <p:cNvPr id="4" name="Slayt Numarası Yer Tutucusu 3"/>
          <p:cNvSpPr>
            <a:spLocks noGrp="1"/>
          </p:cNvSpPr>
          <p:nvPr>
            <p:ph type="sldNum" sz="quarter" idx="12"/>
          </p:nvPr>
        </p:nvSpPr>
        <p:spPr/>
        <p:txBody>
          <a:bodyPr/>
          <a:lstStyle/>
          <a:p>
            <a:fld id="{B651E8BD-4FFF-4E40-916D-E5227E36F7BE}" type="slidenum">
              <a:rPr lang="tr-TR" smtClean="0"/>
              <a:pPr/>
              <a:t>79</a:t>
            </a:fld>
            <a:endParaRPr lang="tr-TR"/>
          </a:p>
        </p:txBody>
      </p:sp>
      <p:sp>
        <p:nvSpPr>
          <p:cNvPr id="5" name="Metin kutusu 4"/>
          <p:cNvSpPr txBox="1"/>
          <p:nvPr/>
        </p:nvSpPr>
        <p:spPr>
          <a:xfrm>
            <a:off x="864382" y="5696634"/>
            <a:ext cx="7704856" cy="923330"/>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1623710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Epidemiyoloji</a:t>
            </a:r>
            <a:endParaRPr lang="tr-TR" dirty="0"/>
          </a:p>
        </p:txBody>
      </p:sp>
      <p:sp>
        <p:nvSpPr>
          <p:cNvPr id="3" name="İçerik Yer Tutucusu 2"/>
          <p:cNvSpPr>
            <a:spLocks noGrp="1"/>
          </p:cNvSpPr>
          <p:nvPr>
            <p:ph idx="1"/>
          </p:nvPr>
        </p:nvSpPr>
        <p:spPr/>
        <p:txBody>
          <a:bodyPr/>
          <a:lstStyle/>
          <a:p>
            <a:r>
              <a:rPr lang="tr-TR" dirty="0" smtClean="0"/>
              <a:t>Dünyada hipertansiyon </a:t>
            </a:r>
            <a:r>
              <a:rPr lang="tr-TR" dirty="0" err="1" smtClean="0"/>
              <a:t>prevalansı</a:t>
            </a:r>
            <a:r>
              <a:rPr lang="tr-TR" dirty="0" smtClean="0"/>
              <a:t> </a:t>
            </a:r>
            <a:endParaRPr lang="tr-TR" dirty="0" smtClean="0">
              <a:sym typeface="Wingdings" pitchFamily="2" charset="2"/>
            </a:endParaRPr>
          </a:p>
          <a:p>
            <a:pPr lvl="1"/>
            <a:r>
              <a:rPr lang="tr-TR" sz="2400" b="1" dirty="0" smtClean="0">
                <a:solidFill>
                  <a:srgbClr val="FF0000"/>
                </a:solidFill>
              </a:rPr>
              <a:t>%35–46</a:t>
            </a:r>
          </a:p>
          <a:p>
            <a:r>
              <a:rPr lang="tr-TR" dirty="0" smtClean="0"/>
              <a:t>Türkiye’de hipertansiyon </a:t>
            </a:r>
            <a:r>
              <a:rPr lang="tr-TR" dirty="0" err="1" smtClean="0"/>
              <a:t>prevalansı</a:t>
            </a:r>
            <a:r>
              <a:rPr lang="tr-TR" dirty="0" smtClean="0"/>
              <a:t> (PatenT2-2012 ) </a:t>
            </a:r>
          </a:p>
          <a:p>
            <a:pPr lvl="1"/>
            <a:r>
              <a:rPr lang="tr-TR" sz="2400" b="1" dirty="0" smtClean="0">
                <a:solidFill>
                  <a:srgbClr val="FF0000"/>
                </a:solidFill>
              </a:rPr>
              <a:t>%30.3 </a:t>
            </a:r>
            <a:endParaRPr lang="tr-TR" dirty="0" smtClean="0"/>
          </a:p>
          <a:p>
            <a:pPr lvl="2"/>
            <a:r>
              <a:rPr lang="tr-TR" sz="1800" dirty="0" smtClean="0"/>
              <a:t>Kadınlarda %32.3</a:t>
            </a:r>
          </a:p>
          <a:p>
            <a:pPr lvl="2"/>
            <a:r>
              <a:rPr lang="tr-TR" sz="1800" dirty="0" smtClean="0"/>
              <a:t>Erkeklerde %28.4</a:t>
            </a:r>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8</a:t>
            </a:fld>
            <a:endParaRPr lang="tr-TR"/>
          </a:p>
        </p:txBody>
      </p:sp>
      <p:sp>
        <p:nvSpPr>
          <p:cNvPr id="6" name="Metin kutusu 5"/>
          <p:cNvSpPr txBox="1"/>
          <p:nvPr/>
        </p:nvSpPr>
        <p:spPr>
          <a:xfrm>
            <a:off x="4644008" y="3933056"/>
            <a:ext cx="184731" cy="369332"/>
          </a:xfrm>
          <a:prstGeom prst="rect">
            <a:avLst/>
          </a:prstGeom>
          <a:noFill/>
        </p:spPr>
        <p:txBody>
          <a:bodyPr wrap="none" rtlCol="0">
            <a:spAutoFit/>
          </a:bodyPr>
          <a:lstStyle/>
          <a:p>
            <a:endParaRPr lang="tr-TR" dirty="0"/>
          </a:p>
        </p:txBody>
      </p:sp>
      <p:sp>
        <p:nvSpPr>
          <p:cNvPr id="7" name="Metin kutusu 6"/>
          <p:cNvSpPr txBox="1"/>
          <p:nvPr/>
        </p:nvSpPr>
        <p:spPr>
          <a:xfrm>
            <a:off x="1028700" y="6093296"/>
            <a:ext cx="7200900" cy="677108"/>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Turkish Hypertension Prevalence Study </a:t>
            </a:r>
            <a:r>
              <a:rPr lang="en-US" sz="1000" b="1" dirty="0">
                <a:latin typeface="Arial" panose="020B0604020202020204" pitchFamily="34" charset="0"/>
                <a:cs typeface="Arial" panose="020B0604020202020204" pitchFamily="34" charset="0"/>
              </a:rPr>
              <a:t>2012 </a:t>
            </a:r>
            <a:r>
              <a:rPr lang="en-US" sz="1000" b="1" dirty="0" smtClean="0">
                <a:latin typeface="Arial" panose="020B0604020202020204" pitchFamily="34" charset="0"/>
                <a:cs typeface="Arial" panose="020B0604020202020204" pitchFamily="34" charset="0"/>
              </a:rPr>
              <a:t>PatenT2</a:t>
            </a:r>
            <a:r>
              <a:rPr lang="tr-TR"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THPÇ </a:t>
            </a:r>
            <a:r>
              <a:rPr lang="en-US" sz="1000" dirty="0" err="1">
                <a:latin typeface="Arial" panose="020B0604020202020204" pitchFamily="34" charset="0"/>
                <a:cs typeface="Arial" panose="020B0604020202020204" pitchFamily="34" charset="0"/>
              </a:rPr>
              <a:t>PatenT</a:t>
            </a:r>
            <a:r>
              <a:rPr lang="en-US" sz="1000" dirty="0">
                <a:latin typeface="Arial" panose="020B0604020202020204" pitchFamily="34" charset="0"/>
                <a:cs typeface="Arial" panose="020B0604020202020204" pitchFamily="34" charset="0"/>
              </a:rPr>
              <a:t> - Turkish Society of Hypertension and Kidney Diseases, </a:t>
            </a:r>
            <a:r>
              <a:rPr lang="en-US" sz="1000" b="1" dirty="0">
                <a:latin typeface="Arial" panose="020B0604020202020204" pitchFamily="34" charset="0"/>
                <a:cs typeface="Arial" panose="020B0604020202020204" pitchFamily="34" charset="0"/>
              </a:rPr>
              <a:t>2012</a:t>
            </a:r>
            <a:endParaRPr lang="en-US" sz="10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4915158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Takip</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Hastalar</a:t>
            </a:r>
            <a:r>
              <a:rPr lang="tr-TR" dirty="0"/>
              <a:t>, </a:t>
            </a:r>
            <a:r>
              <a:rPr lang="tr-TR" dirty="0" smtClean="0"/>
              <a:t>imkanları </a:t>
            </a:r>
            <a:r>
              <a:rPr lang="tr-TR" dirty="0"/>
              <a:t>varsa ev KB ölçümlerini yaptırarak kontrole </a:t>
            </a:r>
            <a:r>
              <a:rPr lang="tr-TR" dirty="0" smtClean="0"/>
              <a:t>çağrılmalıdır</a:t>
            </a:r>
            <a:r>
              <a:rPr lang="tr-TR" dirty="0"/>
              <a:t>. </a:t>
            </a:r>
            <a:endParaRPr lang="tr-TR" dirty="0" smtClean="0"/>
          </a:p>
          <a:p>
            <a:pPr algn="just"/>
            <a:endParaRPr lang="tr-TR" dirty="0"/>
          </a:p>
          <a:p>
            <a:pPr algn="just"/>
            <a:r>
              <a:rPr lang="tr-TR" dirty="0" smtClean="0"/>
              <a:t>Kontrolde </a:t>
            </a:r>
            <a:r>
              <a:rPr lang="tr-TR" dirty="0"/>
              <a:t>ilaçların yan etkileri de mutlaka </a:t>
            </a:r>
            <a:r>
              <a:rPr lang="tr-TR" dirty="0" smtClean="0"/>
              <a:t>değerlendirilmelidir.</a:t>
            </a:r>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80</a:t>
            </a:fld>
            <a:endParaRPr lang="tr-TR"/>
          </a:p>
        </p:txBody>
      </p:sp>
      <p:sp>
        <p:nvSpPr>
          <p:cNvPr id="5" name="Metin kutusu 4"/>
          <p:cNvSpPr txBox="1"/>
          <p:nvPr/>
        </p:nvSpPr>
        <p:spPr>
          <a:xfrm>
            <a:off x="864382" y="5696634"/>
            <a:ext cx="7704856" cy="923330"/>
          </a:xfrm>
          <a:prstGeom prst="rect">
            <a:avLst/>
          </a:prstGeom>
          <a:noFill/>
        </p:spPr>
        <p:txBody>
          <a:bodyPr wrap="square" rtlCol="0">
            <a:spAutoFit/>
          </a:bodyPr>
          <a:lstStyle/>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4052913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Takip</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r>
              <a:rPr lang="tr-TR" dirty="0" smtClean="0"/>
              <a:t>Hipertansiyon </a:t>
            </a:r>
            <a:r>
              <a:rPr lang="tr-TR" dirty="0"/>
              <a:t>tedavisinde başarılı olabilmenin temel şartları, </a:t>
            </a:r>
            <a:endParaRPr lang="tr-TR" dirty="0" smtClean="0"/>
          </a:p>
          <a:p>
            <a:pPr lvl="1"/>
            <a:endParaRPr lang="tr-TR" dirty="0" smtClean="0"/>
          </a:p>
          <a:p>
            <a:pPr lvl="1"/>
            <a:r>
              <a:rPr lang="tr-TR" dirty="0" smtClean="0"/>
              <a:t>hastaların </a:t>
            </a:r>
            <a:r>
              <a:rPr lang="tr-TR" dirty="0"/>
              <a:t>zamanında ve doğru tanı almasını sağlamak, </a:t>
            </a:r>
            <a:endParaRPr lang="tr-TR" dirty="0" smtClean="0"/>
          </a:p>
          <a:p>
            <a:pPr lvl="1"/>
            <a:endParaRPr lang="tr-TR" dirty="0" smtClean="0"/>
          </a:p>
          <a:p>
            <a:pPr lvl="1"/>
            <a:r>
              <a:rPr lang="tr-TR" dirty="0" smtClean="0"/>
              <a:t>yaşam </a:t>
            </a:r>
            <a:r>
              <a:rPr lang="tr-TR" dirty="0"/>
              <a:t>tarzı değişikliklerini etkin bir şekilde uygulamak, </a:t>
            </a:r>
            <a:endParaRPr lang="tr-TR" dirty="0" smtClean="0"/>
          </a:p>
          <a:p>
            <a:pPr lvl="1"/>
            <a:endParaRPr lang="tr-TR" dirty="0" smtClean="0"/>
          </a:p>
          <a:p>
            <a:pPr lvl="1"/>
            <a:r>
              <a:rPr lang="tr-TR" dirty="0" smtClean="0"/>
              <a:t>ilaç </a:t>
            </a:r>
            <a:r>
              <a:rPr lang="tr-TR" dirty="0"/>
              <a:t>tedavisine zamanında başlamak ve mutlaka ilaç uyumunu sağlamaktır. </a:t>
            </a:r>
          </a:p>
          <a:p>
            <a:pPr algn="just"/>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81</a:t>
            </a:fld>
            <a:endParaRPr lang="tr-TR"/>
          </a:p>
        </p:txBody>
      </p:sp>
      <p:sp>
        <p:nvSpPr>
          <p:cNvPr id="5" name="Metin kutusu 4"/>
          <p:cNvSpPr txBox="1"/>
          <p:nvPr/>
        </p:nvSpPr>
        <p:spPr>
          <a:xfrm>
            <a:off x="864382" y="5419635"/>
            <a:ext cx="7704856" cy="1615827"/>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r>
              <a:rPr lang="tr-TR" sz="900" dirty="0" smtClean="0"/>
              <a:t>.</a:t>
            </a:r>
          </a:p>
          <a:p>
            <a:pPr algn="just"/>
            <a:endParaRPr lang="tr-TR" sz="900" dirty="0" smtClean="0"/>
          </a:p>
          <a:p>
            <a:pPr algn="just"/>
            <a:r>
              <a:rPr lang="en-US" sz="900" dirty="0" smtClean="0"/>
              <a:t>Ioannidis</a:t>
            </a:r>
            <a:r>
              <a:rPr lang="en-US" sz="900" dirty="0"/>
              <a:t>, J. P. (2018). Diagnosis and Treatment of Hypertension in the 2017 </a:t>
            </a:r>
            <a:r>
              <a:rPr lang="en-US" sz="900" dirty="0">
                <a:solidFill>
                  <a:srgbClr val="FF0000"/>
                </a:solidFill>
              </a:rPr>
              <a:t>ACC/AHA Guidelines </a:t>
            </a:r>
            <a:r>
              <a:rPr lang="en-US" sz="900" dirty="0"/>
              <a:t>and in the Real World. </a:t>
            </a:r>
            <a:r>
              <a:rPr lang="en-US" sz="900" i="1" dirty="0" err="1"/>
              <a:t>Jama</a:t>
            </a:r>
            <a:r>
              <a:rPr lang="en-US" sz="900" dirty="0"/>
              <a:t>, </a:t>
            </a:r>
            <a:r>
              <a:rPr lang="en-US" sz="900" i="1" dirty="0"/>
              <a:t>319</a:t>
            </a:r>
            <a:r>
              <a:rPr lang="en-US" sz="900" dirty="0"/>
              <a:t>(2), 115-116.</a:t>
            </a:r>
            <a:endParaRPr lang="tr-TR" sz="900" dirty="0"/>
          </a:p>
          <a:p>
            <a:pPr algn="just"/>
            <a:endParaRPr lang="tr-TR" sz="900" dirty="0"/>
          </a:p>
          <a:p>
            <a:pPr algn="just"/>
            <a:endParaRPr lang="tr-TR" sz="900" dirty="0"/>
          </a:p>
        </p:txBody>
      </p:sp>
    </p:spTree>
    <p:extLst>
      <p:ext uri="{BB962C8B-B14F-4D97-AF65-F5344CB8AC3E}">
        <p14:creationId xmlns:p14="http://schemas.microsoft.com/office/powerpoint/2010/main" val="11859966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Sevk</a:t>
            </a:r>
            <a:endParaRPr lang="tr-TR" dirty="0"/>
          </a:p>
        </p:txBody>
      </p:sp>
      <p:sp>
        <p:nvSpPr>
          <p:cNvPr id="3" name="İçerik Yer Tutucusu 2"/>
          <p:cNvSpPr>
            <a:spLocks noGrp="1"/>
          </p:cNvSpPr>
          <p:nvPr>
            <p:ph idx="1"/>
          </p:nvPr>
        </p:nvSpPr>
        <p:spPr>
          <a:xfrm>
            <a:off x="864382" y="2489200"/>
            <a:ext cx="7605542" cy="3530600"/>
          </a:xfrm>
        </p:spPr>
        <p:txBody>
          <a:bodyPr/>
          <a:lstStyle/>
          <a:p>
            <a:pPr algn="just"/>
            <a:r>
              <a:rPr lang="tr-TR" dirty="0" err="1" smtClean="0"/>
              <a:t>Sekonder</a:t>
            </a:r>
            <a:r>
              <a:rPr lang="tr-TR" dirty="0"/>
              <a:t> </a:t>
            </a:r>
            <a:r>
              <a:rPr lang="tr-TR" dirty="0" smtClean="0"/>
              <a:t>hipertansiyon şüphesi</a:t>
            </a:r>
          </a:p>
          <a:p>
            <a:pPr algn="just"/>
            <a:endParaRPr lang="tr-TR" dirty="0" smtClean="0"/>
          </a:p>
          <a:p>
            <a:pPr algn="just"/>
            <a:r>
              <a:rPr lang="tr-TR" dirty="0" smtClean="0"/>
              <a:t>Dirençli hipertansiyon varlığı</a:t>
            </a:r>
            <a:endParaRPr lang="tr-TR" dirty="0"/>
          </a:p>
          <a:p>
            <a:pPr lvl="1"/>
            <a:r>
              <a:rPr lang="tr-TR" dirty="0" smtClean="0"/>
              <a:t>Eğer </a:t>
            </a:r>
            <a:r>
              <a:rPr lang="tr-TR" dirty="0"/>
              <a:t>KB yeterli dozda verilen ve en az biri </a:t>
            </a:r>
            <a:r>
              <a:rPr lang="tr-TR" dirty="0" err="1"/>
              <a:t>diüretik</a:t>
            </a:r>
            <a:r>
              <a:rPr lang="tr-TR" dirty="0"/>
              <a:t> olan üç ilaçla kontrol </a:t>
            </a:r>
            <a:r>
              <a:rPr lang="tr-TR" dirty="0" smtClean="0"/>
              <a:t>edilemiyorsa, hastada dirençli hipertansiyon var olduğu düşünülmeli ve sevk edilmelidir.</a:t>
            </a:r>
            <a:endParaRPr lang="tr-TR" dirty="0">
              <a:solidFill>
                <a:schemeClr val="tx1"/>
              </a:solidFill>
            </a:endParaRPr>
          </a:p>
        </p:txBody>
      </p:sp>
      <p:sp>
        <p:nvSpPr>
          <p:cNvPr id="4" name="Slayt Numarası Yer Tutucusu 3"/>
          <p:cNvSpPr>
            <a:spLocks noGrp="1"/>
          </p:cNvSpPr>
          <p:nvPr>
            <p:ph type="sldNum" sz="quarter" idx="12"/>
          </p:nvPr>
        </p:nvSpPr>
        <p:spPr/>
        <p:txBody>
          <a:bodyPr/>
          <a:lstStyle/>
          <a:p>
            <a:fld id="{B651E8BD-4FFF-4E40-916D-E5227E36F7BE}" type="slidenum">
              <a:rPr lang="tr-TR" smtClean="0"/>
              <a:pPr/>
              <a:t>82</a:t>
            </a:fld>
            <a:endParaRPr lang="tr-TR"/>
          </a:p>
        </p:txBody>
      </p:sp>
    </p:spTree>
    <p:extLst>
      <p:ext uri="{BB962C8B-B14F-4D97-AF65-F5344CB8AC3E}">
        <p14:creationId xmlns:p14="http://schemas.microsoft.com/office/powerpoint/2010/main" val="39865600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İlaç Uyumu ve Kontrol Oranlarının İyileştirilmesi</a:t>
            </a:r>
            <a:endParaRPr lang="tr-TR" dirty="0"/>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Hastanın hastalığını anlamasına yardımcı olunmalı ve bilgilendirme için gerekirse yazılı kaynaklar temin edilmelidir.</a:t>
            </a:r>
          </a:p>
          <a:p>
            <a:pPr algn="just"/>
            <a:endParaRPr lang="tr-TR" dirty="0" smtClean="0"/>
          </a:p>
          <a:p>
            <a:pPr algn="just"/>
            <a:r>
              <a:rPr lang="tr-TR" dirty="0" smtClean="0"/>
              <a:t>Yaşam </a:t>
            </a:r>
            <a:r>
              <a:rPr lang="tr-TR" dirty="0"/>
              <a:t>tarzı önerilerinin ilaç tedavisi kadar önemli olduğu </a:t>
            </a:r>
            <a:r>
              <a:rPr lang="tr-TR" dirty="0" smtClean="0"/>
              <a:t>anlatılmalıdır. </a:t>
            </a:r>
            <a:endParaRPr lang="tr-TR" dirty="0"/>
          </a:p>
          <a:p>
            <a:pPr algn="just"/>
            <a:endParaRPr lang="tr-TR" dirty="0" smtClean="0"/>
          </a:p>
          <a:p>
            <a:pPr algn="just"/>
            <a:r>
              <a:rPr lang="tr-TR" dirty="0" smtClean="0"/>
              <a:t>Hastalığın kronik olduğu, ilaçların sürekli alınması ve düzenli kontrollere gelinmesi gerektiği anlatılmalıdır. </a:t>
            </a:r>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83</a:t>
            </a:fld>
            <a:endParaRPr lang="tr-TR"/>
          </a:p>
        </p:txBody>
      </p:sp>
      <p:sp>
        <p:nvSpPr>
          <p:cNvPr id="5" name="Metin kutusu 4"/>
          <p:cNvSpPr txBox="1"/>
          <p:nvPr/>
        </p:nvSpPr>
        <p:spPr>
          <a:xfrm>
            <a:off x="827584"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7379855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İlaç Uyumu </a:t>
            </a:r>
            <a:r>
              <a:rPr lang="tr-TR" dirty="0" smtClean="0"/>
              <a:t>ve </a:t>
            </a:r>
            <a:r>
              <a:rPr lang="tr-TR" dirty="0"/>
              <a:t>Kontrol Oranlarının İyileştirilmesi</a:t>
            </a:r>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a:t>KB kontrolde olan hastalarda tıbbi başka bir gerekçe olmadıkça </a:t>
            </a:r>
            <a:r>
              <a:rPr lang="tr-TR" dirty="0" err="1"/>
              <a:t>antihipertansif</a:t>
            </a:r>
            <a:r>
              <a:rPr lang="tr-TR" dirty="0"/>
              <a:t> ilaç değişikliği </a:t>
            </a:r>
            <a:r>
              <a:rPr lang="tr-TR" dirty="0" smtClean="0"/>
              <a:t>yapılmamalıdır. </a:t>
            </a:r>
          </a:p>
          <a:p>
            <a:pPr algn="just"/>
            <a:endParaRPr lang="tr-TR" dirty="0" smtClean="0"/>
          </a:p>
          <a:p>
            <a:pPr algn="just"/>
            <a:r>
              <a:rPr lang="tr-TR" dirty="0" smtClean="0"/>
              <a:t>Gereksiz ilaç değişiklikleri tedavi uyumunu bozabileceği unutulmamalıdır</a:t>
            </a:r>
          </a:p>
          <a:p>
            <a:pPr algn="just"/>
            <a:endParaRPr lang="tr-TR" dirty="0" smtClean="0"/>
          </a:p>
        </p:txBody>
      </p:sp>
      <p:sp>
        <p:nvSpPr>
          <p:cNvPr id="4" name="Slayt Numarası Yer Tutucusu 3"/>
          <p:cNvSpPr>
            <a:spLocks noGrp="1"/>
          </p:cNvSpPr>
          <p:nvPr>
            <p:ph type="sldNum" sz="quarter" idx="12"/>
          </p:nvPr>
        </p:nvSpPr>
        <p:spPr/>
        <p:txBody>
          <a:bodyPr/>
          <a:lstStyle/>
          <a:p>
            <a:fld id="{B651E8BD-4FFF-4E40-916D-E5227E36F7BE}" type="slidenum">
              <a:rPr lang="tr-TR" smtClean="0"/>
              <a:pPr/>
              <a:t>84</a:t>
            </a:fld>
            <a:endParaRPr lang="tr-TR"/>
          </a:p>
        </p:txBody>
      </p:sp>
      <p:sp>
        <p:nvSpPr>
          <p:cNvPr id="6" name="Metin kutusu 5"/>
          <p:cNvSpPr txBox="1"/>
          <p:nvPr/>
        </p:nvSpPr>
        <p:spPr>
          <a:xfrm>
            <a:off x="827584"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smtClean="0"/>
              <a:t>Williams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err="1"/>
              <a:t>management</a:t>
            </a:r>
            <a:r>
              <a:rPr lang="tr-TR" sz="900" dirty="0"/>
              <a:t> 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19754105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İlaç Uyumu </a:t>
            </a:r>
            <a:r>
              <a:rPr lang="tr-TR" dirty="0" smtClean="0"/>
              <a:t>ve </a:t>
            </a:r>
            <a:r>
              <a:rPr lang="tr-TR" dirty="0"/>
              <a:t>Kontrol Oranlarının İyileştirilmesi</a:t>
            </a:r>
          </a:p>
        </p:txBody>
      </p:sp>
      <p:sp>
        <p:nvSpPr>
          <p:cNvPr id="3" name="İçerik Yer Tutucusu 2"/>
          <p:cNvSpPr>
            <a:spLocks noGrp="1"/>
          </p:cNvSpPr>
          <p:nvPr>
            <p:ph idx="1"/>
          </p:nvPr>
        </p:nvSpPr>
        <p:spPr>
          <a:xfrm>
            <a:off x="864382" y="2489200"/>
            <a:ext cx="7605542" cy="3530600"/>
          </a:xfrm>
        </p:spPr>
        <p:txBody>
          <a:bodyPr>
            <a:normAutofit/>
          </a:bodyPr>
          <a:lstStyle/>
          <a:p>
            <a:pPr algn="just"/>
            <a:r>
              <a:rPr lang="tr-TR" dirty="0" smtClean="0"/>
              <a:t>KB </a:t>
            </a:r>
            <a:r>
              <a:rPr lang="tr-TR" dirty="0"/>
              <a:t>kontrolde olmayan hastaların tedavisine gerektiğinde ilaç eklemekten kaçınılmamalıdır.</a:t>
            </a:r>
          </a:p>
          <a:p>
            <a:pPr algn="just"/>
            <a:endParaRPr lang="tr-TR" dirty="0" smtClean="0"/>
          </a:p>
          <a:p>
            <a:pPr algn="just"/>
            <a:r>
              <a:rPr lang="tr-TR" dirty="0" smtClean="0"/>
              <a:t>Hastaya </a:t>
            </a:r>
            <a:r>
              <a:rPr lang="tr-TR" dirty="0"/>
              <a:t>yeterince zaman ayrılmalı, hastanın kendini anlatmasına izin verilmeli ve hastayla iyi bir iletişim kurulmalıdır.</a:t>
            </a:r>
          </a:p>
          <a:p>
            <a:endParaRPr lang="tr-TR" dirty="0"/>
          </a:p>
        </p:txBody>
      </p:sp>
      <p:sp>
        <p:nvSpPr>
          <p:cNvPr id="4" name="Slayt Numarası Yer Tutucusu 3"/>
          <p:cNvSpPr>
            <a:spLocks noGrp="1"/>
          </p:cNvSpPr>
          <p:nvPr>
            <p:ph type="sldNum" sz="quarter" idx="12"/>
          </p:nvPr>
        </p:nvSpPr>
        <p:spPr/>
        <p:txBody>
          <a:bodyPr/>
          <a:lstStyle/>
          <a:p>
            <a:fld id="{B651E8BD-4FFF-4E40-916D-E5227E36F7BE}" type="slidenum">
              <a:rPr lang="tr-TR" smtClean="0"/>
              <a:pPr/>
              <a:t>85</a:t>
            </a:fld>
            <a:endParaRPr lang="tr-TR"/>
          </a:p>
        </p:txBody>
      </p:sp>
      <p:sp>
        <p:nvSpPr>
          <p:cNvPr id="5" name="Metin kutusu 4"/>
          <p:cNvSpPr txBox="1"/>
          <p:nvPr/>
        </p:nvSpPr>
        <p:spPr>
          <a:xfrm>
            <a:off x="827584" y="5696634"/>
            <a:ext cx="7704856" cy="1200329"/>
          </a:xfrm>
          <a:prstGeom prst="rect">
            <a:avLst/>
          </a:prstGeom>
          <a:noFill/>
        </p:spPr>
        <p:txBody>
          <a:bodyPr wrap="square" rtlCol="0">
            <a:spAutoFit/>
          </a:bodyPr>
          <a:lstStyle/>
          <a:p>
            <a:pPr algn="just"/>
            <a:r>
              <a:rPr lang="tr-TR" sz="900" dirty="0"/>
              <a:t>Arıcı, M., </a:t>
            </a:r>
            <a:r>
              <a:rPr lang="tr-TR" sz="900" dirty="0" err="1"/>
              <a:t>Birdane</a:t>
            </a:r>
            <a:r>
              <a:rPr lang="tr-TR" sz="900" dirty="0"/>
              <a:t>, A., Güler, K., Yıldız, B. O., </a:t>
            </a:r>
            <a:r>
              <a:rPr lang="tr-TR" sz="900" dirty="0" err="1"/>
              <a:t>Altun</a:t>
            </a:r>
            <a:r>
              <a:rPr lang="tr-TR" sz="900" dirty="0"/>
              <a:t>, B., &amp; Ertürk, Ş. (2015). Tük Hipertansiyon Uzlaşı Raporu. </a:t>
            </a:r>
            <a:r>
              <a:rPr lang="tr-TR" sz="900" i="1" dirty="0"/>
              <a:t>Türk Kardiyoloji Derneği Araştırmaları</a:t>
            </a:r>
            <a:r>
              <a:rPr lang="tr-TR" sz="900" dirty="0"/>
              <a:t>, </a:t>
            </a:r>
            <a:r>
              <a:rPr lang="tr-TR" sz="900" i="1" dirty="0"/>
              <a:t>43</a:t>
            </a:r>
            <a:r>
              <a:rPr lang="tr-TR" sz="900" dirty="0"/>
              <a:t>(4), 402-409</a:t>
            </a:r>
            <a:r>
              <a:rPr lang="tr-TR" sz="900" dirty="0" smtClean="0"/>
              <a:t>.</a:t>
            </a:r>
          </a:p>
          <a:p>
            <a:pPr algn="just"/>
            <a:endParaRPr lang="tr-TR" sz="900" dirty="0"/>
          </a:p>
          <a:p>
            <a:pPr algn="just"/>
            <a:r>
              <a:rPr lang="tr-TR" sz="900" dirty="0"/>
              <a:t>TEMD HİPERTANSİYON TANI ve TEDAVİ </a:t>
            </a:r>
            <a:r>
              <a:rPr lang="tr-TR" sz="900" dirty="0" smtClean="0"/>
              <a:t>KILAVUZ  2018</a:t>
            </a:r>
          </a:p>
          <a:p>
            <a:pPr algn="just"/>
            <a:endParaRPr lang="tr-TR" sz="900" dirty="0" smtClean="0"/>
          </a:p>
          <a:p>
            <a:pPr algn="just"/>
            <a:r>
              <a:rPr lang="tr-TR" sz="900" dirty="0" err="1" smtClean="0"/>
              <a:t>Willia</a:t>
            </a:r>
            <a:r>
              <a:rPr lang="tr-TR" sz="900" dirty="0" err="1"/>
              <a:t>management</a:t>
            </a:r>
            <a:r>
              <a:rPr lang="tr-TR" sz="900" dirty="0" err="1" smtClean="0"/>
              <a:t>ms</a:t>
            </a:r>
            <a:r>
              <a:rPr lang="tr-TR" sz="900" dirty="0"/>
              <a:t>, B., </a:t>
            </a:r>
            <a:r>
              <a:rPr lang="tr-TR" sz="900" dirty="0" err="1"/>
              <a:t>Mancia</a:t>
            </a:r>
            <a:r>
              <a:rPr lang="tr-TR" sz="900" dirty="0"/>
              <a:t>, G., </a:t>
            </a:r>
            <a:r>
              <a:rPr lang="tr-TR" sz="900" dirty="0" err="1"/>
              <a:t>Spiering</a:t>
            </a:r>
            <a:r>
              <a:rPr lang="tr-TR" sz="900" dirty="0"/>
              <a:t>, W., </a:t>
            </a:r>
            <a:r>
              <a:rPr lang="tr-TR" sz="900" dirty="0" err="1"/>
              <a:t>Agabiti</a:t>
            </a:r>
            <a:r>
              <a:rPr lang="tr-TR" sz="900" dirty="0"/>
              <a:t> </a:t>
            </a:r>
            <a:r>
              <a:rPr lang="tr-TR" sz="900" dirty="0" err="1"/>
              <a:t>Rosei</a:t>
            </a:r>
            <a:r>
              <a:rPr lang="tr-TR" sz="900" dirty="0"/>
              <a:t>, E., Azizi, M., </a:t>
            </a:r>
            <a:r>
              <a:rPr lang="tr-TR" sz="900" dirty="0" err="1"/>
              <a:t>Burnier</a:t>
            </a:r>
            <a:r>
              <a:rPr lang="tr-TR" sz="900" dirty="0"/>
              <a:t>, M., ... &amp; </a:t>
            </a:r>
            <a:r>
              <a:rPr lang="tr-TR" sz="900" dirty="0" err="1"/>
              <a:t>Kahan</a:t>
            </a:r>
            <a:r>
              <a:rPr lang="tr-TR" sz="900" dirty="0"/>
              <a:t>, T. (2018</a:t>
            </a:r>
            <a:r>
              <a:rPr lang="tr-TR" sz="900" dirty="0">
                <a:solidFill>
                  <a:srgbClr val="FF0000"/>
                </a:solidFill>
              </a:rPr>
              <a:t>). 2018 ESC/ESH </a:t>
            </a:r>
            <a:r>
              <a:rPr lang="tr-TR" sz="900" dirty="0" err="1"/>
              <a:t>Guidelines</a:t>
            </a:r>
            <a:r>
              <a:rPr lang="tr-TR" sz="900" dirty="0"/>
              <a:t> </a:t>
            </a:r>
            <a:r>
              <a:rPr lang="tr-TR" sz="900" dirty="0" err="1"/>
              <a:t>for</a:t>
            </a:r>
            <a:r>
              <a:rPr lang="tr-TR" sz="900" dirty="0"/>
              <a:t> </a:t>
            </a:r>
            <a:r>
              <a:rPr lang="tr-TR" sz="900" dirty="0" err="1"/>
              <a:t>the</a:t>
            </a:r>
            <a:r>
              <a:rPr lang="tr-TR" sz="900" dirty="0"/>
              <a:t> </a:t>
            </a:r>
            <a:r>
              <a:rPr lang="tr-TR" sz="900" dirty="0" smtClean="0"/>
              <a:t>of </a:t>
            </a:r>
            <a:r>
              <a:rPr lang="tr-TR" sz="900" dirty="0" err="1"/>
              <a:t>arterial</a:t>
            </a:r>
            <a:r>
              <a:rPr lang="tr-TR" sz="900" dirty="0"/>
              <a:t> </a:t>
            </a:r>
            <a:r>
              <a:rPr lang="tr-TR" sz="900" dirty="0" err="1"/>
              <a:t>hypertension</a:t>
            </a:r>
            <a:r>
              <a:rPr lang="tr-TR" sz="900" dirty="0"/>
              <a:t>. </a:t>
            </a:r>
            <a:r>
              <a:rPr lang="tr-TR" sz="900" i="1" dirty="0" err="1"/>
              <a:t>European</a:t>
            </a:r>
            <a:r>
              <a:rPr lang="tr-TR" sz="900" i="1" dirty="0"/>
              <a:t> </a:t>
            </a:r>
            <a:r>
              <a:rPr lang="tr-TR" sz="900" i="1" dirty="0" err="1"/>
              <a:t>heart</a:t>
            </a:r>
            <a:r>
              <a:rPr lang="tr-TR" sz="900" i="1" dirty="0"/>
              <a:t> </a:t>
            </a:r>
            <a:r>
              <a:rPr lang="tr-TR" sz="900" i="1" dirty="0" err="1"/>
              <a:t>journal</a:t>
            </a:r>
            <a:r>
              <a:rPr lang="tr-TR" sz="900" dirty="0"/>
              <a:t>, </a:t>
            </a:r>
            <a:r>
              <a:rPr lang="tr-TR" sz="900" i="1" dirty="0"/>
              <a:t>39</a:t>
            </a:r>
            <a:r>
              <a:rPr lang="tr-TR" sz="900" dirty="0"/>
              <a:t>(33), 3021-3104.</a:t>
            </a:r>
          </a:p>
          <a:p>
            <a:pPr algn="just"/>
            <a:endParaRPr lang="tr-TR" sz="900" dirty="0"/>
          </a:p>
        </p:txBody>
      </p:sp>
    </p:spTree>
    <p:extLst>
      <p:ext uri="{BB962C8B-B14F-4D97-AF65-F5344CB8AC3E}">
        <p14:creationId xmlns:p14="http://schemas.microsoft.com/office/powerpoint/2010/main" val="136012893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mtClean="0"/>
              <a:pPr/>
              <a:t>86</a:t>
            </a:fld>
            <a:endParaRPr lang="tr-TR" dirty="0"/>
          </a:p>
        </p:txBody>
      </p:sp>
      <p:pic>
        <p:nvPicPr>
          <p:cNvPr id="5" name="Resim 4"/>
          <p:cNvPicPr>
            <a:picLocks noChangeAspect="1"/>
          </p:cNvPicPr>
          <p:nvPr/>
        </p:nvPicPr>
        <p:blipFill>
          <a:blip r:embed="rId2"/>
          <a:stretch>
            <a:fillRect/>
          </a:stretch>
        </p:blipFill>
        <p:spPr>
          <a:xfrm>
            <a:off x="0" y="0"/>
            <a:ext cx="9144000" cy="7002966"/>
          </a:xfrm>
          <a:prstGeom prst="rect">
            <a:avLst/>
          </a:prstGeom>
        </p:spPr>
      </p:pic>
    </p:spTree>
    <p:extLst>
      <p:ext uri="{BB962C8B-B14F-4D97-AF65-F5344CB8AC3E}">
        <p14:creationId xmlns:p14="http://schemas.microsoft.com/office/powerpoint/2010/main" val="680334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B651E8BD-4FFF-4E40-916D-E5227E36F7BE}" type="slidenum">
              <a:rPr lang="tr-TR" smtClean="0"/>
              <a:pPr/>
              <a:t>87</a:t>
            </a:fld>
            <a:endParaRPr lang="tr-TR" dirty="0"/>
          </a:p>
        </p:txBody>
      </p:sp>
      <p:sp>
        <p:nvSpPr>
          <p:cNvPr id="6" name="Dikdörtgen 5"/>
          <p:cNvSpPr/>
          <p:nvPr/>
        </p:nvSpPr>
        <p:spPr>
          <a:xfrm>
            <a:off x="-1958093" y="3777446"/>
            <a:ext cx="13250492" cy="523220"/>
          </a:xfrm>
          <a:prstGeom prst="rect">
            <a:avLst/>
          </a:prstGeom>
          <a:noFill/>
        </p:spPr>
        <p:txBody>
          <a:bodyPr wrap="square" lIns="91440" tIns="45720" rIns="91440" bIns="45720">
            <a:spAutoFit/>
          </a:bodyPr>
          <a:lstStyle/>
          <a:p>
            <a:pPr algn="ctr"/>
            <a:endParaRPr lang="tr-TR"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2" name="Resim 1"/>
          <p:cNvPicPr>
            <a:picLocks noChangeAspect="1"/>
          </p:cNvPicPr>
          <p:nvPr/>
        </p:nvPicPr>
        <p:blipFill>
          <a:blip r:embed="rId3"/>
          <a:stretch>
            <a:fillRect/>
          </a:stretch>
        </p:blipFill>
        <p:spPr>
          <a:xfrm>
            <a:off x="6228184" y="3132859"/>
            <a:ext cx="2520280" cy="2520280"/>
          </a:xfrm>
          <a:prstGeom prst="rect">
            <a:avLst/>
          </a:prstGeom>
        </p:spPr>
      </p:pic>
      <p:sp>
        <p:nvSpPr>
          <p:cNvPr id="8" name="Metin kutusu 7"/>
          <p:cNvSpPr txBox="1"/>
          <p:nvPr/>
        </p:nvSpPr>
        <p:spPr>
          <a:xfrm>
            <a:off x="-756592" y="962163"/>
            <a:ext cx="7687766" cy="1661993"/>
          </a:xfrm>
          <a:prstGeom prst="rect">
            <a:avLst/>
          </a:prstGeom>
          <a:noFill/>
        </p:spPr>
        <p:txBody>
          <a:bodyPr wrap="square" rtlCol="0">
            <a:spAutoFit/>
          </a:bodyPr>
          <a:lstStyle/>
          <a:p>
            <a:pPr algn="ctr"/>
            <a:r>
              <a:rPr lang="tr-TR" sz="2800" dirty="0" smtClean="0"/>
              <a:t>Dokuların kanlanmasını sağlayacak kadar</a:t>
            </a:r>
          </a:p>
          <a:p>
            <a:pPr algn="ctr"/>
            <a:r>
              <a:rPr lang="tr-TR" sz="2800" dirty="0" smtClean="0"/>
              <a:t> yüksek,</a:t>
            </a:r>
          </a:p>
          <a:p>
            <a:pPr algn="ctr"/>
            <a:r>
              <a:rPr lang="tr-TR" sz="2800" dirty="0" smtClean="0"/>
              <a:t>Zarar vermeyecek kadar düşük.</a:t>
            </a:r>
          </a:p>
          <a:p>
            <a:endParaRPr lang="tr-TR" dirty="0"/>
          </a:p>
        </p:txBody>
      </p:sp>
    </p:spTree>
    <p:extLst>
      <p:ext uri="{BB962C8B-B14F-4D97-AF65-F5344CB8AC3E}">
        <p14:creationId xmlns:p14="http://schemas.microsoft.com/office/powerpoint/2010/main" val="13281231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4" name="Metin kutusu 3"/>
          <p:cNvSpPr txBox="1"/>
          <p:nvPr/>
        </p:nvSpPr>
        <p:spPr>
          <a:xfrm>
            <a:off x="5796136" y="4581128"/>
            <a:ext cx="3600400" cy="769441"/>
          </a:xfrm>
          <a:prstGeom prst="rect">
            <a:avLst/>
          </a:prstGeom>
          <a:noFill/>
        </p:spPr>
        <p:txBody>
          <a:bodyPr wrap="square" rtlCol="0">
            <a:spAutoFit/>
          </a:bodyPr>
          <a:lstStyle/>
          <a:p>
            <a:r>
              <a:rPr lang="tr-TR" sz="4400" dirty="0" smtClean="0"/>
              <a:t>Teşekkürler…</a:t>
            </a:r>
            <a:endParaRPr lang="tr-TR" dirty="0"/>
          </a:p>
        </p:txBody>
      </p:sp>
    </p:spTree>
    <p:extLst>
      <p:ext uri="{BB962C8B-B14F-4D97-AF65-F5344CB8AC3E}">
        <p14:creationId xmlns:p14="http://schemas.microsoft.com/office/powerpoint/2010/main" val="1725527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PatenT-PatenT2 Sonuçları(2005-2012)</a:t>
            </a:r>
            <a:endParaRPr lang="tr-TR" dirty="0"/>
          </a:p>
        </p:txBody>
      </p:sp>
      <p:pic>
        <p:nvPicPr>
          <p:cNvPr id="1026" name="Picture 2"/>
          <p:cNvPicPr>
            <a:picLocks noGrp="1" noChangeAspect="1" noChangeArrowheads="1"/>
          </p:cNvPicPr>
          <p:nvPr>
            <p:ph idx="1"/>
          </p:nvPr>
        </p:nvPicPr>
        <p:blipFill>
          <a:blip r:embed="rId3" cstate="print"/>
          <a:stretch>
            <a:fillRect/>
          </a:stretch>
        </p:blipFill>
        <p:spPr bwMode="auto">
          <a:xfrm>
            <a:off x="1522683" y="2489200"/>
            <a:ext cx="5028658" cy="3530600"/>
          </a:xfrm>
          <a:prstGeom prst="rect">
            <a:avLst/>
          </a:prstGeom>
          <a:noFill/>
          <a:ln w="9525">
            <a:noFill/>
            <a:miter lim="800000"/>
            <a:headEnd/>
            <a:tailEnd/>
          </a:ln>
          <a:effectLst/>
          <a:scene3d>
            <a:camera prst="orthographicFront"/>
            <a:lightRig rig="threePt" dir="t"/>
          </a:scene3d>
          <a:sp3d>
            <a:bevelT w="101600" prst="riblet"/>
          </a:sp3d>
        </p:spPr>
      </p:pic>
      <p:sp>
        <p:nvSpPr>
          <p:cNvPr id="3" name="Slayt Numarası Yer Tutucusu 2"/>
          <p:cNvSpPr>
            <a:spLocks noGrp="1"/>
          </p:cNvSpPr>
          <p:nvPr>
            <p:ph type="sldNum" sz="quarter" idx="12"/>
          </p:nvPr>
        </p:nvSpPr>
        <p:spPr/>
        <p:txBody>
          <a:bodyPr/>
          <a:lstStyle/>
          <a:p>
            <a:fld id="{B651E8BD-4FFF-4E40-916D-E5227E36F7BE}" type="slidenum">
              <a:rPr lang="tr-TR" smtClean="0"/>
              <a:pPr/>
              <a:t>9</a:t>
            </a:fld>
            <a:endParaRPr lang="tr-TR"/>
          </a:p>
        </p:txBody>
      </p:sp>
      <p:sp>
        <p:nvSpPr>
          <p:cNvPr id="6" name="Metin kutusu 5"/>
          <p:cNvSpPr txBox="1"/>
          <p:nvPr/>
        </p:nvSpPr>
        <p:spPr>
          <a:xfrm>
            <a:off x="1028700" y="6093296"/>
            <a:ext cx="7200900" cy="677108"/>
          </a:xfrm>
          <a:prstGeom prst="rect">
            <a:avLst/>
          </a:prstGeom>
          <a:noFill/>
        </p:spPr>
        <p:txBody>
          <a:bodyPr wrap="square" rtlCol="0">
            <a:spAutoFit/>
          </a:bodyPr>
          <a:lstStyle/>
          <a:p>
            <a:pPr algn="just"/>
            <a:r>
              <a:rPr lang="en-US" sz="1000" dirty="0">
                <a:latin typeface="Arial" panose="020B0604020202020204" pitchFamily="34" charset="0"/>
                <a:cs typeface="Arial" panose="020B0604020202020204" pitchFamily="34" charset="0"/>
              </a:rPr>
              <a:t>Turkish Hypertension Prevalence Study </a:t>
            </a:r>
            <a:r>
              <a:rPr lang="en-US" sz="1000" b="1" dirty="0">
                <a:latin typeface="Arial" panose="020B0604020202020204" pitchFamily="34" charset="0"/>
                <a:cs typeface="Arial" panose="020B0604020202020204" pitchFamily="34" charset="0"/>
              </a:rPr>
              <a:t>2012 </a:t>
            </a:r>
            <a:r>
              <a:rPr lang="en-US" sz="1000" b="1" dirty="0" smtClean="0">
                <a:latin typeface="Arial" panose="020B0604020202020204" pitchFamily="34" charset="0"/>
                <a:cs typeface="Arial" panose="020B0604020202020204" pitchFamily="34" charset="0"/>
              </a:rPr>
              <a:t>PatenT2</a:t>
            </a:r>
            <a:r>
              <a:rPr lang="tr-TR"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THPÇ </a:t>
            </a:r>
            <a:r>
              <a:rPr lang="en-US" sz="1000" dirty="0" err="1">
                <a:latin typeface="Arial" panose="020B0604020202020204" pitchFamily="34" charset="0"/>
                <a:cs typeface="Arial" panose="020B0604020202020204" pitchFamily="34" charset="0"/>
              </a:rPr>
              <a:t>PatenT</a:t>
            </a:r>
            <a:r>
              <a:rPr lang="en-US" sz="1000" dirty="0">
                <a:latin typeface="Arial" panose="020B0604020202020204" pitchFamily="34" charset="0"/>
                <a:cs typeface="Arial" panose="020B0604020202020204" pitchFamily="34" charset="0"/>
              </a:rPr>
              <a:t> - Turkish Society of Hypertension and Kidney Diseases, </a:t>
            </a:r>
            <a:r>
              <a:rPr lang="en-US" sz="1000" b="1" dirty="0">
                <a:latin typeface="Arial" panose="020B0604020202020204" pitchFamily="34" charset="0"/>
                <a:cs typeface="Arial" panose="020B0604020202020204" pitchFamily="34" charset="0"/>
              </a:rPr>
              <a:t>2012</a:t>
            </a:r>
            <a:endParaRPr lang="en-US" sz="1000" dirty="0">
              <a:latin typeface="Arial" panose="020B0604020202020204" pitchFamily="34" charset="0"/>
              <a:cs typeface="Arial" panose="020B0604020202020204" pitchFamily="34" charset="0"/>
            </a:endParaRPr>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Özel 8">
      <a:dk1>
        <a:sysClr val="windowText" lastClr="000000"/>
      </a:dk1>
      <a:lt1>
        <a:sysClr val="window" lastClr="FFFFFF"/>
      </a:lt1>
      <a:dk2>
        <a:srgbClr val="455F51"/>
      </a:dk2>
      <a:lt2>
        <a:srgbClr val="E2DFCC"/>
      </a:lt2>
      <a:accent1>
        <a:srgbClr val="5A7A69"/>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6736</TotalTime>
  <Words>5513</Words>
  <Application>Microsoft Office PowerPoint</Application>
  <PresentationFormat>Ekran Gösterisi (4:3)</PresentationFormat>
  <Paragraphs>849</Paragraphs>
  <Slides>88</Slides>
  <Notes>43</Notes>
  <HiddenSlides>0</HiddenSlides>
  <MMClips>0</MMClips>
  <ScaleCrop>false</ScaleCrop>
  <HeadingPairs>
    <vt:vector size="6" baseType="variant">
      <vt:variant>
        <vt:lpstr>Kullanılan Yazı Tipleri</vt:lpstr>
      </vt:variant>
      <vt:variant>
        <vt:i4>5</vt:i4>
      </vt:variant>
      <vt:variant>
        <vt:lpstr>Tema</vt:lpstr>
      </vt:variant>
      <vt:variant>
        <vt:i4>4</vt:i4>
      </vt:variant>
      <vt:variant>
        <vt:lpstr>Slayt Başlıkları</vt:lpstr>
      </vt:variant>
      <vt:variant>
        <vt:i4>88</vt:i4>
      </vt:variant>
    </vt:vector>
  </HeadingPairs>
  <TitlesOfParts>
    <vt:vector size="97" baseType="lpstr">
      <vt:lpstr>Arial</vt:lpstr>
      <vt:lpstr>Calibri</vt:lpstr>
      <vt:lpstr>Calibri Light</vt:lpstr>
      <vt:lpstr>Wingdings</vt:lpstr>
      <vt:lpstr>Wingdings 3</vt:lpstr>
      <vt:lpstr>İyon Toplantı Odası</vt:lpstr>
      <vt:lpstr>Özel Tasarım</vt:lpstr>
      <vt:lpstr>1_Özel Tasarım</vt:lpstr>
      <vt:lpstr>2_Özel Tasarım</vt:lpstr>
      <vt:lpstr>HİPERTANSİYON</vt:lpstr>
      <vt:lpstr>Sunum Planı</vt:lpstr>
      <vt:lpstr>Amaç</vt:lpstr>
      <vt:lpstr>Öğrenim Hedefleri</vt:lpstr>
      <vt:lpstr>Öğrenim Hedefleri</vt:lpstr>
      <vt:lpstr>Epidemiyoloji</vt:lpstr>
      <vt:lpstr>Epidemiyoloji</vt:lpstr>
      <vt:lpstr>Epidemiyoloji</vt:lpstr>
      <vt:lpstr>PatenT-PatenT2 Sonuçları(2005-2012)</vt:lpstr>
      <vt:lpstr>PowerPoint Sunusu</vt:lpstr>
      <vt:lpstr>PowerPoint Sunusu</vt:lpstr>
      <vt:lpstr>Tanım</vt:lpstr>
      <vt:lpstr>Tanım</vt:lpstr>
      <vt:lpstr>PowerPoint Sunusu</vt:lpstr>
      <vt:lpstr>Tanı</vt:lpstr>
      <vt:lpstr>Tanı</vt:lpstr>
      <vt:lpstr>Kan Basıncı Düzeylerine Göre Tanımlama ve Sınıflandırma</vt:lpstr>
      <vt:lpstr>ESC/ESH 2018</vt:lpstr>
      <vt:lpstr>JNC 2017</vt:lpstr>
      <vt:lpstr>AHA 2018</vt:lpstr>
      <vt:lpstr>Tanı</vt:lpstr>
      <vt:lpstr>Tanı</vt:lpstr>
      <vt:lpstr>Tıbbi Öykü</vt:lpstr>
      <vt:lpstr>Etiyolojik Sınıflandırma</vt:lpstr>
      <vt:lpstr>PowerPoint Sunusu</vt:lpstr>
      <vt:lpstr>Standart Kan Basıncı Ölçümü</vt:lpstr>
      <vt:lpstr>Standart Kan Basıncı Ölçümü</vt:lpstr>
      <vt:lpstr>Standart Kan Basıncı Ölçümü</vt:lpstr>
      <vt:lpstr>Standart Kan Basıncı Ölçümü</vt:lpstr>
      <vt:lpstr>Standart Kan Basıncı Ölçümü</vt:lpstr>
      <vt:lpstr>Standart Kan Basıncı Ölçümü</vt:lpstr>
      <vt:lpstr>Standart Kan Basıncı Ölçümü</vt:lpstr>
      <vt:lpstr>Standart Kan Basıncı Ölçümü</vt:lpstr>
      <vt:lpstr>Standart Kan Basıncı Ölçümü</vt:lpstr>
      <vt:lpstr>PowerPoint Sunusu</vt:lpstr>
      <vt:lpstr>Evde Kan Basıncı Ölçümü</vt:lpstr>
      <vt:lpstr>Evde Kan Basıncı Ölçümü</vt:lpstr>
      <vt:lpstr>Ambulatuvar KB Ölçümü</vt:lpstr>
      <vt:lpstr>Ambulatuvar KB Ölçümü</vt:lpstr>
      <vt:lpstr>PowerPoint Sunusu</vt:lpstr>
      <vt:lpstr>PowerPoint Sunusu</vt:lpstr>
      <vt:lpstr>Kan Basıncı Ölçümü</vt:lpstr>
      <vt:lpstr>Kan Basıncı Ölçümü</vt:lpstr>
      <vt:lpstr>Laboratuvar Tetkikleri</vt:lpstr>
      <vt:lpstr>Laboratuvar Tetkikleri</vt:lpstr>
      <vt:lpstr>Laboratuvar Tetkikleri</vt:lpstr>
      <vt:lpstr>Tedavi</vt:lpstr>
      <vt:lpstr>Tedavi</vt:lpstr>
      <vt:lpstr>Tedavi</vt:lpstr>
      <vt:lpstr>Yaşam tarzı değişikliği ve farmakolojik ilaç başlama</vt:lpstr>
      <vt:lpstr>Tedavi</vt:lpstr>
      <vt:lpstr>Tedavi</vt:lpstr>
      <vt:lpstr>Tedavi</vt:lpstr>
      <vt:lpstr>Tedavi</vt:lpstr>
      <vt:lpstr>Tedavi</vt:lpstr>
      <vt:lpstr>Tedavi</vt:lpstr>
      <vt:lpstr>Tedavi</vt:lpstr>
      <vt:lpstr>Tedavi</vt:lpstr>
      <vt:lpstr>Yaşam tarzı değişikliği ve farmakolojik ilaç başlama</vt:lpstr>
      <vt:lpstr>PowerPoint Sunusu</vt:lpstr>
      <vt:lpstr>Tedavi</vt:lpstr>
      <vt:lpstr>Tedavi</vt:lpstr>
      <vt:lpstr>Tedavi</vt:lpstr>
      <vt:lpstr>Tedavi</vt:lpstr>
      <vt:lpstr>Tedavi</vt:lpstr>
      <vt:lpstr>PowerPoint Sunusu</vt:lpstr>
      <vt:lpstr>Tedavi</vt:lpstr>
      <vt:lpstr>PowerPoint Sunusu</vt:lpstr>
      <vt:lpstr>Hipertansiyon tedavi yaklaşım algoritması  </vt:lpstr>
      <vt:lpstr>Hipertansiyon tedavisi izlem algoritması  </vt:lpstr>
      <vt:lpstr>Özel Hasta Gruplarında Hipertansiyon Tedavisi</vt:lpstr>
      <vt:lpstr>Özel Hasta Gruplarında Hipertansiyon Tedavisi</vt:lpstr>
      <vt:lpstr>Özel Hasta Gruplarında Hipertansiyon Tedavisi</vt:lpstr>
      <vt:lpstr>Özel Hasta Gruplarında Hipertansiyon Tedavisi</vt:lpstr>
      <vt:lpstr> Özel Hasta Gruplarında Hipertansiyon Tedavisi </vt:lpstr>
      <vt:lpstr>Özel Hasta Gruplarında Hipertansiyon Tedavisi</vt:lpstr>
      <vt:lpstr>Özel Hasta Gruplarında Hipertansiyon Tedavisi</vt:lpstr>
      <vt:lpstr>PowerPoint Sunusu</vt:lpstr>
      <vt:lpstr>Takip</vt:lpstr>
      <vt:lpstr>Takip</vt:lpstr>
      <vt:lpstr>Takip</vt:lpstr>
      <vt:lpstr>Sevk</vt:lpstr>
      <vt:lpstr>İlaç Uyumu ve Kontrol Oranlarının İyileştirilmesi</vt:lpstr>
      <vt:lpstr>İlaç Uyumu ve Kontrol Oranlarının İyileştirilmesi</vt:lpstr>
      <vt:lpstr>İlaç Uyumu ve Kontrol Oranlarının İyileştirilmesi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HİPERTANSİYON</dc:title>
  <dc:creator>ahenger</dc:creator>
  <cp:lastModifiedBy>LENOVO</cp:lastModifiedBy>
  <cp:revision>301</cp:revision>
  <dcterms:created xsi:type="dcterms:W3CDTF">2016-10-31T07:39:06Z</dcterms:created>
  <dcterms:modified xsi:type="dcterms:W3CDTF">2019-02-19T08:17:19Z</dcterms:modified>
</cp:coreProperties>
</file>