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94" r:id="rId3"/>
    <p:sldId id="295" r:id="rId4"/>
    <p:sldId id="300" r:id="rId5"/>
    <p:sldId id="296" r:id="rId6"/>
    <p:sldId id="326" r:id="rId7"/>
    <p:sldId id="297" r:id="rId8"/>
    <p:sldId id="302" r:id="rId9"/>
    <p:sldId id="298" r:id="rId10"/>
    <p:sldId id="257" r:id="rId11"/>
    <p:sldId id="258" r:id="rId12"/>
    <p:sldId id="259" r:id="rId13"/>
    <p:sldId id="289" r:id="rId14"/>
    <p:sldId id="260" r:id="rId15"/>
    <p:sldId id="327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90" r:id="rId24"/>
    <p:sldId id="268" r:id="rId25"/>
    <p:sldId id="269" r:id="rId26"/>
    <p:sldId id="291" r:id="rId27"/>
    <p:sldId id="270" r:id="rId28"/>
    <p:sldId id="292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99" r:id="rId47"/>
    <p:sldId id="304" r:id="rId48"/>
    <p:sldId id="305" r:id="rId49"/>
    <p:sldId id="306" r:id="rId50"/>
    <p:sldId id="317" r:id="rId51"/>
    <p:sldId id="309" r:id="rId52"/>
    <p:sldId id="313" r:id="rId53"/>
    <p:sldId id="315" r:id="rId54"/>
    <p:sldId id="318" r:id="rId55"/>
    <p:sldId id="316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8" r:id="rId64"/>
    <p:sldId id="288" r:id="rId65"/>
    <p:sldId id="314" r:id="rId6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7AF8A-A2E7-4E22-86C4-BCECEB4DEC1C}" type="doc">
      <dgm:prSet loTypeId="urn:microsoft.com/office/officeart/2005/8/layout/list1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77EC865F-5640-45B2-84DE-F9CE5E1A60AB}">
      <dgm:prSet phldrT="[Metin]"/>
      <dgm:spPr/>
      <dgm:t>
        <a:bodyPr/>
        <a:lstStyle/>
        <a:p>
          <a:r>
            <a:rPr lang="tr-TR" dirty="0" smtClean="0"/>
            <a:t>1.İzlem:İlk 14 hafta</a:t>
          </a:r>
          <a:endParaRPr lang="tr-TR" dirty="0"/>
        </a:p>
      </dgm:t>
    </dgm:pt>
    <dgm:pt modelId="{4EB45E55-9C96-4FA4-B960-713F07F19EF2}" type="parTrans" cxnId="{D5CEB9F4-165C-4534-9E61-5E9B7236FF48}">
      <dgm:prSet/>
      <dgm:spPr/>
      <dgm:t>
        <a:bodyPr/>
        <a:lstStyle/>
        <a:p>
          <a:endParaRPr lang="tr-TR"/>
        </a:p>
      </dgm:t>
    </dgm:pt>
    <dgm:pt modelId="{6EC7880C-5C0A-4233-B35B-F35D034FF546}" type="sibTrans" cxnId="{D5CEB9F4-165C-4534-9E61-5E9B7236FF48}">
      <dgm:prSet/>
      <dgm:spPr/>
      <dgm:t>
        <a:bodyPr/>
        <a:lstStyle/>
        <a:p>
          <a:endParaRPr lang="tr-TR"/>
        </a:p>
      </dgm:t>
    </dgm:pt>
    <dgm:pt modelId="{AD3DBC15-BE90-43FF-83F5-2D34106AFDFF}">
      <dgm:prSet phldrT="[Metin]"/>
      <dgm:spPr/>
      <dgm:t>
        <a:bodyPr/>
        <a:lstStyle/>
        <a:p>
          <a:r>
            <a:rPr lang="tr-TR" dirty="0" smtClean="0"/>
            <a:t>3.İzlem:30-32.Hafta</a:t>
          </a:r>
          <a:endParaRPr lang="tr-TR" dirty="0"/>
        </a:p>
      </dgm:t>
    </dgm:pt>
    <dgm:pt modelId="{0127E9F7-8F2C-4CB0-9F6B-A4D5C8539298}" type="parTrans" cxnId="{08A3FDBD-5428-4F4E-BB32-0DC2C59E32CE}">
      <dgm:prSet/>
      <dgm:spPr/>
      <dgm:t>
        <a:bodyPr/>
        <a:lstStyle/>
        <a:p>
          <a:endParaRPr lang="tr-TR"/>
        </a:p>
      </dgm:t>
    </dgm:pt>
    <dgm:pt modelId="{09B12095-3086-4009-B44E-91E37ED8792C}" type="sibTrans" cxnId="{08A3FDBD-5428-4F4E-BB32-0DC2C59E32CE}">
      <dgm:prSet/>
      <dgm:spPr/>
      <dgm:t>
        <a:bodyPr/>
        <a:lstStyle/>
        <a:p>
          <a:endParaRPr lang="tr-TR"/>
        </a:p>
      </dgm:t>
    </dgm:pt>
    <dgm:pt modelId="{7AF1026D-77B1-4F00-A1C1-82880807FF6B}">
      <dgm:prSet phldrT="[Metin]"/>
      <dgm:spPr/>
      <dgm:t>
        <a:bodyPr/>
        <a:lstStyle/>
        <a:p>
          <a:r>
            <a:rPr lang="tr-TR" dirty="0" smtClean="0"/>
            <a:t>4.İzlem:36-38.Hafta</a:t>
          </a:r>
          <a:endParaRPr lang="tr-TR" dirty="0"/>
        </a:p>
      </dgm:t>
    </dgm:pt>
    <dgm:pt modelId="{2E0707A4-E6CD-466E-A305-9F0B9953551B}" type="parTrans" cxnId="{EF75B8A7-BD33-4557-9AAF-E5B64C2CCE09}">
      <dgm:prSet/>
      <dgm:spPr/>
      <dgm:t>
        <a:bodyPr/>
        <a:lstStyle/>
        <a:p>
          <a:endParaRPr lang="tr-TR"/>
        </a:p>
      </dgm:t>
    </dgm:pt>
    <dgm:pt modelId="{8681EF78-99F6-422D-9241-C9838DCEC42E}" type="sibTrans" cxnId="{EF75B8A7-BD33-4557-9AAF-E5B64C2CCE09}">
      <dgm:prSet/>
      <dgm:spPr/>
      <dgm:t>
        <a:bodyPr/>
        <a:lstStyle/>
        <a:p>
          <a:endParaRPr lang="tr-TR"/>
        </a:p>
      </dgm:t>
    </dgm:pt>
    <dgm:pt modelId="{EAE8960A-FEB6-4851-8882-83A2A02EB70A}">
      <dgm:prSet phldrT="[Metin]"/>
      <dgm:spPr/>
      <dgm:t>
        <a:bodyPr/>
        <a:lstStyle/>
        <a:p>
          <a:r>
            <a:rPr lang="tr-TR" dirty="0" smtClean="0"/>
            <a:t>2.İzlem:20-24.Hafta</a:t>
          </a:r>
          <a:endParaRPr lang="tr-TR" dirty="0"/>
        </a:p>
      </dgm:t>
    </dgm:pt>
    <dgm:pt modelId="{DBC81790-40DF-4C21-A13B-D9A3AFAA647B}" type="sibTrans" cxnId="{2E134763-4A2D-491D-8BDF-CE22B70B90A2}">
      <dgm:prSet/>
      <dgm:spPr/>
      <dgm:t>
        <a:bodyPr/>
        <a:lstStyle/>
        <a:p>
          <a:endParaRPr lang="tr-TR"/>
        </a:p>
      </dgm:t>
    </dgm:pt>
    <dgm:pt modelId="{2148143D-AB70-49BA-8938-6114E1B0D5BB}" type="parTrans" cxnId="{2E134763-4A2D-491D-8BDF-CE22B70B90A2}">
      <dgm:prSet/>
      <dgm:spPr/>
      <dgm:t>
        <a:bodyPr/>
        <a:lstStyle/>
        <a:p>
          <a:endParaRPr lang="tr-TR"/>
        </a:p>
      </dgm:t>
    </dgm:pt>
    <dgm:pt modelId="{A5BD0354-D57A-45E8-AB5C-E5FCC19F627A}" type="pres">
      <dgm:prSet presAssocID="{8A87AF8A-A2E7-4E22-86C4-BCECEB4DEC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320D6F-2D02-4554-9ADC-F3DA79620114}" type="pres">
      <dgm:prSet presAssocID="{77EC865F-5640-45B2-84DE-F9CE5E1A60AB}" presName="parentLin" presStyleCnt="0"/>
      <dgm:spPr/>
      <dgm:t>
        <a:bodyPr/>
        <a:lstStyle/>
        <a:p>
          <a:endParaRPr lang="tr-TR"/>
        </a:p>
      </dgm:t>
    </dgm:pt>
    <dgm:pt modelId="{C8F44C3E-2C58-4582-91CE-FEC93DFC895F}" type="pres">
      <dgm:prSet presAssocID="{77EC865F-5640-45B2-84DE-F9CE5E1A60AB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339E05F1-3711-42B4-910B-4FF4AE17B3F6}" type="pres">
      <dgm:prSet presAssocID="{77EC865F-5640-45B2-84DE-F9CE5E1A60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B29BD8-7206-40B0-9CFE-9E6F6230AB74}" type="pres">
      <dgm:prSet presAssocID="{77EC865F-5640-45B2-84DE-F9CE5E1A60AB}" presName="negativeSpace" presStyleCnt="0"/>
      <dgm:spPr/>
      <dgm:t>
        <a:bodyPr/>
        <a:lstStyle/>
        <a:p>
          <a:endParaRPr lang="tr-TR"/>
        </a:p>
      </dgm:t>
    </dgm:pt>
    <dgm:pt modelId="{1E05FB7D-B65D-4B44-8FD2-859E9C294F49}" type="pres">
      <dgm:prSet presAssocID="{77EC865F-5640-45B2-84DE-F9CE5E1A60A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E88726-E868-4CF3-A09D-2E1C144FC793}" type="pres">
      <dgm:prSet presAssocID="{6EC7880C-5C0A-4233-B35B-F35D034FF546}" presName="spaceBetweenRectangles" presStyleCnt="0"/>
      <dgm:spPr/>
      <dgm:t>
        <a:bodyPr/>
        <a:lstStyle/>
        <a:p>
          <a:endParaRPr lang="tr-TR"/>
        </a:p>
      </dgm:t>
    </dgm:pt>
    <dgm:pt modelId="{52F2286B-FF52-4C52-999C-4ACD0C4B3D6D}" type="pres">
      <dgm:prSet presAssocID="{EAE8960A-FEB6-4851-8882-83A2A02EB70A}" presName="parentLin" presStyleCnt="0"/>
      <dgm:spPr/>
      <dgm:t>
        <a:bodyPr/>
        <a:lstStyle/>
        <a:p>
          <a:endParaRPr lang="tr-TR"/>
        </a:p>
      </dgm:t>
    </dgm:pt>
    <dgm:pt modelId="{A65569A7-A202-4BCF-B51B-0BE7AC7E2D18}" type="pres">
      <dgm:prSet presAssocID="{EAE8960A-FEB6-4851-8882-83A2A02EB70A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7DC216FA-74F5-4AD9-AA33-E1ED2715CD3C}" type="pres">
      <dgm:prSet presAssocID="{EAE8960A-FEB6-4851-8882-83A2A02EB7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A86037-1BB8-466C-9DEA-6F507DCD24EA}" type="pres">
      <dgm:prSet presAssocID="{EAE8960A-FEB6-4851-8882-83A2A02EB70A}" presName="negativeSpace" presStyleCnt="0"/>
      <dgm:spPr/>
      <dgm:t>
        <a:bodyPr/>
        <a:lstStyle/>
        <a:p>
          <a:endParaRPr lang="tr-TR"/>
        </a:p>
      </dgm:t>
    </dgm:pt>
    <dgm:pt modelId="{61CFFD36-DF00-4CFF-B5AD-6CCEE8368E67}" type="pres">
      <dgm:prSet presAssocID="{EAE8960A-FEB6-4851-8882-83A2A02EB70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2364F1-8DC7-49F0-A41F-CA8513568592}" type="pres">
      <dgm:prSet presAssocID="{DBC81790-40DF-4C21-A13B-D9A3AFAA647B}" presName="spaceBetweenRectangles" presStyleCnt="0"/>
      <dgm:spPr/>
      <dgm:t>
        <a:bodyPr/>
        <a:lstStyle/>
        <a:p>
          <a:endParaRPr lang="tr-TR"/>
        </a:p>
      </dgm:t>
    </dgm:pt>
    <dgm:pt modelId="{C6C7DF9A-D5E8-4B1D-B334-8A3AC8585204}" type="pres">
      <dgm:prSet presAssocID="{AD3DBC15-BE90-43FF-83F5-2D34106AFDFF}" presName="parentLin" presStyleCnt="0"/>
      <dgm:spPr/>
      <dgm:t>
        <a:bodyPr/>
        <a:lstStyle/>
        <a:p>
          <a:endParaRPr lang="tr-TR"/>
        </a:p>
      </dgm:t>
    </dgm:pt>
    <dgm:pt modelId="{DADE5D35-6A22-46C0-99FA-99A919B31BBA}" type="pres">
      <dgm:prSet presAssocID="{AD3DBC15-BE90-43FF-83F5-2D34106AFDFF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4DCADFFC-D8FF-4492-A8AF-D6E746DC7017}" type="pres">
      <dgm:prSet presAssocID="{AD3DBC15-BE90-43FF-83F5-2D34106AFD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E5CAA0-1896-4230-A1DF-9EE79E5EDA3B}" type="pres">
      <dgm:prSet presAssocID="{AD3DBC15-BE90-43FF-83F5-2D34106AFDFF}" presName="negativeSpace" presStyleCnt="0"/>
      <dgm:spPr/>
      <dgm:t>
        <a:bodyPr/>
        <a:lstStyle/>
        <a:p>
          <a:endParaRPr lang="tr-TR"/>
        </a:p>
      </dgm:t>
    </dgm:pt>
    <dgm:pt modelId="{39AB5D9C-EA27-4B5C-9BB4-2599A6527EA1}" type="pres">
      <dgm:prSet presAssocID="{AD3DBC15-BE90-43FF-83F5-2D34106AFDF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03171-1A57-416E-B0E1-13E8CC085077}" type="pres">
      <dgm:prSet presAssocID="{09B12095-3086-4009-B44E-91E37ED8792C}" presName="spaceBetweenRectangles" presStyleCnt="0"/>
      <dgm:spPr/>
      <dgm:t>
        <a:bodyPr/>
        <a:lstStyle/>
        <a:p>
          <a:endParaRPr lang="tr-TR"/>
        </a:p>
      </dgm:t>
    </dgm:pt>
    <dgm:pt modelId="{EF22F39E-C970-438E-8DA8-1572F5633392}" type="pres">
      <dgm:prSet presAssocID="{7AF1026D-77B1-4F00-A1C1-82880807FF6B}" presName="parentLin" presStyleCnt="0"/>
      <dgm:spPr/>
      <dgm:t>
        <a:bodyPr/>
        <a:lstStyle/>
        <a:p>
          <a:endParaRPr lang="tr-TR"/>
        </a:p>
      </dgm:t>
    </dgm:pt>
    <dgm:pt modelId="{36E93FBD-74F7-4C8E-B72A-B4BF902ECB66}" type="pres">
      <dgm:prSet presAssocID="{7AF1026D-77B1-4F00-A1C1-82880807FF6B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41FC0EB6-F535-4FDD-BEFC-623014B083EF}" type="pres">
      <dgm:prSet presAssocID="{7AF1026D-77B1-4F00-A1C1-82880807FF6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9E1D98-B1A7-4544-9A43-C6A13EE78A14}" type="pres">
      <dgm:prSet presAssocID="{7AF1026D-77B1-4F00-A1C1-82880807FF6B}" presName="negativeSpace" presStyleCnt="0"/>
      <dgm:spPr/>
      <dgm:t>
        <a:bodyPr/>
        <a:lstStyle/>
        <a:p>
          <a:endParaRPr lang="tr-TR"/>
        </a:p>
      </dgm:t>
    </dgm:pt>
    <dgm:pt modelId="{39A121DE-72D5-48C0-AC75-E415DD6D85AA}" type="pres">
      <dgm:prSet presAssocID="{7AF1026D-77B1-4F00-A1C1-82880807FF6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13787B-EFC8-40A2-8410-FCD8D1B7F80A}" type="presOf" srcId="{AD3DBC15-BE90-43FF-83F5-2D34106AFDFF}" destId="{4DCADFFC-D8FF-4492-A8AF-D6E746DC7017}" srcOrd="1" destOrd="0" presId="urn:microsoft.com/office/officeart/2005/8/layout/list1"/>
    <dgm:cxn modelId="{9E523E1D-5F10-4547-9D60-4B85482958DF}" type="presOf" srcId="{EAE8960A-FEB6-4851-8882-83A2A02EB70A}" destId="{A65569A7-A202-4BCF-B51B-0BE7AC7E2D18}" srcOrd="0" destOrd="0" presId="urn:microsoft.com/office/officeart/2005/8/layout/list1"/>
    <dgm:cxn modelId="{2E134763-4A2D-491D-8BDF-CE22B70B90A2}" srcId="{8A87AF8A-A2E7-4E22-86C4-BCECEB4DEC1C}" destId="{EAE8960A-FEB6-4851-8882-83A2A02EB70A}" srcOrd="1" destOrd="0" parTransId="{2148143D-AB70-49BA-8938-6114E1B0D5BB}" sibTransId="{DBC81790-40DF-4C21-A13B-D9A3AFAA647B}"/>
    <dgm:cxn modelId="{F43C48E7-FD40-455B-A6CF-897F066460C7}" type="presOf" srcId="{AD3DBC15-BE90-43FF-83F5-2D34106AFDFF}" destId="{DADE5D35-6A22-46C0-99FA-99A919B31BBA}" srcOrd="0" destOrd="0" presId="urn:microsoft.com/office/officeart/2005/8/layout/list1"/>
    <dgm:cxn modelId="{08A3FDBD-5428-4F4E-BB32-0DC2C59E32CE}" srcId="{8A87AF8A-A2E7-4E22-86C4-BCECEB4DEC1C}" destId="{AD3DBC15-BE90-43FF-83F5-2D34106AFDFF}" srcOrd="2" destOrd="0" parTransId="{0127E9F7-8F2C-4CB0-9F6B-A4D5C8539298}" sibTransId="{09B12095-3086-4009-B44E-91E37ED8792C}"/>
    <dgm:cxn modelId="{E05FB29E-511B-403B-92BC-609226C87D9E}" type="presOf" srcId="{77EC865F-5640-45B2-84DE-F9CE5E1A60AB}" destId="{C8F44C3E-2C58-4582-91CE-FEC93DFC895F}" srcOrd="0" destOrd="0" presId="urn:microsoft.com/office/officeart/2005/8/layout/list1"/>
    <dgm:cxn modelId="{2580C26F-3420-474F-AE52-A979866F09A0}" type="presOf" srcId="{EAE8960A-FEB6-4851-8882-83A2A02EB70A}" destId="{7DC216FA-74F5-4AD9-AA33-E1ED2715CD3C}" srcOrd="1" destOrd="0" presId="urn:microsoft.com/office/officeart/2005/8/layout/list1"/>
    <dgm:cxn modelId="{D5CEB9F4-165C-4534-9E61-5E9B7236FF48}" srcId="{8A87AF8A-A2E7-4E22-86C4-BCECEB4DEC1C}" destId="{77EC865F-5640-45B2-84DE-F9CE5E1A60AB}" srcOrd="0" destOrd="0" parTransId="{4EB45E55-9C96-4FA4-B960-713F07F19EF2}" sibTransId="{6EC7880C-5C0A-4233-B35B-F35D034FF546}"/>
    <dgm:cxn modelId="{8973A383-9D8A-433B-AF02-1BF18BD4D1F6}" type="presOf" srcId="{8A87AF8A-A2E7-4E22-86C4-BCECEB4DEC1C}" destId="{A5BD0354-D57A-45E8-AB5C-E5FCC19F627A}" srcOrd="0" destOrd="0" presId="urn:microsoft.com/office/officeart/2005/8/layout/list1"/>
    <dgm:cxn modelId="{9480D1AD-4797-4B19-9EB1-B8C26F0BAD79}" type="presOf" srcId="{7AF1026D-77B1-4F00-A1C1-82880807FF6B}" destId="{41FC0EB6-F535-4FDD-BEFC-623014B083EF}" srcOrd="1" destOrd="0" presId="urn:microsoft.com/office/officeart/2005/8/layout/list1"/>
    <dgm:cxn modelId="{EF75B8A7-BD33-4557-9AAF-E5B64C2CCE09}" srcId="{8A87AF8A-A2E7-4E22-86C4-BCECEB4DEC1C}" destId="{7AF1026D-77B1-4F00-A1C1-82880807FF6B}" srcOrd="3" destOrd="0" parTransId="{2E0707A4-E6CD-466E-A305-9F0B9953551B}" sibTransId="{8681EF78-99F6-422D-9241-C9838DCEC42E}"/>
    <dgm:cxn modelId="{A088AB29-818F-4E3A-B575-3CE49E12C2B0}" type="presOf" srcId="{7AF1026D-77B1-4F00-A1C1-82880807FF6B}" destId="{36E93FBD-74F7-4C8E-B72A-B4BF902ECB66}" srcOrd="0" destOrd="0" presId="urn:microsoft.com/office/officeart/2005/8/layout/list1"/>
    <dgm:cxn modelId="{E60060DD-E6EF-455C-AA03-DD6A337800FB}" type="presOf" srcId="{77EC865F-5640-45B2-84DE-F9CE5E1A60AB}" destId="{339E05F1-3711-42B4-910B-4FF4AE17B3F6}" srcOrd="1" destOrd="0" presId="urn:microsoft.com/office/officeart/2005/8/layout/list1"/>
    <dgm:cxn modelId="{AB8C74BA-7CE0-4EFB-AF0D-6684CCF0BCFD}" type="presParOf" srcId="{A5BD0354-D57A-45E8-AB5C-E5FCC19F627A}" destId="{15320D6F-2D02-4554-9ADC-F3DA79620114}" srcOrd="0" destOrd="0" presId="urn:microsoft.com/office/officeart/2005/8/layout/list1"/>
    <dgm:cxn modelId="{5C361E59-659B-4E8D-9C3B-4E0341176757}" type="presParOf" srcId="{15320D6F-2D02-4554-9ADC-F3DA79620114}" destId="{C8F44C3E-2C58-4582-91CE-FEC93DFC895F}" srcOrd="0" destOrd="0" presId="urn:microsoft.com/office/officeart/2005/8/layout/list1"/>
    <dgm:cxn modelId="{D25776AF-539B-42DD-8034-2474E64746F9}" type="presParOf" srcId="{15320D6F-2D02-4554-9ADC-F3DA79620114}" destId="{339E05F1-3711-42B4-910B-4FF4AE17B3F6}" srcOrd="1" destOrd="0" presId="urn:microsoft.com/office/officeart/2005/8/layout/list1"/>
    <dgm:cxn modelId="{596D9A43-85A2-49EB-BF19-B4F9289741D3}" type="presParOf" srcId="{A5BD0354-D57A-45E8-AB5C-E5FCC19F627A}" destId="{99B29BD8-7206-40B0-9CFE-9E6F6230AB74}" srcOrd="1" destOrd="0" presId="urn:microsoft.com/office/officeart/2005/8/layout/list1"/>
    <dgm:cxn modelId="{5E199613-CE09-4505-8A3F-8A023F66DEBB}" type="presParOf" srcId="{A5BD0354-D57A-45E8-AB5C-E5FCC19F627A}" destId="{1E05FB7D-B65D-4B44-8FD2-859E9C294F49}" srcOrd="2" destOrd="0" presId="urn:microsoft.com/office/officeart/2005/8/layout/list1"/>
    <dgm:cxn modelId="{29AC59A5-B357-44F2-9EEB-AED4B1FCAA9A}" type="presParOf" srcId="{A5BD0354-D57A-45E8-AB5C-E5FCC19F627A}" destId="{FCE88726-E868-4CF3-A09D-2E1C144FC793}" srcOrd="3" destOrd="0" presId="urn:microsoft.com/office/officeart/2005/8/layout/list1"/>
    <dgm:cxn modelId="{91AC4C6F-0C98-4B07-A1C7-203565509D00}" type="presParOf" srcId="{A5BD0354-D57A-45E8-AB5C-E5FCC19F627A}" destId="{52F2286B-FF52-4C52-999C-4ACD0C4B3D6D}" srcOrd="4" destOrd="0" presId="urn:microsoft.com/office/officeart/2005/8/layout/list1"/>
    <dgm:cxn modelId="{D4C247DE-3D4F-49DC-A7AF-422451B8E57A}" type="presParOf" srcId="{52F2286B-FF52-4C52-999C-4ACD0C4B3D6D}" destId="{A65569A7-A202-4BCF-B51B-0BE7AC7E2D18}" srcOrd="0" destOrd="0" presId="urn:microsoft.com/office/officeart/2005/8/layout/list1"/>
    <dgm:cxn modelId="{3B2E538D-D499-4C7D-B11B-EE079EFC72D0}" type="presParOf" srcId="{52F2286B-FF52-4C52-999C-4ACD0C4B3D6D}" destId="{7DC216FA-74F5-4AD9-AA33-E1ED2715CD3C}" srcOrd="1" destOrd="0" presId="urn:microsoft.com/office/officeart/2005/8/layout/list1"/>
    <dgm:cxn modelId="{6B3D3CA4-F1C4-4FF5-9BEE-5E2FC06F32D8}" type="presParOf" srcId="{A5BD0354-D57A-45E8-AB5C-E5FCC19F627A}" destId="{2BA86037-1BB8-466C-9DEA-6F507DCD24EA}" srcOrd="5" destOrd="0" presId="urn:microsoft.com/office/officeart/2005/8/layout/list1"/>
    <dgm:cxn modelId="{55CD2CFE-A01B-4EE8-9596-77CA948C4D37}" type="presParOf" srcId="{A5BD0354-D57A-45E8-AB5C-E5FCC19F627A}" destId="{61CFFD36-DF00-4CFF-B5AD-6CCEE8368E67}" srcOrd="6" destOrd="0" presId="urn:microsoft.com/office/officeart/2005/8/layout/list1"/>
    <dgm:cxn modelId="{9E9ABA5C-1C90-4BC3-AD2A-C33C6D5B809E}" type="presParOf" srcId="{A5BD0354-D57A-45E8-AB5C-E5FCC19F627A}" destId="{2B2364F1-8DC7-49F0-A41F-CA8513568592}" srcOrd="7" destOrd="0" presId="urn:microsoft.com/office/officeart/2005/8/layout/list1"/>
    <dgm:cxn modelId="{3F228014-2823-4264-9D20-802D79569541}" type="presParOf" srcId="{A5BD0354-D57A-45E8-AB5C-E5FCC19F627A}" destId="{C6C7DF9A-D5E8-4B1D-B334-8A3AC8585204}" srcOrd="8" destOrd="0" presId="urn:microsoft.com/office/officeart/2005/8/layout/list1"/>
    <dgm:cxn modelId="{EA697CBF-4623-4F9C-B09B-DAFDDA753DBC}" type="presParOf" srcId="{C6C7DF9A-D5E8-4B1D-B334-8A3AC8585204}" destId="{DADE5D35-6A22-46C0-99FA-99A919B31BBA}" srcOrd="0" destOrd="0" presId="urn:microsoft.com/office/officeart/2005/8/layout/list1"/>
    <dgm:cxn modelId="{E412F779-D983-4C9E-9538-9648AA1FA925}" type="presParOf" srcId="{C6C7DF9A-D5E8-4B1D-B334-8A3AC8585204}" destId="{4DCADFFC-D8FF-4492-A8AF-D6E746DC7017}" srcOrd="1" destOrd="0" presId="urn:microsoft.com/office/officeart/2005/8/layout/list1"/>
    <dgm:cxn modelId="{EBDA39B5-2208-4BF2-AE9E-78E51CFC74D1}" type="presParOf" srcId="{A5BD0354-D57A-45E8-AB5C-E5FCC19F627A}" destId="{60E5CAA0-1896-4230-A1DF-9EE79E5EDA3B}" srcOrd="9" destOrd="0" presId="urn:microsoft.com/office/officeart/2005/8/layout/list1"/>
    <dgm:cxn modelId="{D718B211-6716-4532-AADE-2D516B75A0AD}" type="presParOf" srcId="{A5BD0354-D57A-45E8-AB5C-E5FCC19F627A}" destId="{39AB5D9C-EA27-4B5C-9BB4-2599A6527EA1}" srcOrd="10" destOrd="0" presId="urn:microsoft.com/office/officeart/2005/8/layout/list1"/>
    <dgm:cxn modelId="{41D8C407-1AE2-4403-B154-8AC7C2355DC0}" type="presParOf" srcId="{A5BD0354-D57A-45E8-AB5C-E5FCC19F627A}" destId="{F4F03171-1A57-416E-B0E1-13E8CC085077}" srcOrd="11" destOrd="0" presId="urn:microsoft.com/office/officeart/2005/8/layout/list1"/>
    <dgm:cxn modelId="{590B5ECC-1B29-44A6-BFA2-330CE0A92EF1}" type="presParOf" srcId="{A5BD0354-D57A-45E8-AB5C-E5FCC19F627A}" destId="{EF22F39E-C970-438E-8DA8-1572F5633392}" srcOrd="12" destOrd="0" presId="urn:microsoft.com/office/officeart/2005/8/layout/list1"/>
    <dgm:cxn modelId="{0DE36144-8624-4240-821D-5B6CEDBA41B7}" type="presParOf" srcId="{EF22F39E-C970-438E-8DA8-1572F5633392}" destId="{36E93FBD-74F7-4C8E-B72A-B4BF902ECB66}" srcOrd="0" destOrd="0" presId="urn:microsoft.com/office/officeart/2005/8/layout/list1"/>
    <dgm:cxn modelId="{62E74290-5C73-4DE1-8799-70B4350BC86C}" type="presParOf" srcId="{EF22F39E-C970-438E-8DA8-1572F5633392}" destId="{41FC0EB6-F535-4FDD-BEFC-623014B083EF}" srcOrd="1" destOrd="0" presId="urn:microsoft.com/office/officeart/2005/8/layout/list1"/>
    <dgm:cxn modelId="{CECAA76A-556A-4F9B-B957-F9C10A92B3A4}" type="presParOf" srcId="{A5BD0354-D57A-45E8-AB5C-E5FCC19F627A}" destId="{CD9E1D98-B1A7-4544-9A43-C6A13EE78A14}" srcOrd="13" destOrd="0" presId="urn:microsoft.com/office/officeart/2005/8/layout/list1"/>
    <dgm:cxn modelId="{103D1120-7F0A-48B8-B2C1-2CB8106FDA08}" type="presParOf" srcId="{A5BD0354-D57A-45E8-AB5C-E5FCC19F627A}" destId="{39A121DE-72D5-48C0-AC75-E415DD6D85AA}" srcOrd="14" destOrd="0" presId="urn:microsoft.com/office/officeart/2005/8/layout/list1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5FB7D-B65D-4B44-8FD2-859E9C294F49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E05F1-3711-42B4-910B-4FF4AE17B3F6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1.İzlem:İlk 14 hafta</a:t>
          </a:r>
          <a:endParaRPr lang="tr-TR" sz="2500" kern="1200" dirty="0"/>
        </a:p>
      </dsp:txBody>
      <dsp:txXfrm>
        <a:off x="447506" y="98507"/>
        <a:ext cx="5688668" cy="665948"/>
      </dsp:txXfrm>
    </dsp:sp>
    <dsp:sp modelId="{61CFFD36-DF00-4CFF-B5AD-6CCEE8368E67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C216FA-74F5-4AD9-AA33-E1ED2715CD3C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2.İzlem:20-24.Hafta</a:t>
          </a:r>
          <a:endParaRPr lang="tr-TR" sz="2500" kern="1200" dirty="0"/>
        </a:p>
      </dsp:txBody>
      <dsp:txXfrm>
        <a:off x="447506" y="1232507"/>
        <a:ext cx="5688668" cy="665948"/>
      </dsp:txXfrm>
    </dsp:sp>
    <dsp:sp modelId="{39AB5D9C-EA27-4B5C-9BB4-2599A6527EA1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CADFFC-D8FF-4492-A8AF-D6E746DC7017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3.İzlem:30-32.Hafta</a:t>
          </a:r>
          <a:endParaRPr lang="tr-TR" sz="2500" kern="1200" dirty="0"/>
        </a:p>
      </dsp:txBody>
      <dsp:txXfrm>
        <a:off x="447506" y="2366507"/>
        <a:ext cx="5688668" cy="665948"/>
      </dsp:txXfrm>
    </dsp:sp>
    <dsp:sp modelId="{39A121DE-72D5-48C0-AC75-E415DD6D85AA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FC0EB6-F535-4FDD-BEFC-623014B083EF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4.İzlem:36-38.Hafta</a:t>
          </a:r>
          <a:endParaRPr lang="tr-TR" sz="2500" kern="1200" dirty="0"/>
        </a:p>
      </dsp:txBody>
      <dsp:txXfrm>
        <a:off x="447506" y="3500507"/>
        <a:ext cx="568866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Düz Bağlayıcı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8BE8-60C0-448B-8383-3AA3701B11DB}" type="datetimeFigureOut">
              <a:rPr lang="tr-TR"/>
              <a:pPr>
                <a:defRPr/>
              </a:pPr>
              <a:t>06.05.2015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C7A8E-1174-4AC0-832C-67ECAEA2C0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9 Düz Bağlayıcı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6 Düz Bağlayıcı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B16EA-63A1-4294-A6C0-421C79C4AF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Veri Yer Tutucusu"/>
          <p:cNvSpPr>
            <a:spLocks noGrp="1"/>
          </p:cNvSpPr>
          <p:nvPr>
            <p:ph type="dt" sz="half" idx="12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CAEE-2A40-4605-BB17-C68B7C862692}" type="datetimeFigureOut">
              <a:rPr lang="tr-TR"/>
              <a:pPr>
                <a:defRPr/>
              </a:pPr>
              <a:t>06.05.2015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A55A-86DF-4F1D-B998-CDDEF02635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0C2F0-E193-4650-812F-35222AC91A8B}" type="datetimeFigureOut">
              <a:rPr lang="tr-TR"/>
              <a:pPr/>
              <a:t>06.05.2015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18153-0429-419F-8EB6-FACEA42DCE0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BAEDE1-39BF-4B2A-BE06-0191FFC24F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ransition>
    <p:cover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ilehekimligi.gov.tr/ana-cocuk-sal/gebelik/297-gebe-zlemleri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ailehekimligi.gov.tr/ana-cocuk-sal/gebelik/297-gebe-zlemleri.html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4294967295"/>
          </p:nvPr>
        </p:nvSpPr>
        <p:spPr>
          <a:xfrm>
            <a:off x="642910" y="4500570"/>
            <a:ext cx="8305800" cy="1500198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</a:rPr>
              <a:t>KTÜ FARABİ HASTANESİ AİLE HEKİMLİĞİ ABD</a:t>
            </a:r>
          </a:p>
          <a:p>
            <a:pPr marL="0" indent="0" algn="ctr">
              <a:buFont typeface="Wingdings" pitchFamily="2" charset="2"/>
              <a:buNone/>
            </a:pPr>
            <a:r>
              <a:rPr lang="tr-TR" sz="2400" dirty="0" smtClean="0">
                <a:solidFill>
                  <a:schemeClr val="tx2"/>
                </a:solidFill>
              </a:rPr>
              <a:t>                       DR.MAKBULE </a:t>
            </a:r>
            <a:r>
              <a:rPr lang="tr-TR" sz="2400" dirty="0">
                <a:solidFill>
                  <a:schemeClr val="tx2"/>
                </a:solidFill>
              </a:rPr>
              <a:t>NURDAN </a:t>
            </a:r>
            <a:r>
              <a:rPr lang="tr-TR" sz="2400" dirty="0" smtClean="0">
                <a:solidFill>
                  <a:schemeClr val="tx2"/>
                </a:solidFill>
              </a:rPr>
              <a:t>ÖZKAYA</a:t>
            </a:r>
          </a:p>
          <a:p>
            <a:pPr marL="0" indent="0" algn="ctr">
              <a:buFont typeface="Wingdings" pitchFamily="2" charset="2"/>
              <a:buNone/>
            </a:pPr>
            <a:r>
              <a:rPr lang="tr-TR" sz="2400" dirty="0" smtClean="0">
                <a:solidFill>
                  <a:schemeClr val="tx2"/>
                </a:solidFill>
              </a:rPr>
              <a:t>                                                            21.04.2015</a:t>
            </a:r>
          </a:p>
          <a:p>
            <a:pPr marL="0" indent="0" algn="ctr">
              <a:buFont typeface="Wingdings" pitchFamily="2" charset="2"/>
              <a:buNone/>
            </a:pPr>
            <a:endParaRPr lang="tr-TR" sz="2400" dirty="0">
              <a:solidFill>
                <a:schemeClr val="tx2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500034" y="1000108"/>
            <a:ext cx="8305800" cy="1981200"/>
          </a:xfrm>
          <a:noFill/>
          <a:ln w="6350" cap="rnd"/>
        </p:spPr>
        <p:txBody>
          <a:bodyPr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BİRİNCİ BASAMAKTA GEBE İZLEMİ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219200"/>
          </a:xfrm>
          <a:noFill/>
          <a:ln w="6350" cap="rnd"/>
        </p:spPr>
        <p:txBody>
          <a:bodyPr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>   </a:t>
            </a:r>
            <a:b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</a:b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/>
            </a:r>
            <a:b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</a:b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/>
            </a:r>
            <a:b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</a:b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/>
            </a:r>
            <a:b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</a:b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/>
            </a:r>
            <a:b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</a:b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/>
            </a:r>
            <a:b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</a:br>
            <a:r>
              <a:rPr lang="tr-TR" sz="36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hlinkClick r:id="rId2"/>
              </a:rPr>
              <a:t>Gebe İzlemleri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Birinci  İzlem: </a:t>
            </a:r>
            <a:r>
              <a:rPr lang="tr-TR" sz="24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(Gebeliğin 14. haftasında veya ilk 14 hafta içerisinde,  süresi 30 dakika olmalı)</a:t>
            </a:r>
          </a:p>
        </p:txBody>
      </p:sp>
      <p:sp>
        <p:nvSpPr>
          <p:cNvPr id="23554" name="1 İçerik Yer Tutucusu"/>
          <p:cNvSpPr>
            <a:spLocks noGrp="1"/>
          </p:cNvSpPr>
          <p:nvPr>
            <p:ph sz="half" idx="4294967295"/>
          </p:nvPr>
        </p:nvSpPr>
        <p:spPr>
          <a:xfrm>
            <a:off x="428596" y="1357298"/>
            <a:ext cx="4059238" cy="4424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22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tr-TR" sz="2200" b="1" dirty="0">
                <a:solidFill>
                  <a:srgbClr val="C00000"/>
                </a:solidFill>
              </a:rPr>
              <a:t>Öykü Alma</a:t>
            </a:r>
            <a:endParaRPr lang="tr-TR" sz="2200" dirty="0"/>
          </a:p>
          <a:p>
            <a:r>
              <a:rPr lang="tr-TR" sz="2200" dirty="0"/>
              <a:t>Kişisel bilgilerini alma</a:t>
            </a:r>
          </a:p>
          <a:p>
            <a:r>
              <a:rPr lang="tr-TR" sz="2200" dirty="0"/>
              <a:t>T.C Kimlik Numarası (biliniyorsa)</a:t>
            </a:r>
          </a:p>
          <a:p>
            <a:r>
              <a:rPr lang="tr-TR" sz="2200" dirty="0"/>
              <a:t>Yaş (Doğum tarihi)</a:t>
            </a:r>
          </a:p>
          <a:p>
            <a:r>
              <a:rPr lang="tr-TR" sz="2200" dirty="0"/>
              <a:t>Adres ve telefon numarası</a:t>
            </a:r>
          </a:p>
          <a:p>
            <a:r>
              <a:rPr lang="tr-TR" sz="2200" dirty="0"/>
              <a:t>Medeni hali</a:t>
            </a:r>
          </a:p>
          <a:p>
            <a:r>
              <a:rPr lang="tr-TR" sz="2200" dirty="0"/>
              <a:t>Akraba evliliği/derecesi</a:t>
            </a:r>
          </a:p>
          <a:p>
            <a:r>
              <a:rPr lang="tr-TR" sz="2200" dirty="0"/>
              <a:t>Birinci derece akraba (kardeş çocukları arasında)</a:t>
            </a:r>
          </a:p>
          <a:p>
            <a:r>
              <a:rPr lang="tr-TR" sz="2200" dirty="0"/>
              <a:t>İkinci derece akraba  (kardeş torunları arasında)</a:t>
            </a:r>
          </a:p>
          <a:p>
            <a:endParaRPr lang="tr-TR" sz="22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4294967295"/>
          </p:nvPr>
        </p:nvSpPr>
        <p:spPr>
          <a:xfrm>
            <a:off x="5084763" y="1524000"/>
            <a:ext cx="4059237" cy="49053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tr-TR" sz="2200" dirty="0"/>
          </a:p>
          <a:p>
            <a:pPr>
              <a:lnSpc>
                <a:spcPct val="80000"/>
              </a:lnSpc>
            </a:pPr>
            <a:endParaRPr lang="tr-TR" sz="2200" dirty="0"/>
          </a:p>
          <a:p>
            <a:pPr>
              <a:lnSpc>
                <a:spcPct val="80000"/>
              </a:lnSpc>
            </a:pPr>
            <a:r>
              <a:rPr lang="tr-TR" sz="2200" dirty="0"/>
              <a:t>Yaşadığı ev tipi,büyüklüğü ve hane halkı sayısı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Yaşadığı mekanın alt yapı koşulları; tuvalet, su kaynağı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Yaşadığı mekanın elektrik ve ısınma  kaynağı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Eğitim düzeyi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Ekonomik kaynakları;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Kendi mesleği ve çalışma durumu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Eşinin mesleği ve çalışma durumu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Yaşadığı yerin en yakın sağlık kuruluşuna uzaklığı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Ulaşım şartları</a:t>
            </a:r>
          </a:p>
          <a:p>
            <a:pPr>
              <a:lnSpc>
                <a:spcPct val="80000"/>
              </a:lnSpc>
            </a:pPr>
            <a:r>
              <a:rPr lang="tr-TR" sz="2200" dirty="0"/>
              <a:t>Sosyal güvencesi</a:t>
            </a:r>
          </a:p>
          <a:p>
            <a:pPr>
              <a:lnSpc>
                <a:spcPct val="80000"/>
              </a:lnSpc>
            </a:pPr>
            <a:endParaRPr lang="tr-T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1219200"/>
          </a:xfrm>
          <a:noFill/>
          <a:ln w="6350" cap="rnd"/>
        </p:spPr>
        <p:txBody>
          <a:bodyPr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Tıbbi öykü alma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78" name="1 İçerik Yer Tutucusu"/>
          <p:cNvSpPr>
            <a:spLocks noGrp="1"/>
          </p:cNvSpPr>
          <p:nvPr>
            <p:ph sz="half" idx="4294967295"/>
          </p:nvPr>
        </p:nvSpPr>
        <p:spPr>
          <a:xfrm>
            <a:off x="285720" y="928670"/>
            <a:ext cx="4059238" cy="5572125"/>
          </a:xfrm>
        </p:spPr>
        <p:txBody>
          <a:bodyPr/>
          <a:lstStyle/>
          <a:p>
            <a:r>
              <a:rPr lang="tr-TR" sz="1600" dirty="0"/>
              <a:t>Kronik sistemik hastalıklar (</a:t>
            </a:r>
            <a:r>
              <a:rPr lang="tr-TR" sz="1600" dirty="0" err="1"/>
              <a:t>Diabetes</a:t>
            </a:r>
            <a:r>
              <a:rPr lang="tr-TR" sz="1600" dirty="0"/>
              <a:t> </a:t>
            </a:r>
            <a:r>
              <a:rPr lang="tr-TR" sz="1600" dirty="0" err="1"/>
              <a:t>Mellitus</a:t>
            </a:r>
            <a:r>
              <a:rPr lang="tr-TR" sz="1600" dirty="0"/>
              <a:t>, hipertansiyon, </a:t>
            </a:r>
            <a:r>
              <a:rPr lang="tr-TR" sz="1600" dirty="0" err="1"/>
              <a:t>kardiyovasküler</a:t>
            </a:r>
            <a:r>
              <a:rPr lang="tr-TR" sz="1600" dirty="0"/>
              <a:t> hastalıklar,</a:t>
            </a:r>
            <a:r>
              <a:rPr lang="tr-TR" sz="1600" dirty="0" err="1"/>
              <a:t>kr</a:t>
            </a:r>
            <a:r>
              <a:rPr lang="tr-TR" sz="1600" dirty="0"/>
              <a:t>.böbrek hastalığı, epilepsi, </a:t>
            </a:r>
            <a:r>
              <a:rPr lang="tr-TR" sz="1600" dirty="0" err="1"/>
              <a:t>tiroid</a:t>
            </a:r>
            <a:r>
              <a:rPr lang="tr-TR" sz="1600" dirty="0"/>
              <a:t> hastalıkları vb.)</a:t>
            </a:r>
          </a:p>
          <a:p>
            <a:endParaRPr lang="tr-TR" sz="1600" dirty="0"/>
          </a:p>
          <a:p>
            <a:r>
              <a:rPr lang="tr-TR" sz="1600" dirty="0"/>
              <a:t>Geçirilmiş veya tedavisi sürmekte olan enfeksiyon hastalıkları(Tüberküloz, </a:t>
            </a:r>
            <a:r>
              <a:rPr lang="tr-TR" sz="1600" dirty="0" err="1"/>
              <a:t>Brucella</a:t>
            </a:r>
            <a:r>
              <a:rPr lang="tr-TR" sz="1600" dirty="0"/>
              <a:t>, </a:t>
            </a:r>
            <a:r>
              <a:rPr lang="tr-TR" sz="1600" dirty="0" err="1"/>
              <a:t>paraziter</a:t>
            </a:r>
            <a:r>
              <a:rPr lang="tr-TR" sz="1600" dirty="0"/>
              <a:t> hastalıklar, vb)</a:t>
            </a:r>
          </a:p>
          <a:p>
            <a:endParaRPr lang="tr-TR" sz="1600" dirty="0"/>
          </a:p>
          <a:p>
            <a:r>
              <a:rPr lang="tr-TR" sz="1600" dirty="0"/>
              <a:t>Cinsel Yolla Bulaşan Enfeksiyon (CYBE) öyküsü</a:t>
            </a:r>
          </a:p>
          <a:p>
            <a:endParaRPr lang="tr-TR" sz="1600" dirty="0"/>
          </a:p>
          <a:p>
            <a:r>
              <a:rPr lang="tr-TR" sz="1600" dirty="0"/>
              <a:t>Madde bağımlılığı</a:t>
            </a:r>
          </a:p>
          <a:p>
            <a:r>
              <a:rPr lang="tr-TR" sz="1600" dirty="0"/>
              <a:t>Toprak vb yeme</a:t>
            </a:r>
          </a:p>
          <a:p>
            <a:r>
              <a:rPr lang="tr-TR" sz="1600" dirty="0"/>
              <a:t>Psikiyatrik hastalıklar</a:t>
            </a:r>
          </a:p>
          <a:p>
            <a:endParaRPr lang="tr-TR" sz="1600" dirty="0"/>
          </a:p>
          <a:p>
            <a:r>
              <a:rPr lang="tr-TR" sz="1600" dirty="0"/>
              <a:t>Sürekli kullanmak zorunda olduğu ilaçlar(</a:t>
            </a:r>
            <a:r>
              <a:rPr lang="tr-TR" sz="1600" dirty="0" err="1"/>
              <a:t>Antiepileptikler</a:t>
            </a:r>
            <a:r>
              <a:rPr lang="tr-TR" sz="1600" dirty="0"/>
              <a:t>, </a:t>
            </a:r>
            <a:r>
              <a:rPr lang="tr-TR" sz="1600" dirty="0" err="1"/>
              <a:t>insülin</a:t>
            </a:r>
            <a:r>
              <a:rPr lang="tr-TR" sz="1600" dirty="0"/>
              <a:t>, </a:t>
            </a:r>
            <a:r>
              <a:rPr lang="tr-TR" sz="1600" dirty="0" err="1"/>
              <a:t>antihipertansifler</a:t>
            </a:r>
            <a:r>
              <a:rPr lang="tr-TR" sz="1600" dirty="0"/>
              <a:t> vb</a:t>
            </a:r>
          </a:p>
          <a:p>
            <a:endParaRPr lang="tr-TR" sz="1600" dirty="0"/>
          </a:p>
        </p:txBody>
      </p:sp>
      <p:sp>
        <p:nvSpPr>
          <p:cNvPr id="24579" name="3 İçerik Yer Tutucusu"/>
          <p:cNvSpPr>
            <a:spLocks noGrp="1"/>
          </p:cNvSpPr>
          <p:nvPr>
            <p:ph sz="half" idx="4294967295"/>
          </p:nvPr>
        </p:nvSpPr>
        <p:spPr>
          <a:xfrm>
            <a:off x="5084763" y="1071546"/>
            <a:ext cx="4059237" cy="5572125"/>
          </a:xfrm>
        </p:spPr>
        <p:txBody>
          <a:bodyPr/>
          <a:lstStyle/>
          <a:p>
            <a:r>
              <a:rPr lang="tr-TR" sz="1600" dirty="0"/>
              <a:t>Gebelik öncesi kullanılan aile planlaması yöntemi</a:t>
            </a:r>
          </a:p>
          <a:p>
            <a:endParaRPr lang="tr-TR" sz="1600" dirty="0"/>
          </a:p>
          <a:p>
            <a:r>
              <a:rPr lang="tr-TR" sz="1600" dirty="0" err="1"/>
              <a:t>İnfertilite</a:t>
            </a:r>
            <a:r>
              <a:rPr lang="tr-TR" sz="1600" dirty="0"/>
              <a:t> mevcut ise süresi, gördüğü tedaviler</a:t>
            </a:r>
          </a:p>
          <a:p>
            <a:endParaRPr lang="tr-TR" sz="1600" dirty="0"/>
          </a:p>
          <a:p>
            <a:r>
              <a:rPr lang="tr-TR" sz="1600" dirty="0"/>
              <a:t>Kan transfüzyonu</a:t>
            </a:r>
          </a:p>
          <a:p>
            <a:r>
              <a:rPr lang="tr-TR" sz="1600" dirty="0" err="1"/>
              <a:t>Talasemi</a:t>
            </a:r>
            <a:r>
              <a:rPr lang="tr-TR" sz="1600" dirty="0"/>
              <a:t> taşıyıcılığı</a:t>
            </a:r>
          </a:p>
          <a:p>
            <a:endParaRPr lang="tr-TR" sz="1600" dirty="0"/>
          </a:p>
          <a:p>
            <a:r>
              <a:rPr lang="tr-TR" sz="1600" dirty="0"/>
              <a:t>Geçirilmiş operasyonlar</a:t>
            </a:r>
          </a:p>
          <a:p>
            <a:r>
              <a:rPr lang="tr-TR" sz="1600" dirty="0"/>
              <a:t>Geçirilmiş jinekolojik operasyonlar(</a:t>
            </a:r>
            <a:r>
              <a:rPr lang="tr-TR" sz="1600" dirty="0" err="1"/>
              <a:t>Histerotomi</a:t>
            </a:r>
            <a:r>
              <a:rPr lang="tr-TR" sz="1600" dirty="0"/>
              <a:t>, </a:t>
            </a:r>
            <a:r>
              <a:rPr lang="tr-TR" sz="1600" dirty="0" err="1"/>
              <a:t>myomektomi</a:t>
            </a:r>
            <a:r>
              <a:rPr lang="tr-TR" sz="1600" dirty="0"/>
              <a:t> vb)</a:t>
            </a:r>
          </a:p>
          <a:p>
            <a:r>
              <a:rPr lang="tr-TR" sz="1600" dirty="0"/>
              <a:t>İlaç </a:t>
            </a:r>
            <a:r>
              <a:rPr lang="tr-TR" sz="1600" dirty="0" err="1"/>
              <a:t>allerjisi</a:t>
            </a:r>
            <a:endParaRPr lang="tr-TR" sz="1600" dirty="0"/>
          </a:p>
          <a:p>
            <a:r>
              <a:rPr lang="tr-TR" sz="1600" dirty="0"/>
              <a:t>Aile öyküsü(</a:t>
            </a:r>
            <a:r>
              <a:rPr lang="tr-TR" sz="1600" dirty="0" err="1"/>
              <a:t>Diabetes</a:t>
            </a:r>
            <a:r>
              <a:rPr lang="tr-TR" sz="1600" dirty="0"/>
              <a:t> </a:t>
            </a:r>
            <a:r>
              <a:rPr lang="tr-TR" sz="1600" dirty="0" err="1"/>
              <a:t>mellitus</a:t>
            </a:r>
            <a:r>
              <a:rPr lang="tr-TR" sz="1600" dirty="0"/>
              <a:t>, </a:t>
            </a:r>
            <a:r>
              <a:rPr lang="tr-TR" sz="1600" dirty="0" err="1"/>
              <a:t>tekraralayan</a:t>
            </a:r>
            <a:r>
              <a:rPr lang="tr-TR" sz="1600" dirty="0"/>
              <a:t> </a:t>
            </a:r>
            <a:r>
              <a:rPr lang="tr-TR" sz="1600" dirty="0" err="1"/>
              <a:t>fetal</a:t>
            </a:r>
            <a:r>
              <a:rPr lang="tr-TR" sz="1600" dirty="0"/>
              <a:t> anomaliler, </a:t>
            </a:r>
            <a:r>
              <a:rPr lang="tr-TR" sz="1600" dirty="0" err="1"/>
              <a:t>çiftyumurta</a:t>
            </a:r>
            <a:r>
              <a:rPr lang="tr-TR" sz="1600" dirty="0"/>
              <a:t> ikizi vb.)</a:t>
            </a:r>
          </a:p>
          <a:p>
            <a:endParaRPr lang="tr-TR" sz="1600" dirty="0"/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357298"/>
            <a:ext cx="8229600" cy="4738687"/>
          </a:xfrm>
        </p:spPr>
        <p:txBody>
          <a:bodyPr/>
          <a:lstStyle/>
          <a:p>
            <a:r>
              <a:rPr lang="tr-TR" sz="2000" dirty="0"/>
              <a:t>Bu gebeliği dahil toplam gebelik sayısı ( </a:t>
            </a:r>
            <a:r>
              <a:rPr lang="tr-TR" sz="2000" dirty="0" err="1"/>
              <a:t>Gravida</a:t>
            </a:r>
            <a:r>
              <a:rPr lang="tr-TR" sz="2000" dirty="0"/>
              <a:t>)</a:t>
            </a:r>
          </a:p>
          <a:p>
            <a:r>
              <a:rPr lang="tr-TR" sz="2000" dirty="0"/>
              <a:t>Daha önceki doğum sayısı (Parite)</a:t>
            </a:r>
          </a:p>
          <a:p>
            <a:r>
              <a:rPr lang="tr-TR" sz="2000" dirty="0"/>
              <a:t>Yaşayan çocuk sayısı</a:t>
            </a:r>
          </a:p>
          <a:p>
            <a:r>
              <a:rPr lang="tr-TR" sz="2000" dirty="0"/>
              <a:t>Son gebeliğin sonlanma tarihi-yeri</a:t>
            </a:r>
          </a:p>
          <a:p>
            <a:r>
              <a:rPr lang="tr-TR" sz="2000" dirty="0"/>
              <a:t>Gebenin her gebeliği ile ilgili öyküsünün ve gebelik sonucunu aşağıdakilere göre irdelenmesi;</a:t>
            </a:r>
          </a:p>
          <a:p>
            <a:r>
              <a:rPr lang="tr-TR" sz="2000" dirty="0"/>
              <a:t>Doğumların kim tarafından nerede yapıldığı</a:t>
            </a:r>
          </a:p>
          <a:p>
            <a:r>
              <a:rPr lang="tr-TR" sz="2000" dirty="0"/>
              <a:t>Gebeliklerin sonlanma şekli ve gebelik haftası (Canlı doğum, ölü doğum, kendiliğinden düşük,  isteyerek düşük, </a:t>
            </a:r>
            <a:r>
              <a:rPr lang="tr-TR" sz="2000" dirty="0" err="1"/>
              <a:t>ektopik</a:t>
            </a:r>
            <a:r>
              <a:rPr lang="tr-TR" sz="2000" dirty="0"/>
              <a:t> gebelik, </a:t>
            </a:r>
            <a:r>
              <a:rPr lang="tr-TR" sz="2000" dirty="0" err="1"/>
              <a:t>mol</a:t>
            </a:r>
            <a:r>
              <a:rPr lang="tr-TR" sz="2000" dirty="0"/>
              <a:t> gebelik)</a:t>
            </a:r>
          </a:p>
          <a:p>
            <a:r>
              <a:rPr lang="tr-TR" sz="2000" dirty="0"/>
              <a:t>Bebek ölümü ve nedenleri</a:t>
            </a:r>
          </a:p>
          <a:p>
            <a:r>
              <a:rPr lang="tr-TR" sz="2000" dirty="0"/>
              <a:t>Çocuk ölümü  ve nedenleri</a:t>
            </a:r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785812"/>
          </a:xfrm>
          <a:noFill/>
          <a:ln w="6350" cap="rnd"/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28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8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Obstetrik</a:t>
            </a:r>
            <a:r>
              <a:rPr lang="tr-T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öykü alma (Daha önceki gebelikleri ile ilgili)</a:t>
            </a:r>
            <a:endParaRPr lang="tr-TR" sz="28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İçerik Yer Tutucusu"/>
          <p:cNvSpPr>
            <a:spLocks noGrp="1"/>
          </p:cNvSpPr>
          <p:nvPr>
            <p:ph idx="4294967295"/>
          </p:nvPr>
        </p:nvSpPr>
        <p:spPr>
          <a:xfrm>
            <a:off x="357158" y="1142984"/>
            <a:ext cx="8229600" cy="5286375"/>
          </a:xfrm>
        </p:spPr>
        <p:txBody>
          <a:bodyPr/>
          <a:lstStyle/>
          <a:p>
            <a:r>
              <a:rPr lang="tr-TR" sz="1400" dirty="0" err="1"/>
              <a:t>Prematür</a:t>
            </a:r>
            <a:r>
              <a:rPr lang="tr-TR" sz="1400" dirty="0"/>
              <a:t> doğum</a:t>
            </a:r>
          </a:p>
          <a:p>
            <a:r>
              <a:rPr lang="tr-TR" sz="1400" dirty="0" err="1"/>
              <a:t>Postmatür</a:t>
            </a:r>
            <a:r>
              <a:rPr lang="tr-TR" sz="1400" dirty="0"/>
              <a:t> doğum</a:t>
            </a:r>
          </a:p>
          <a:p>
            <a:r>
              <a:rPr lang="tr-TR" sz="1400" dirty="0"/>
              <a:t>İkiz veya çoğul gebelik</a:t>
            </a:r>
          </a:p>
          <a:p>
            <a:r>
              <a:rPr lang="tr-TR" sz="1400" dirty="0"/>
              <a:t>Tekrarlayan birinci </a:t>
            </a:r>
            <a:r>
              <a:rPr lang="tr-TR" sz="1400" dirty="0" err="1"/>
              <a:t>trimester</a:t>
            </a:r>
            <a:r>
              <a:rPr lang="tr-TR" sz="1400" dirty="0"/>
              <a:t> düşükleri</a:t>
            </a:r>
          </a:p>
          <a:p>
            <a:r>
              <a:rPr lang="tr-TR" sz="1400" dirty="0"/>
              <a:t>Tekrarlayan ikinci </a:t>
            </a:r>
            <a:r>
              <a:rPr lang="tr-TR" sz="1400" dirty="0" err="1"/>
              <a:t>trimester</a:t>
            </a:r>
            <a:r>
              <a:rPr lang="tr-TR" sz="1400" dirty="0"/>
              <a:t> düşükleri</a:t>
            </a:r>
          </a:p>
          <a:p>
            <a:r>
              <a:rPr lang="tr-TR" sz="1400" dirty="0"/>
              <a:t>Yasal tahliye ve isteyerek düşük ve komplikasyonları</a:t>
            </a:r>
          </a:p>
          <a:p>
            <a:r>
              <a:rPr lang="tr-TR" sz="1400" dirty="0"/>
              <a:t>Gebelik sırasında yaşanan komplikasyonlar (Kanama, </a:t>
            </a:r>
            <a:r>
              <a:rPr lang="tr-TR" sz="1400" dirty="0" err="1"/>
              <a:t>preeklampsi</a:t>
            </a:r>
            <a:r>
              <a:rPr lang="tr-TR" sz="1400" dirty="0"/>
              <a:t>,</a:t>
            </a:r>
            <a:r>
              <a:rPr lang="tr-TR" sz="1400" dirty="0" err="1"/>
              <a:t>eklampsi</a:t>
            </a:r>
            <a:r>
              <a:rPr lang="tr-TR" sz="1400" dirty="0"/>
              <a:t>, </a:t>
            </a:r>
            <a:r>
              <a:rPr lang="tr-TR" sz="1400" dirty="0" err="1"/>
              <a:t>gestasyonel</a:t>
            </a:r>
            <a:r>
              <a:rPr lang="tr-TR" sz="1400" dirty="0"/>
              <a:t> diyabet, </a:t>
            </a:r>
            <a:r>
              <a:rPr lang="tr-TR" sz="1400" dirty="0" err="1"/>
              <a:t>tromboz</a:t>
            </a:r>
            <a:r>
              <a:rPr lang="tr-TR" sz="1400" dirty="0"/>
              <a:t>, </a:t>
            </a:r>
            <a:r>
              <a:rPr lang="tr-TR" sz="1400" dirty="0" err="1"/>
              <a:t>emboli</a:t>
            </a:r>
            <a:r>
              <a:rPr lang="tr-TR" sz="1400" dirty="0"/>
              <a:t>)</a:t>
            </a:r>
          </a:p>
          <a:p>
            <a:r>
              <a:rPr lang="tr-TR" sz="1400" dirty="0"/>
              <a:t>Doğum sırasında yaşanan komplikasyonlar (Plasentanın erken ayrılması, plasenta </a:t>
            </a:r>
            <a:r>
              <a:rPr lang="tr-TR" sz="1400" dirty="0" err="1"/>
              <a:t>previa</a:t>
            </a:r>
            <a:r>
              <a:rPr lang="tr-TR" sz="1400" dirty="0"/>
              <a:t>, makat, </a:t>
            </a:r>
            <a:r>
              <a:rPr lang="tr-TR" sz="1400" dirty="0" err="1"/>
              <a:t>transvers</a:t>
            </a:r>
            <a:r>
              <a:rPr lang="tr-TR" sz="1400" dirty="0"/>
              <a:t> ve diğer  </a:t>
            </a:r>
            <a:r>
              <a:rPr lang="tr-TR" sz="1400" dirty="0" err="1"/>
              <a:t>prezentasyon</a:t>
            </a:r>
            <a:r>
              <a:rPr lang="tr-TR" sz="1400" dirty="0"/>
              <a:t> anomalileri, uzamış doğum eylemi, üçüncü derece perine yırtıkları ve masif kanama, plasentanın elle çıkarılması )</a:t>
            </a:r>
          </a:p>
          <a:p>
            <a:r>
              <a:rPr lang="tr-TR" sz="1400" dirty="0"/>
              <a:t>Doğumun şekli (Normal doğum, sezaryen doğum, forseps veya vakumla müdahaleli doğum)</a:t>
            </a:r>
          </a:p>
          <a:p>
            <a:r>
              <a:rPr lang="tr-TR" sz="1400" dirty="0"/>
              <a:t>Doğum sonrası dönemde yaşanan komplikasyonlar (</a:t>
            </a:r>
            <a:r>
              <a:rPr lang="tr-TR" sz="1400" dirty="0" err="1"/>
              <a:t>Sepsis</a:t>
            </a:r>
            <a:r>
              <a:rPr lang="tr-TR" sz="1400" dirty="0"/>
              <a:t>, kanama, depresyon, meme </a:t>
            </a:r>
            <a:r>
              <a:rPr lang="tr-TR" sz="1400" dirty="0" err="1"/>
              <a:t>absesi</a:t>
            </a:r>
            <a:r>
              <a:rPr lang="tr-TR" sz="1400" dirty="0"/>
              <a:t> vb.)</a:t>
            </a:r>
          </a:p>
          <a:p>
            <a:r>
              <a:rPr lang="tr-TR" sz="1400" dirty="0"/>
              <a:t>Daha önceki canlı doğumlara ait yaşanan komplikasyonlar (</a:t>
            </a:r>
            <a:r>
              <a:rPr lang="tr-TR" sz="1400" dirty="0" err="1"/>
              <a:t>Hidrops</a:t>
            </a:r>
            <a:r>
              <a:rPr lang="tr-TR" sz="1400" dirty="0"/>
              <a:t> </a:t>
            </a:r>
            <a:r>
              <a:rPr lang="tr-TR" sz="1400" dirty="0" err="1"/>
              <a:t>Fetalis</a:t>
            </a:r>
            <a:r>
              <a:rPr lang="tr-TR" sz="1400" dirty="0"/>
              <a:t>, </a:t>
            </a:r>
            <a:r>
              <a:rPr lang="tr-TR" sz="1400" dirty="0" err="1"/>
              <a:t>resüsitasyon</a:t>
            </a:r>
            <a:r>
              <a:rPr lang="tr-TR" sz="1400" dirty="0"/>
              <a:t> veya başka tedavi almış </a:t>
            </a:r>
            <a:r>
              <a:rPr lang="tr-TR" sz="1400" dirty="0" err="1"/>
              <a:t>yenidoğan</a:t>
            </a:r>
            <a:r>
              <a:rPr lang="tr-TR" sz="1400" dirty="0"/>
              <a:t>, </a:t>
            </a:r>
            <a:r>
              <a:rPr lang="tr-TR" sz="1400" dirty="0" err="1"/>
              <a:t>kromozomal</a:t>
            </a:r>
            <a:r>
              <a:rPr lang="tr-TR" sz="1400" dirty="0"/>
              <a:t> anomali veya </a:t>
            </a:r>
            <a:r>
              <a:rPr lang="tr-TR" sz="1400" dirty="0" err="1"/>
              <a:t>malformasyon</a:t>
            </a:r>
            <a:r>
              <a:rPr lang="tr-TR" sz="1400" dirty="0"/>
              <a:t>,  düşük doğum ağırlığı, </a:t>
            </a:r>
            <a:r>
              <a:rPr lang="tr-TR" sz="1400" dirty="0" err="1"/>
              <a:t>intrauterin</a:t>
            </a:r>
            <a:r>
              <a:rPr lang="tr-TR" sz="1400" dirty="0"/>
              <a:t> gelişme geriliği ve </a:t>
            </a:r>
            <a:r>
              <a:rPr lang="tr-TR" sz="1400" dirty="0" err="1"/>
              <a:t>makrozomi</a:t>
            </a:r>
            <a:r>
              <a:rPr lang="tr-TR" sz="1400" dirty="0"/>
              <a:t>)</a:t>
            </a:r>
          </a:p>
          <a:p>
            <a:r>
              <a:rPr lang="tr-TR" sz="1400" dirty="0"/>
              <a:t>Daha önceki canlı doğumlara ait bilgiler (cinsiyeti, doğum ağırlığı, anne sütü alma süresi)</a:t>
            </a:r>
          </a:p>
          <a:p>
            <a:r>
              <a:rPr lang="tr-TR" sz="1400" dirty="0" err="1"/>
              <a:t>Tetanoz</a:t>
            </a:r>
            <a:r>
              <a:rPr lang="tr-TR" sz="1400" dirty="0"/>
              <a:t> </a:t>
            </a:r>
            <a:r>
              <a:rPr lang="tr-TR" sz="1400" dirty="0" err="1"/>
              <a:t>toksoid</a:t>
            </a:r>
            <a:r>
              <a:rPr lang="tr-TR" sz="1400" dirty="0"/>
              <a:t> </a:t>
            </a:r>
            <a:r>
              <a:rPr lang="tr-TR" sz="1400" dirty="0" err="1"/>
              <a:t>immünizasyon</a:t>
            </a:r>
            <a:r>
              <a:rPr lang="tr-TR" sz="1400" dirty="0"/>
              <a:t> uygulaması</a:t>
            </a:r>
          </a:p>
          <a:p>
            <a:endParaRPr lang="tr-TR" sz="14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919163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Obstetrik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öykü alma-2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İçerik Yer Tutucusu"/>
          <p:cNvSpPr>
            <a:spLocks noGrp="1"/>
          </p:cNvSpPr>
          <p:nvPr>
            <p:ph idx="4294967295"/>
          </p:nvPr>
        </p:nvSpPr>
        <p:spPr>
          <a:xfrm>
            <a:off x="357158" y="1071546"/>
            <a:ext cx="8229600" cy="5500726"/>
          </a:xfrm>
        </p:spPr>
        <p:txBody>
          <a:bodyPr/>
          <a:lstStyle/>
          <a:p>
            <a:r>
              <a:rPr lang="tr-TR" sz="1600" dirty="0"/>
              <a:t>Son Adet Tarihi (Son adetin ilk günü)</a:t>
            </a:r>
          </a:p>
          <a:p>
            <a:r>
              <a:rPr lang="tr-TR" sz="1600" dirty="0"/>
              <a:t> Son adet tarihine (SAT) göre tahmini doğum tarihi </a:t>
            </a:r>
            <a:r>
              <a:rPr lang="tr-TR" sz="1600" dirty="0" err="1"/>
              <a:t>Nagele</a:t>
            </a:r>
            <a:r>
              <a:rPr lang="tr-TR" sz="1600" dirty="0"/>
              <a:t> formülüne göre hesaplanır: Tahmini Doğum Tarihi = SAT -3 ay + 7 gün</a:t>
            </a:r>
          </a:p>
          <a:p>
            <a:r>
              <a:rPr lang="tr-TR" sz="1600" dirty="0"/>
              <a:t> Adetleri düzenli olmayan hastalarda gebelik haftasının SAT ile </a:t>
            </a:r>
            <a:r>
              <a:rPr lang="tr-TR" sz="1600" dirty="0" err="1"/>
              <a:t>uyuml</a:t>
            </a:r>
            <a:r>
              <a:rPr lang="tr-TR" sz="1600" dirty="0"/>
              <a:t>  olmayabileceği unutulmamalıdır.</a:t>
            </a:r>
          </a:p>
          <a:p>
            <a:r>
              <a:rPr lang="tr-TR" sz="1600" dirty="0"/>
              <a:t> Bilinmiyorsa; İlk gebelik testi tarihi</a:t>
            </a:r>
          </a:p>
          <a:p>
            <a:r>
              <a:rPr lang="tr-TR" sz="1600" dirty="0"/>
              <a:t>                        Gebelikten ilk şüphelendiği tarih</a:t>
            </a:r>
          </a:p>
          <a:p>
            <a:r>
              <a:rPr lang="tr-TR" sz="1600" dirty="0"/>
              <a:t>                        </a:t>
            </a:r>
            <a:r>
              <a:rPr lang="tr-TR" sz="1600" dirty="0" err="1"/>
              <a:t>Fetus</a:t>
            </a:r>
            <a:r>
              <a:rPr lang="tr-TR" sz="1600" dirty="0"/>
              <a:t> hareketlerinin ilk hissedildiği tarih</a:t>
            </a:r>
          </a:p>
          <a:p>
            <a:r>
              <a:rPr lang="tr-TR" sz="1600" dirty="0"/>
              <a:t>                        ÜYT gebeliği ise embriyo transfer tarihi</a:t>
            </a:r>
          </a:p>
          <a:p>
            <a:r>
              <a:rPr lang="tr-TR" sz="1600" dirty="0"/>
              <a:t>Adetlerinin düzeni</a:t>
            </a:r>
          </a:p>
          <a:p>
            <a:r>
              <a:rPr lang="tr-TR" sz="1600" dirty="0"/>
              <a:t>Beklenen doğum tarihi</a:t>
            </a:r>
          </a:p>
          <a:p>
            <a:r>
              <a:rPr lang="tr-TR" sz="1600" dirty="0"/>
              <a:t>Gebelik yakınmaları (Bulantı kusma, aşırı </a:t>
            </a:r>
            <a:r>
              <a:rPr lang="tr-TR" sz="1600" dirty="0" err="1"/>
              <a:t>tükrük</a:t>
            </a:r>
            <a:r>
              <a:rPr lang="tr-TR" sz="1600" dirty="0"/>
              <a:t> salgılanması, toprak </a:t>
            </a:r>
            <a:r>
              <a:rPr lang="tr-TR" sz="1600" dirty="0" err="1"/>
              <a:t>vb.yeme</a:t>
            </a:r>
            <a:r>
              <a:rPr lang="tr-TR" sz="1600" dirty="0"/>
              <a:t>, sık idrara çıkma, meme hassasiyeti, kabızlık, mide yanması, bacaklarda kramplar, nefes darlığı, çarpıntı, halsizlik vb...)                            </a:t>
            </a:r>
          </a:p>
          <a:p>
            <a:r>
              <a:rPr lang="tr-TR" sz="1600" dirty="0"/>
              <a:t>Gebelik tehlike işaretlerine ait yakınmalar (</a:t>
            </a:r>
            <a:r>
              <a:rPr lang="tr-TR" sz="1600" dirty="0" err="1"/>
              <a:t>Vajinal</a:t>
            </a:r>
            <a:r>
              <a:rPr lang="tr-TR" sz="1600" dirty="0"/>
              <a:t> kanama, yüksek ateş, karın ağrısı, solunum güçlüğü veya sık solunum, günlük aktivitelerin gerçekleştirilememesi)</a:t>
            </a:r>
          </a:p>
          <a:p>
            <a:r>
              <a:rPr lang="tr-TR" sz="1600" dirty="0"/>
              <a:t>Alışkanlıkların sorgulanması (sigara, alkol, madde bağımlılığı)</a:t>
            </a:r>
          </a:p>
          <a:p>
            <a:r>
              <a:rPr lang="tr-TR" sz="1600" dirty="0"/>
              <a:t>Kullandığı ilaçlar</a:t>
            </a:r>
          </a:p>
          <a:p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Mevcut gebelik öyküsünü alma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win 7\Desktop\gebelik-izleminde-gncel-bilgiler-18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857256"/>
          </a:xfrm>
          <a:noFill/>
          <a:ln w="6350" cap="rnd"/>
        </p:spPr>
        <p:txBody>
          <a:bodyPr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2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Fizik Muayene:</a:t>
            </a:r>
            <a:r>
              <a:rPr lang="tr-TR" sz="1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1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16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698" name="1 İçerik Yer Tutucusu"/>
          <p:cNvSpPr>
            <a:spLocks noGrp="1"/>
          </p:cNvSpPr>
          <p:nvPr>
            <p:ph sz="half" idx="4294967295"/>
          </p:nvPr>
        </p:nvSpPr>
        <p:spPr>
          <a:xfrm>
            <a:off x="357158" y="1214422"/>
            <a:ext cx="4059238" cy="5429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1600" dirty="0"/>
          </a:p>
          <a:p>
            <a:r>
              <a:rPr lang="tr-TR" sz="1600" dirty="0"/>
              <a:t>Gebenin boy ve kilosunu ölçünüz.</a:t>
            </a:r>
          </a:p>
          <a:p>
            <a:r>
              <a:rPr lang="tr-TR" sz="1600" dirty="0"/>
              <a:t>Kan Basıncını ölçünüz ( </a:t>
            </a:r>
            <a:r>
              <a:rPr lang="tr-TR" sz="1600" dirty="0" err="1"/>
              <a:t>Sistolik</a:t>
            </a:r>
            <a:r>
              <a:rPr lang="tr-TR" sz="1600" dirty="0"/>
              <a:t> kan basıncının 140, </a:t>
            </a:r>
            <a:r>
              <a:rPr lang="tr-TR" sz="1600" dirty="0" err="1"/>
              <a:t>diastolik</a:t>
            </a:r>
            <a:r>
              <a:rPr lang="tr-TR" sz="1600" dirty="0"/>
              <a:t> kan basıncının 90 </a:t>
            </a:r>
            <a:r>
              <a:rPr lang="tr-TR" sz="1600" dirty="0" err="1"/>
              <a:t>mmHg</a:t>
            </a:r>
            <a:r>
              <a:rPr lang="tr-TR" sz="1600" dirty="0"/>
              <a:t> altında olması normal kabul edilir).Nabzını sayınız.</a:t>
            </a:r>
          </a:p>
          <a:p>
            <a:r>
              <a:rPr lang="tr-TR" sz="1600" dirty="0"/>
              <a:t>Ciddi anemi bulgularını kontrol ediniz.</a:t>
            </a:r>
          </a:p>
          <a:p>
            <a:r>
              <a:rPr lang="tr-TR" sz="1600" dirty="0"/>
              <a:t> El tırnakları, </a:t>
            </a:r>
            <a:r>
              <a:rPr lang="tr-TR" sz="1600" dirty="0" err="1"/>
              <a:t>konjunktiva</a:t>
            </a:r>
            <a:r>
              <a:rPr lang="tr-TR" sz="1600" dirty="0"/>
              <a:t>, ağız mukozasında solukluk, nefes almakta  güçlük, 30’un üzerinde solunum sayısı</a:t>
            </a:r>
          </a:p>
          <a:p>
            <a:r>
              <a:rPr lang="tr-TR" sz="1600" dirty="0"/>
              <a:t>Hastalığı gösteren diğer tehlike işaretlerini kontrol ediniz.</a:t>
            </a:r>
          </a:p>
          <a:p>
            <a:r>
              <a:rPr lang="tr-TR" sz="1600" dirty="0"/>
              <a:t>Nefes darlığı, öksürük, yüksek ateş vb.</a:t>
            </a:r>
          </a:p>
          <a:p>
            <a:r>
              <a:rPr lang="tr-TR" sz="1600" dirty="0"/>
              <a:t>Göğüs ve kalp </a:t>
            </a:r>
            <a:r>
              <a:rPr lang="tr-TR" sz="1600" dirty="0" err="1"/>
              <a:t>oskültasyonu</a:t>
            </a:r>
            <a:r>
              <a:rPr lang="tr-TR" sz="1600" dirty="0"/>
              <a:t> yapınız.</a:t>
            </a:r>
          </a:p>
          <a:p>
            <a:endParaRPr lang="tr-TR" sz="1600" dirty="0"/>
          </a:p>
        </p:txBody>
      </p:sp>
      <p:sp>
        <p:nvSpPr>
          <p:cNvPr id="29699" name="3 İçerik Yer Tutucusu"/>
          <p:cNvSpPr>
            <a:spLocks noGrp="1"/>
          </p:cNvSpPr>
          <p:nvPr>
            <p:ph sz="half" idx="4294967295"/>
          </p:nvPr>
        </p:nvSpPr>
        <p:spPr>
          <a:xfrm>
            <a:off x="5084763" y="1571612"/>
            <a:ext cx="4059237" cy="4429156"/>
          </a:xfrm>
        </p:spPr>
        <p:txBody>
          <a:bodyPr/>
          <a:lstStyle/>
          <a:p>
            <a:r>
              <a:rPr lang="tr-TR" sz="1600" dirty="0" err="1"/>
              <a:t>Pretibial</a:t>
            </a:r>
            <a:r>
              <a:rPr lang="tr-TR" sz="1600" dirty="0"/>
              <a:t> ödem tespiti için muayene yapınız.</a:t>
            </a:r>
          </a:p>
          <a:p>
            <a:r>
              <a:rPr lang="tr-TR" sz="1600" dirty="0"/>
              <a:t>Gebelik haftası ile </a:t>
            </a:r>
            <a:r>
              <a:rPr lang="tr-TR" sz="1600" dirty="0" err="1"/>
              <a:t>uterus</a:t>
            </a:r>
            <a:r>
              <a:rPr lang="tr-TR" sz="1600" dirty="0"/>
              <a:t> büyüklüğün uygunluğunu değerlendirmek için </a:t>
            </a:r>
            <a:r>
              <a:rPr lang="tr-TR" sz="1600" dirty="0" err="1"/>
              <a:t>vajinal</a:t>
            </a:r>
            <a:r>
              <a:rPr lang="tr-TR" sz="1600" dirty="0"/>
              <a:t> muayene yapınız.</a:t>
            </a:r>
          </a:p>
          <a:p>
            <a:r>
              <a:rPr lang="tr-TR" sz="1600" dirty="0" err="1"/>
              <a:t>Semptomatik</a:t>
            </a:r>
            <a:r>
              <a:rPr lang="tr-TR" sz="1600" dirty="0"/>
              <a:t>  CYBE  bulgusu  varsa  değerlendiriniz</a:t>
            </a:r>
          </a:p>
          <a:p>
            <a:r>
              <a:rPr lang="tr-TR" sz="1600" dirty="0" err="1"/>
              <a:t>Fetus</a:t>
            </a:r>
            <a:r>
              <a:rPr lang="tr-TR" sz="1600" dirty="0"/>
              <a:t> kalp seslerini değerlendiriniz.  </a:t>
            </a:r>
            <a:r>
              <a:rPr lang="tr-TR" sz="1600" u="sng" dirty="0"/>
              <a:t>Fetüs  kalp atımları </a:t>
            </a:r>
            <a:r>
              <a:rPr lang="tr-TR" sz="1600" u="sng" dirty="0" err="1"/>
              <a:t>fetal</a:t>
            </a:r>
            <a:r>
              <a:rPr lang="tr-TR" sz="1600" u="sng" dirty="0"/>
              <a:t> </a:t>
            </a:r>
            <a:r>
              <a:rPr lang="tr-TR" sz="1600" u="sng" dirty="0" err="1"/>
              <a:t>steteskop</a:t>
            </a:r>
            <a:r>
              <a:rPr lang="tr-TR" sz="1600" u="sng" dirty="0"/>
              <a:t> ile 16-20., el  </a:t>
            </a:r>
            <a:r>
              <a:rPr lang="tr-TR" sz="1600" u="sng" dirty="0" err="1"/>
              <a:t>Doppleri</a:t>
            </a:r>
            <a:r>
              <a:rPr lang="tr-TR" sz="1600" u="sng" dirty="0"/>
              <a:t> ile 10-12. haftalardan itibaren duyulabilir.</a:t>
            </a:r>
            <a:endParaRPr lang="tr-TR" sz="1600" dirty="0"/>
          </a:p>
          <a:p>
            <a:r>
              <a:rPr lang="tr-TR" sz="1600" dirty="0"/>
              <a:t>Bebeğin ilk hareketlerini hissetme zamanını kaydetmesini isteyiniz.</a:t>
            </a:r>
          </a:p>
          <a:p>
            <a:r>
              <a:rPr lang="tr-TR" sz="1600" dirty="0" err="1"/>
              <a:t>Uterus</a:t>
            </a:r>
            <a:r>
              <a:rPr lang="tr-TR" sz="1600" dirty="0"/>
              <a:t> büyüklüğü ile </a:t>
            </a:r>
            <a:r>
              <a:rPr lang="tr-TR" sz="1600" dirty="0" err="1"/>
              <a:t>gestasyonel</a:t>
            </a:r>
            <a:r>
              <a:rPr lang="tr-TR" sz="1600" dirty="0"/>
              <a:t> hafta arasında uyumsuzluk durumunda sevk ediniz.</a:t>
            </a:r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357298"/>
            <a:ext cx="8229600" cy="4710115"/>
          </a:xfrm>
        </p:spPr>
        <p:txBody>
          <a:bodyPr/>
          <a:lstStyle/>
          <a:p>
            <a:r>
              <a:rPr lang="tr-TR" sz="2000" b="1" dirty="0">
                <a:solidFill>
                  <a:srgbClr val="C00000"/>
                </a:solidFill>
              </a:rPr>
              <a:t>İdrar tahlili: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 err="1"/>
              <a:t>Bakteriüri</a:t>
            </a:r>
            <a:r>
              <a:rPr lang="tr-TR" sz="2000" dirty="0"/>
              <a:t> ve </a:t>
            </a:r>
            <a:r>
              <a:rPr lang="tr-TR" sz="2000" dirty="0" err="1"/>
              <a:t>proteinüri</a:t>
            </a:r>
            <a:r>
              <a:rPr lang="tr-TR" sz="2000" dirty="0"/>
              <a:t> açısından test çubuğu ile ve mümkünse mikroskobik olarak idrara bakınız.</a:t>
            </a:r>
          </a:p>
          <a:p>
            <a:endParaRPr lang="tr-TR" sz="2000" b="1" dirty="0">
              <a:solidFill>
                <a:srgbClr val="C00000"/>
              </a:solidFill>
            </a:endParaRPr>
          </a:p>
          <a:p>
            <a:r>
              <a:rPr lang="tr-TR" sz="2000" b="1" dirty="0">
                <a:solidFill>
                  <a:srgbClr val="C00000"/>
                </a:solidFill>
              </a:rPr>
              <a:t>“Kan sayımı veya </a:t>
            </a:r>
            <a:r>
              <a:rPr lang="tr-TR" sz="2000" b="1" dirty="0" err="1">
                <a:solidFill>
                  <a:srgbClr val="C00000"/>
                </a:solidFill>
              </a:rPr>
              <a:t>Hb</a:t>
            </a:r>
            <a:r>
              <a:rPr lang="tr-TR" sz="2000" b="1" dirty="0">
                <a:solidFill>
                  <a:srgbClr val="C00000"/>
                </a:solidFill>
              </a:rPr>
              <a:t>-</a:t>
            </a:r>
            <a:r>
              <a:rPr lang="tr-TR" sz="2000" b="1" dirty="0" err="1">
                <a:solidFill>
                  <a:srgbClr val="C00000"/>
                </a:solidFill>
              </a:rPr>
              <a:t>Hct</a:t>
            </a:r>
            <a:r>
              <a:rPr lang="tr-TR" sz="2000" b="1" dirty="0">
                <a:solidFill>
                  <a:srgbClr val="C00000"/>
                </a:solidFill>
              </a:rPr>
              <a:t> ölçümü: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/>
              <a:t>İlk izlemde ve sonraki tüm izlemlerde gebenin hemoglobinine bakınız.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Kan grubu tayini: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/>
              <a:t>İlk izlemde gebenin  ve eşinin kan grubuna </a:t>
            </a:r>
            <a:r>
              <a:rPr lang="tr-TR" sz="2000" dirty="0" err="1"/>
              <a:t>Rh</a:t>
            </a:r>
            <a:r>
              <a:rPr lang="tr-TR" sz="2000" dirty="0"/>
              <a:t> uygunsuzluğu açısından mutlaka bakınız.</a:t>
            </a:r>
            <a:r>
              <a:rPr lang="tr-TR" sz="2000" b="1" dirty="0"/>
              <a:t>      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HBs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Ag</a:t>
            </a:r>
            <a:r>
              <a:rPr lang="tr-TR" sz="2000" dirty="0"/>
              <a:t> bakınız.</a:t>
            </a:r>
          </a:p>
          <a:p>
            <a:r>
              <a:rPr lang="tr-TR" sz="2000" b="1" dirty="0"/>
              <a:t>Gebenin semptomlarına göre gereken diğer testler</a:t>
            </a:r>
            <a:r>
              <a:rPr lang="tr-TR" sz="2000" dirty="0"/>
              <a:t> için sağlık kuruluşunda yapılamıyor ise bir üst basamağa yönlendiriniz.</a:t>
            </a:r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914400" y="500063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kern="1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Laboratuvar</a:t>
            </a:r>
            <a:r>
              <a:rPr lang="tr-TR" sz="42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Testleri :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İçerik Yer Tutucusu"/>
          <p:cNvSpPr>
            <a:spLocks noGrp="1"/>
          </p:cNvSpPr>
          <p:nvPr>
            <p:ph idx="4294967295"/>
          </p:nvPr>
        </p:nvSpPr>
        <p:spPr>
          <a:xfrm>
            <a:off x="500034" y="1643050"/>
            <a:ext cx="8229600" cy="4424363"/>
          </a:xfrm>
        </p:spPr>
        <p:txBody>
          <a:bodyPr/>
          <a:lstStyle/>
          <a:p>
            <a:endParaRPr lang="tr-TR" sz="1800" dirty="0"/>
          </a:p>
          <a:p>
            <a:r>
              <a:rPr lang="tr-TR" sz="1800" dirty="0"/>
              <a:t>16. gebelik haftasından itibaren günde 40-60 mg/gün </a:t>
            </a:r>
            <a:r>
              <a:rPr lang="tr-TR" sz="1800" dirty="0" err="1"/>
              <a:t>elementer</a:t>
            </a:r>
            <a:r>
              <a:rPr lang="tr-TR" sz="1800" dirty="0"/>
              <a:t> demir preparatı desteğine başlayınız.</a:t>
            </a:r>
          </a:p>
          <a:p>
            <a:r>
              <a:rPr lang="tr-TR" sz="1800" dirty="0"/>
              <a:t>“Gebelere Demir Destek Programı” akış çizelgesini</a:t>
            </a:r>
            <a:r>
              <a:rPr lang="tr-TR" sz="1800" b="1" dirty="0"/>
              <a:t> </a:t>
            </a:r>
            <a:r>
              <a:rPr lang="tr-TR" sz="1800" dirty="0"/>
              <a:t>kullanarak destek veya tedavi dozuna karar veriniz.</a:t>
            </a:r>
          </a:p>
          <a:p>
            <a:r>
              <a:rPr lang="tr-TR" sz="1800" dirty="0" err="1"/>
              <a:t>Tetanoz</a:t>
            </a:r>
            <a:r>
              <a:rPr lang="tr-TR" sz="1800" dirty="0"/>
              <a:t> </a:t>
            </a:r>
            <a:r>
              <a:rPr lang="tr-TR" sz="1800" dirty="0" err="1"/>
              <a:t>toksoidi</a:t>
            </a:r>
            <a:r>
              <a:rPr lang="tr-TR" sz="1800" dirty="0"/>
              <a:t> ile aşılamayı yapınız.</a:t>
            </a:r>
            <a:r>
              <a:rPr lang="tr-TR" sz="1800" b="1" dirty="0"/>
              <a:t> </a:t>
            </a:r>
            <a:r>
              <a:rPr lang="tr-TR" sz="1800" dirty="0" err="1"/>
              <a:t>Tetanoz</a:t>
            </a:r>
            <a:r>
              <a:rPr lang="tr-TR" sz="1800" dirty="0"/>
              <a:t> </a:t>
            </a:r>
            <a:r>
              <a:rPr lang="tr-TR" sz="1800" dirty="0" err="1"/>
              <a:t>bağışıklaması</a:t>
            </a:r>
            <a:r>
              <a:rPr lang="tr-TR" sz="1800" dirty="0"/>
              <a:t> 12. haftadan itibaren yapılabilir. Gebenin geç tespit edilebileceği düşünülürse 4.ayda veya ilk izleminde birinci dozun yapılması uygundur. Aşı takvimine uygun olarak diğer dozlar devam edilir.</a:t>
            </a:r>
          </a:p>
          <a:p>
            <a:r>
              <a:rPr lang="tr-TR" sz="1800" dirty="0"/>
              <a:t>Gelişen idrar yolu enfeksiyonu ve diğer enfeksiyonlarla ilgili gereken tedavileri veriniz. İdrar yolu enfeksiyonu tedavisinin ardından kontrol izlemde hala enfeksiyon devam ediyorsa bir üst basamağa sevk ediniz.</a:t>
            </a:r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219200"/>
          </a:xfrm>
          <a:noFill/>
          <a:ln w="6350" cap="rnd"/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tr-TR" sz="3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3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Gebeye  Verilecek  İlaç Desteği, Tedaviler  ve </a:t>
            </a:r>
            <a:r>
              <a:rPr lang="tr-TR" sz="3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Bağışıklama</a:t>
            </a: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  <a:endParaRPr lang="tr-TR" sz="3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İçerik Yer Tutucusu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8229600" cy="5167312"/>
          </a:xfrm>
        </p:spPr>
        <p:txBody>
          <a:bodyPr/>
          <a:lstStyle/>
          <a:p>
            <a:r>
              <a:rPr lang="tr-TR" sz="1600" b="1" u="sng" dirty="0"/>
              <a:t>Gebeliğe bağlı olağan yakınmalar hakkında gebeyi bilgilendiriniz.</a:t>
            </a:r>
            <a:endParaRPr lang="tr-TR" sz="1600" dirty="0"/>
          </a:p>
          <a:p>
            <a:endParaRPr lang="tr-TR" sz="1600" dirty="0"/>
          </a:p>
          <a:p>
            <a:r>
              <a:rPr lang="tr-TR" sz="1600" dirty="0"/>
              <a:t>Yorgunluk</a:t>
            </a:r>
          </a:p>
          <a:p>
            <a:r>
              <a:rPr lang="tr-TR" sz="1600" dirty="0"/>
              <a:t>Bulantı ve kusma</a:t>
            </a:r>
          </a:p>
          <a:p>
            <a:r>
              <a:rPr lang="tr-TR" sz="1600" dirty="0"/>
              <a:t>Sık idrara çıkma</a:t>
            </a:r>
          </a:p>
          <a:p>
            <a:r>
              <a:rPr lang="tr-TR" sz="1600" dirty="0"/>
              <a:t>Baş dönmesi</a:t>
            </a:r>
          </a:p>
          <a:p>
            <a:r>
              <a:rPr lang="tr-TR" sz="1600" dirty="0"/>
              <a:t>Varis ve </a:t>
            </a:r>
            <a:r>
              <a:rPr lang="tr-TR" sz="1600" dirty="0" err="1"/>
              <a:t>hemoroid</a:t>
            </a:r>
            <a:endParaRPr lang="tr-TR" sz="1600" dirty="0"/>
          </a:p>
          <a:p>
            <a:r>
              <a:rPr lang="tr-TR" sz="1600" dirty="0"/>
              <a:t>Kabızlık</a:t>
            </a:r>
          </a:p>
          <a:p>
            <a:r>
              <a:rPr lang="tr-TR" sz="1600" dirty="0"/>
              <a:t>Mide yanması</a:t>
            </a:r>
          </a:p>
          <a:p>
            <a:r>
              <a:rPr lang="tr-TR" sz="1600" dirty="0"/>
              <a:t>Bacaklarda kramplar</a:t>
            </a:r>
          </a:p>
          <a:p>
            <a:r>
              <a:rPr lang="tr-TR" sz="1600" dirty="0"/>
              <a:t>Nefes darlığı</a:t>
            </a:r>
          </a:p>
          <a:p>
            <a:r>
              <a:rPr lang="tr-TR" sz="1600" dirty="0"/>
              <a:t>Ciltteki değişiklikler</a:t>
            </a:r>
          </a:p>
          <a:p>
            <a:r>
              <a:rPr lang="tr-TR" sz="1600" dirty="0"/>
              <a:t>Memelerde hassasiyet</a:t>
            </a:r>
          </a:p>
          <a:p>
            <a:r>
              <a:rPr lang="tr-TR" sz="1600" dirty="0"/>
              <a:t>Meme başındaki </a:t>
            </a:r>
            <a:r>
              <a:rPr lang="tr-TR" sz="1600" dirty="0" err="1"/>
              <a:t>glandlarda</a:t>
            </a:r>
            <a:r>
              <a:rPr lang="tr-TR" sz="1600" dirty="0"/>
              <a:t> belirginleşme</a:t>
            </a:r>
          </a:p>
          <a:p>
            <a:r>
              <a:rPr lang="tr-TR" sz="1600" dirty="0"/>
              <a:t>Kolostrum </a:t>
            </a:r>
            <a:r>
              <a:rPr lang="tr-TR" sz="1600" dirty="0" err="1"/>
              <a:t>salınımı</a:t>
            </a:r>
            <a:endParaRPr lang="tr-TR" sz="1600" dirty="0"/>
          </a:p>
          <a:p>
            <a:r>
              <a:rPr lang="tr-TR" sz="1600" dirty="0"/>
              <a:t>Aşırı tükürük salgılanması</a:t>
            </a:r>
          </a:p>
          <a:p>
            <a:r>
              <a:rPr lang="tr-TR" sz="1600" dirty="0"/>
              <a:t>Toprak vb. yeme</a:t>
            </a:r>
          </a:p>
          <a:p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Bilgilendirme Ve Danışmanlık: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İçerik Yer Tutucusu 2"/>
          <p:cNvSpPr>
            <a:spLocks noGrp="1"/>
          </p:cNvSpPr>
          <p:nvPr>
            <p:ph idx="4294967295"/>
          </p:nvPr>
        </p:nvSpPr>
        <p:spPr>
          <a:xfrm>
            <a:off x="428596" y="1643050"/>
            <a:ext cx="8229600" cy="471490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r-TR" b="1" dirty="0" smtClean="0"/>
              <a:t>   Amaç</a:t>
            </a:r>
            <a:r>
              <a:rPr lang="tr-TR" b="1" dirty="0"/>
              <a:t>: B</a:t>
            </a:r>
            <a:r>
              <a:rPr lang="tr-TR" dirty="0"/>
              <a:t>irinci basamakta gebe izlemi hakkında bilgi vermek ve tutum kazandırmak</a:t>
            </a:r>
          </a:p>
          <a:p>
            <a:pPr>
              <a:lnSpc>
                <a:spcPct val="90000"/>
              </a:lnSpc>
              <a:buNone/>
            </a:pPr>
            <a:endParaRPr lang="tr-TR" b="1" dirty="0"/>
          </a:p>
          <a:p>
            <a:pPr>
              <a:lnSpc>
                <a:spcPct val="90000"/>
              </a:lnSpc>
              <a:buNone/>
            </a:pPr>
            <a:r>
              <a:rPr lang="tr-TR" b="1" dirty="0" smtClean="0"/>
              <a:t>   Öğrenim </a:t>
            </a:r>
            <a:r>
              <a:rPr lang="tr-TR" b="1" dirty="0"/>
              <a:t>hedefleri:</a:t>
            </a:r>
            <a:endParaRPr lang="tr-TR" dirty="0"/>
          </a:p>
          <a:p>
            <a:pPr>
              <a:lnSpc>
                <a:spcPct val="90000"/>
              </a:lnSpc>
            </a:pPr>
            <a:r>
              <a:rPr lang="tr-TR" sz="2600" dirty="0"/>
              <a:t>Gebelik izleminin amacını açıklayabilmek</a:t>
            </a:r>
          </a:p>
          <a:p>
            <a:pPr>
              <a:lnSpc>
                <a:spcPct val="90000"/>
              </a:lnSpc>
            </a:pPr>
            <a:r>
              <a:rPr lang="tr-TR" sz="2600" dirty="0"/>
              <a:t>Gebelikte hangi haftalarda görüşme yapıldığını sayabilmek</a:t>
            </a:r>
          </a:p>
          <a:p>
            <a:pPr>
              <a:lnSpc>
                <a:spcPct val="90000"/>
              </a:lnSpc>
            </a:pPr>
            <a:r>
              <a:rPr lang="tr-TR" sz="2600" dirty="0"/>
              <a:t>Gebelikteki risk faktörlerini sayabilmek</a:t>
            </a:r>
          </a:p>
          <a:p>
            <a:pPr>
              <a:lnSpc>
                <a:spcPct val="90000"/>
              </a:lnSpc>
            </a:pPr>
            <a:r>
              <a:rPr lang="tr-TR" sz="2600" dirty="0"/>
              <a:t>Gebelikte yapılan her görüşmede istenecek tetkikleri sayabilmek</a:t>
            </a:r>
          </a:p>
          <a:p>
            <a:pPr>
              <a:lnSpc>
                <a:spcPct val="90000"/>
              </a:lnSpc>
            </a:pPr>
            <a:r>
              <a:rPr lang="tr-TR" sz="2600" dirty="0"/>
              <a:t>Sevk kriterlerini sayabilmek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Amaç ve Öğrenim Hedefleri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İçerik Yer Tutucusu"/>
          <p:cNvSpPr>
            <a:spLocks noGrp="1"/>
          </p:cNvSpPr>
          <p:nvPr>
            <p:ph idx="4294967295"/>
          </p:nvPr>
        </p:nvSpPr>
        <p:spPr>
          <a:xfrm>
            <a:off x="571472" y="1643050"/>
            <a:ext cx="8229600" cy="4424363"/>
          </a:xfrm>
        </p:spPr>
        <p:txBody>
          <a:bodyPr/>
          <a:lstStyle/>
          <a:p>
            <a:r>
              <a:rPr lang="tr-TR" dirty="0"/>
              <a:t>Beslenme ve diyet</a:t>
            </a:r>
          </a:p>
          <a:p>
            <a:r>
              <a:rPr lang="tr-TR" dirty="0"/>
              <a:t>Fiziksel aktivite ve çalışma koşulları</a:t>
            </a:r>
          </a:p>
          <a:p>
            <a:r>
              <a:rPr lang="tr-TR" dirty="0"/>
              <a:t>Gebelikte cinsel yaşam</a:t>
            </a:r>
          </a:p>
          <a:p>
            <a:r>
              <a:rPr lang="tr-TR" dirty="0"/>
              <a:t>Hijyen ve genel vücut bakımı</a:t>
            </a:r>
          </a:p>
          <a:p>
            <a:r>
              <a:rPr lang="tr-TR" dirty="0"/>
              <a:t>Ağız ve diş sağlığı</a:t>
            </a:r>
          </a:p>
          <a:p>
            <a:r>
              <a:rPr lang="tr-TR" dirty="0"/>
              <a:t>Sigara alışkanlığı</a:t>
            </a:r>
          </a:p>
          <a:p>
            <a:r>
              <a:rPr lang="tr-TR" dirty="0"/>
              <a:t>Alkol alışkanlığı ve madde bağımlılığı</a:t>
            </a:r>
          </a:p>
          <a:p>
            <a:r>
              <a:rPr lang="tr-TR" dirty="0"/>
              <a:t>İlaç kullanımı</a:t>
            </a:r>
          </a:p>
          <a:p>
            <a:r>
              <a:rPr lang="tr-TR" dirty="0" err="1"/>
              <a:t>Tetanoz</a:t>
            </a:r>
            <a:r>
              <a:rPr lang="tr-TR" dirty="0"/>
              <a:t> </a:t>
            </a:r>
            <a:r>
              <a:rPr lang="tr-TR" dirty="0" err="1"/>
              <a:t>toksoid</a:t>
            </a:r>
            <a:r>
              <a:rPr lang="tr-TR" dirty="0"/>
              <a:t> </a:t>
            </a:r>
            <a:r>
              <a:rPr lang="tr-TR" dirty="0" err="1"/>
              <a:t>immünizasyonu</a:t>
            </a:r>
            <a:endParaRPr lang="tr-TR" dirty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219200"/>
          </a:xfrm>
          <a:noFill/>
          <a:ln w="6350" cap="rnd"/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3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3200" u="sng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Aşağıdaki konularda  gebeye  danışmanlık veriniz.</a:t>
            </a:r>
            <a:endParaRPr lang="tr-TR" sz="3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İçerik Yer Tutucusu"/>
          <p:cNvSpPr>
            <a:spLocks noGrp="1"/>
          </p:cNvSpPr>
          <p:nvPr>
            <p:ph idx="4294967295"/>
          </p:nvPr>
        </p:nvSpPr>
        <p:spPr>
          <a:xfrm>
            <a:off x="500034" y="1142984"/>
            <a:ext cx="8229600" cy="4953000"/>
          </a:xfrm>
        </p:spPr>
        <p:txBody>
          <a:bodyPr/>
          <a:lstStyle/>
          <a:p>
            <a:r>
              <a:rPr lang="tr-TR" sz="1600" dirty="0"/>
              <a:t> </a:t>
            </a:r>
            <a:r>
              <a:rPr lang="tr-TR" sz="1600" dirty="0" err="1"/>
              <a:t>Vajinal</a:t>
            </a:r>
            <a:r>
              <a:rPr lang="tr-TR" sz="1600" dirty="0"/>
              <a:t> kan</a:t>
            </a:r>
          </a:p>
          <a:p>
            <a:r>
              <a:rPr lang="tr-TR" sz="1600" dirty="0"/>
              <a:t> </a:t>
            </a:r>
            <a:r>
              <a:rPr lang="tr-TR" sz="1600" dirty="0" err="1"/>
              <a:t>Konvülziyon</a:t>
            </a:r>
            <a:r>
              <a:rPr lang="tr-TR" sz="1600" dirty="0"/>
              <a:t> (Sara nöbeti gibi kasılmalar)</a:t>
            </a:r>
          </a:p>
          <a:p>
            <a:r>
              <a:rPr lang="tr-TR" sz="1600" dirty="0"/>
              <a:t>  </a:t>
            </a:r>
            <a:r>
              <a:rPr lang="tr-TR" sz="1600" dirty="0" err="1"/>
              <a:t>Başağrısı</a:t>
            </a:r>
            <a:r>
              <a:rPr lang="tr-TR" sz="1600" dirty="0"/>
              <a:t> ile beraber görmede bozulma</a:t>
            </a:r>
          </a:p>
          <a:p>
            <a:r>
              <a:rPr lang="tr-TR" sz="1600" dirty="0"/>
              <a:t>  Ateş ve/veya ciddi güçsüzlük</a:t>
            </a:r>
          </a:p>
          <a:p>
            <a:r>
              <a:rPr lang="tr-TR" sz="1600" dirty="0"/>
              <a:t>  Ciddi karın ağrısı</a:t>
            </a:r>
          </a:p>
          <a:p>
            <a:r>
              <a:rPr lang="tr-TR" sz="1600" dirty="0"/>
              <a:t>  Solunum güçlüğü veya sık solunum</a:t>
            </a:r>
          </a:p>
          <a:p>
            <a:r>
              <a:rPr lang="tr-TR" sz="1600" dirty="0"/>
              <a:t>  Suyunun gelmesi</a:t>
            </a:r>
          </a:p>
          <a:p>
            <a:r>
              <a:rPr lang="tr-TR" sz="1600" dirty="0"/>
              <a:t>  Yüz, el ve bacaklarda şişme</a:t>
            </a:r>
          </a:p>
          <a:p>
            <a:r>
              <a:rPr lang="tr-TR" sz="1600" dirty="0"/>
              <a:t>Acil durumlarda gebe ve ailesinin izleyeceği yöntem konusunda bilgilendirilmesi           </a:t>
            </a:r>
          </a:p>
          <a:p>
            <a:r>
              <a:rPr lang="tr-TR" sz="1600" dirty="0"/>
              <a:t>Doğum eylemi ve doğum</a:t>
            </a:r>
          </a:p>
          <a:p>
            <a:r>
              <a:rPr lang="tr-TR" sz="1600" dirty="0"/>
              <a:t>Doğumun nerede ve kim tarafından yapılacağının planlanması</a:t>
            </a:r>
          </a:p>
          <a:p>
            <a:r>
              <a:rPr lang="tr-TR" sz="1600" dirty="0"/>
              <a:t>Emzirme</a:t>
            </a:r>
          </a:p>
          <a:p>
            <a:r>
              <a:rPr lang="tr-TR" sz="1600" dirty="0" err="1"/>
              <a:t>Postpartum</a:t>
            </a:r>
            <a:r>
              <a:rPr lang="tr-TR" sz="1600" dirty="0"/>
              <a:t> aile planlaması danışmanlığı</a:t>
            </a:r>
          </a:p>
          <a:p>
            <a:r>
              <a:rPr lang="tr-TR" sz="1600" dirty="0" err="1"/>
              <a:t>Fetal</a:t>
            </a:r>
            <a:r>
              <a:rPr lang="tr-TR" sz="1600" dirty="0"/>
              <a:t> anomaliler, tarama testleri ve USG incelemeleri hakkında bilgilendirme yapınız.</a:t>
            </a:r>
          </a:p>
          <a:p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642910" y="357166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u="sng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Gebelikte tehlike işaretleri: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İçerik Yer Tutucusu"/>
          <p:cNvSpPr>
            <a:spLocks noGrp="1"/>
          </p:cNvSpPr>
          <p:nvPr>
            <p:ph idx="4294967295"/>
          </p:nvPr>
        </p:nvSpPr>
        <p:spPr>
          <a:xfrm>
            <a:off x="357158" y="1643050"/>
            <a:ext cx="8229600" cy="4424363"/>
          </a:xfrm>
        </p:spPr>
        <p:txBody>
          <a:bodyPr/>
          <a:lstStyle/>
          <a:p>
            <a:r>
              <a:rPr lang="tr-TR" sz="2000" b="1" dirty="0"/>
              <a:t>Öykü Alma</a:t>
            </a:r>
            <a:endParaRPr lang="tr-TR" sz="2000" dirty="0"/>
          </a:p>
          <a:p>
            <a:r>
              <a:rPr lang="tr-TR" sz="2000" b="1" dirty="0"/>
              <a:t>Kişisel bilgilerini alma</a:t>
            </a:r>
            <a:endParaRPr lang="tr-TR" sz="2000" dirty="0"/>
          </a:p>
          <a:p>
            <a:r>
              <a:rPr lang="tr-TR" sz="2000" dirty="0"/>
              <a:t>İlk izlemin ardından herhangi bir değişiklik olup olmadığını sorgulayınız.</a:t>
            </a:r>
          </a:p>
          <a:p>
            <a:pPr>
              <a:buFont typeface="Wingdings" pitchFamily="2" charset="2"/>
              <a:buNone/>
            </a:pPr>
            <a:r>
              <a:rPr lang="tr-TR" sz="2000" dirty="0"/>
              <a:t> </a:t>
            </a:r>
          </a:p>
          <a:p>
            <a:r>
              <a:rPr lang="tr-TR" sz="2000" b="1" dirty="0"/>
              <a:t>Tıbbi  öykü alma</a:t>
            </a:r>
            <a:endParaRPr lang="tr-TR" sz="2000" dirty="0"/>
          </a:p>
          <a:p>
            <a:r>
              <a:rPr lang="tr-TR" sz="2000" dirty="0"/>
              <a:t>İlk izlemde kayıt edilen tıbbi öyküyü gözden geçiriniz.</a:t>
            </a:r>
          </a:p>
          <a:p>
            <a:r>
              <a:rPr lang="tr-TR" sz="2000" dirty="0"/>
              <a:t>İlk izlemden bu yana oluşan hastalık, kaza, yaralanma, hastaneye yatış varsa sorgulayınız.</a:t>
            </a:r>
          </a:p>
          <a:p>
            <a:r>
              <a:rPr lang="tr-TR" sz="2000" b="1" dirty="0" err="1"/>
              <a:t>Obstetrik</a:t>
            </a:r>
            <a:r>
              <a:rPr lang="tr-TR" sz="2000" b="1" dirty="0"/>
              <a:t> öykü (Daha önceki gebelikleri ile ilgili)alma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İlk izlemde kayıt edilen </a:t>
            </a:r>
            <a:r>
              <a:rPr lang="tr-TR" sz="2000" dirty="0" err="1"/>
              <a:t>obstetrik</a:t>
            </a:r>
            <a:r>
              <a:rPr lang="tr-TR" sz="2000" dirty="0"/>
              <a:t> öyküyü gözden geçiriniz.</a:t>
            </a:r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İKİNCİ  İZLEM </a:t>
            </a:r>
            <a: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 Gebeliğin 18-24. haftaları (tercihan 20-22. haftalar) arasında yapılmalı, süresi 20 dakika olmalıdır.)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000108"/>
            <a:ext cx="8229600" cy="5095875"/>
          </a:xfrm>
        </p:spPr>
        <p:txBody>
          <a:bodyPr/>
          <a:lstStyle/>
          <a:p>
            <a:r>
              <a:rPr lang="tr-TR" sz="2000" dirty="0"/>
              <a:t>Alışkanlıkları sorgulayarak (sigara, alkol, madde bağımlılığı) kontrol ediniz.</a:t>
            </a:r>
          </a:p>
          <a:p>
            <a:r>
              <a:rPr lang="tr-TR" sz="2000" dirty="0"/>
              <a:t>İlk izlemden bu yana olan gebelik yakınmalarını sorgulayınız.</a:t>
            </a:r>
          </a:p>
          <a:p>
            <a:r>
              <a:rPr lang="tr-TR" sz="2000" dirty="0"/>
              <a:t>(Bulantı kusma, aşırı tükürük salgılanması, toprak vb. yeme, sık idrara çıkma, meme ağrısı, kabızlık, mide yanması, bacaklarda kramplar, nefes darlığı, çarpıntı, halsizlik vb...)</a:t>
            </a:r>
          </a:p>
          <a:p>
            <a:r>
              <a:rPr lang="tr-TR" sz="2000" dirty="0"/>
              <a:t>İlk izlemden bu yana olan gebelik tehlike işaretlerine ait yakınmaları sorgulayınız.</a:t>
            </a:r>
          </a:p>
          <a:p>
            <a:r>
              <a:rPr lang="tr-TR" sz="2000" dirty="0"/>
              <a:t>(</a:t>
            </a:r>
            <a:r>
              <a:rPr lang="tr-TR" sz="2000" dirty="0" err="1"/>
              <a:t>Vajinal</a:t>
            </a:r>
            <a:r>
              <a:rPr lang="tr-TR" sz="2000" dirty="0"/>
              <a:t> kanama, kasılma nöbeti, baş ağrısı ile  beraber görmede bulanıklık, yüksek ateş, karın ağrısı, solunum güçlüğü veya sık solunum, yüz parmak ve  bacaklarda şişme, </a:t>
            </a:r>
            <a:r>
              <a:rPr lang="tr-TR" sz="2000" dirty="0" err="1"/>
              <a:t>fetus</a:t>
            </a:r>
            <a:r>
              <a:rPr lang="tr-TR" sz="2000" dirty="0"/>
              <a:t> hareketlerinin hissedilmemesi, günlük aktivitelerin gerçekleştirilememesi, suların gelmesi)                  </a:t>
            </a:r>
          </a:p>
          <a:p>
            <a:r>
              <a:rPr lang="tr-TR" sz="2000" dirty="0"/>
              <a:t>Demir dışında ilaç alımı varsa kayıt ediniz.</a:t>
            </a:r>
          </a:p>
          <a:p>
            <a:r>
              <a:rPr lang="tr-TR" sz="2000" dirty="0"/>
              <a:t>Demir alımı ile ilgili yakınması varsa sorgulayınız.</a:t>
            </a:r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Mevcut gebelik öyküsünü alınız.</a:t>
            </a:r>
            <a:r>
              <a:rPr lang="tr-TR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071546"/>
            <a:ext cx="8229600" cy="550068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1400" dirty="0"/>
          </a:p>
          <a:p>
            <a:r>
              <a:rPr lang="tr-TR" sz="1400" dirty="0"/>
              <a:t>Gebenin kilosunu ölçünüz.</a:t>
            </a:r>
          </a:p>
          <a:p>
            <a:r>
              <a:rPr lang="tr-TR" sz="1400" dirty="0"/>
              <a:t>Kan basıncını ölçünüz ve nabzını sayınız.</a:t>
            </a:r>
          </a:p>
          <a:p>
            <a:r>
              <a:rPr lang="tr-TR" sz="1400" dirty="0"/>
              <a:t>Ciddi anemi bulgularını kontrol ediniz .El tırnakları, </a:t>
            </a:r>
            <a:r>
              <a:rPr lang="tr-TR" sz="1400" dirty="0" err="1"/>
              <a:t>konjunktiva</a:t>
            </a:r>
            <a:r>
              <a:rPr lang="tr-TR" sz="1400" dirty="0"/>
              <a:t>, ağız mukozasında solukluk, nefes almakta  güçlük, 30’un üzerinde solunum sayısı</a:t>
            </a:r>
          </a:p>
          <a:p>
            <a:r>
              <a:rPr lang="tr-TR" sz="1400" dirty="0"/>
              <a:t>Hastalığı gösteren diğer tehlike işaretlerini kontrol ediniz.  Nefes darlığı, öksürük, yüksek ateş vb.</a:t>
            </a:r>
          </a:p>
          <a:p>
            <a:r>
              <a:rPr lang="tr-TR" sz="1400" dirty="0"/>
              <a:t>Göğüs ve kalp </a:t>
            </a:r>
            <a:r>
              <a:rPr lang="tr-TR" sz="1400" dirty="0" err="1"/>
              <a:t>oskültasyonu</a:t>
            </a:r>
            <a:r>
              <a:rPr lang="tr-TR" sz="1400" dirty="0"/>
              <a:t> yapınız. (Hekim Tarafından)</a:t>
            </a:r>
          </a:p>
          <a:p>
            <a:r>
              <a:rPr lang="tr-TR" sz="1400" dirty="0" err="1"/>
              <a:t>Uterus</a:t>
            </a:r>
            <a:r>
              <a:rPr lang="tr-TR" sz="1400" dirty="0"/>
              <a:t> yüksekliğini ölçünüz ve kaydediniz. Uygunsuzluk durumunda (4cm fark varsa) sevk ediniz.</a:t>
            </a:r>
          </a:p>
          <a:p>
            <a:r>
              <a:rPr lang="tr-TR" sz="1400" dirty="0"/>
              <a:t>Yaygın ödem kontrolünü yapınız.Gebeliğin son aylarında ayaklarda hidrostatik basınca bağlı olarak ödem ortaya çıkabilir. </a:t>
            </a:r>
          </a:p>
          <a:p>
            <a:r>
              <a:rPr lang="tr-TR" sz="1800" dirty="0">
                <a:solidFill>
                  <a:srgbClr val="C00000"/>
                </a:solidFill>
              </a:rPr>
              <a:t>Vücudun üst kısmında (eller, göz kapakları) ödem gözlenmesi </a:t>
            </a:r>
            <a:r>
              <a:rPr lang="tr-TR" sz="1800" dirty="0" err="1">
                <a:solidFill>
                  <a:srgbClr val="C00000"/>
                </a:solidFill>
              </a:rPr>
              <a:t>preeklampsinin</a:t>
            </a:r>
            <a:r>
              <a:rPr lang="tr-TR" sz="1800" dirty="0">
                <a:solidFill>
                  <a:srgbClr val="C00000"/>
                </a:solidFill>
              </a:rPr>
              <a:t> ilk belirtisi </a:t>
            </a:r>
            <a:r>
              <a:rPr lang="tr-TR" sz="1800" dirty="0" smtClean="0">
                <a:solidFill>
                  <a:srgbClr val="C00000"/>
                </a:solidFill>
              </a:rPr>
              <a:t>olabilir</a:t>
            </a:r>
            <a:r>
              <a:rPr lang="tr-TR" sz="1800" dirty="0" smtClean="0"/>
              <a:t>.</a:t>
            </a:r>
          </a:p>
          <a:p>
            <a:r>
              <a:rPr lang="tr-TR" sz="1400" dirty="0" smtClean="0"/>
              <a:t>Diğer </a:t>
            </a:r>
            <a:r>
              <a:rPr lang="tr-TR" sz="1400" dirty="0"/>
              <a:t>sistemik muayenelerini yapınız  (varis, </a:t>
            </a:r>
            <a:r>
              <a:rPr lang="tr-TR" sz="1400" dirty="0" err="1"/>
              <a:t>tromboflebit</a:t>
            </a:r>
            <a:r>
              <a:rPr lang="tr-TR" sz="1400" dirty="0"/>
              <a:t> bulguları </a:t>
            </a:r>
            <a:r>
              <a:rPr lang="tr-TR" sz="1400" dirty="0" err="1"/>
              <a:t>açısındsan</a:t>
            </a:r>
            <a:r>
              <a:rPr lang="tr-TR" sz="1400" dirty="0"/>
              <a:t> muayene edilir.)</a:t>
            </a:r>
          </a:p>
          <a:p>
            <a:r>
              <a:rPr lang="tr-TR" sz="1400" dirty="0" err="1"/>
              <a:t>Vajinal</a:t>
            </a:r>
            <a:r>
              <a:rPr lang="tr-TR" sz="1400" dirty="0"/>
              <a:t> muayene, karın ağrısı olan gebelerde yapılır. Suyu gelen ve kanaması olan gebelerde ise </a:t>
            </a:r>
            <a:r>
              <a:rPr lang="tr-TR" sz="1400" dirty="0" err="1"/>
              <a:t>spekulum</a:t>
            </a:r>
            <a:r>
              <a:rPr lang="tr-TR" sz="1400" dirty="0"/>
              <a:t> muayenesi yapılır. Bu hastalar II. basamakta takip edilir.</a:t>
            </a:r>
          </a:p>
          <a:p>
            <a:r>
              <a:rPr lang="tr-TR" sz="1400" dirty="0" err="1"/>
              <a:t>Semptomatik</a:t>
            </a:r>
            <a:r>
              <a:rPr lang="tr-TR" sz="1400" dirty="0"/>
              <a:t> Cinsel Yolla Bulaşan Enfeksiyon bulgusu varsa değerlendiriniz.</a:t>
            </a:r>
          </a:p>
          <a:p>
            <a:r>
              <a:rPr lang="tr-TR" sz="1400" dirty="0"/>
              <a:t>Fetüs kalp seslerini uygun teknikle değerlendiriniz. (</a:t>
            </a:r>
            <a:r>
              <a:rPr lang="tr-TR" sz="1400" dirty="0" err="1"/>
              <a:t>Fetal</a:t>
            </a:r>
            <a:r>
              <a:rPr lang="tr-TR" sz="1400" dirty="0"/>
              <a:t> kalp atımı 120-160/dakika olmalı)</a:t>
            </a:r>
          </a:p>
          <a:p>
            <a:endParaRPr lang="tr-TR" sz="14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714348" y="714356"/>
            <a:ext cx="8229600" cy="871538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Fizik Muayene: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214422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1600" dirty="0"/>
          </a:p>
          <a:p>
            <a:r>
              <a:rPr lang="tr-TR" sz="1600" b="1" dirty="0">
                <a:solidFill>
                  <a:srgbClr val="C00000"/>
                </a:solidFill>
              </a:rPr>
              <a:t>İdrar tahlili:</a:t>
            </a:r>
            <a:endParaRPr lang="tr-TR" sz="1600" dirty="0">
              <a:solidFill>
                <a:srgbClr val="C00000"/>
              </a:solidFill>
            </a:endParaRPr>
          </a:p>
          <a:p>
            <a:r>
              <a:rPr lang="tr-TR" sz="1600" dirty="0" err="1"/>
              <a:t>Bakteriüri</a:t>
            </a:r>
            <a:r>
              <a:rPr lang="tr-TR" sz="1600" dirty="0"/>
              <a:t> ve </a:t>
            </a:r>
            <a:r>
              <a:rPr lang="tr-TR" sz="1600" dirty="0" err="1"/>
              <a:t>proteinüri</a:t>
            </a:r>
            <a:r>
              <a:rPr lang="tr-TR" sz="1600" dirty="0"/>
              <a:t> açısından test çubuğu ile ve mümkünse mikroskobik olarak idrara bakınız.</a:t>
            </a:r>
          </a:p>
          <a:p>
            <a:r>
              <a:rPr lang="tr-TR" sz="1600" b="1" dirty="0">
                <a:solidFill>
                  <a:srgbClr val="C00000"/>
                </a:solidFill>
              </a:rPr>
              <a:t>Kan sayımı veya </a:t>
            </a:r>
            <a:r>
              <a:rPr lang="tr-TR" sz="1600" b="1" dirty="0" err="1">
                <a:solidFill>
                  <a:srgbClr val="C00000"/>
                </a:solidFill>
              </a:rPr>
              <a:t>Hb</a:t>
            </a:r>
            <a:r>
              <a:rPr lang="tr-TR" sz="1600" b="1" dirty="0">
                <a:solidFill>
                  <a:srgbClr val="C00000"/>
                </a:solidFill>
              </a:rPr>
              <a:t>-</a:t>
            </a:r>
            <a:r>
              <a:rPr lang="tr-TR" sz="1600" b="1" dirty="0" err="1">
                <a:solidFill>
                  <a:srgbClr val="C00000"/>
                </a:solidFill>
              </a:rPr>
              <a:t>Hct</a:t>
            </a:r>
            <a:r>
              <a:rPr lang="tr-TR" sz="1600" b="1" dirty="0">
                <a:solidFill>
                  <a:srgbClr val="C00000"/>
                </a:solidFill>
              </a:rPr>
              <a:t> ölçümü</a:t>
            </a:r>
            <a:r>
              <a:rPr lang="tr-TR" sz="1600" b="1" dirty="0"/>
              <a:t>:</a:t>
            </a:r>
            <a:endParaRPr lang="tr-TR" sz="1600" dirty="0"/>
          </a:p>
          <a:p>
            <a:r>
              <a:rPr lang="tr-TR" sz="1600" dirty="0"/>
              <a:t>Mutlaka her izlemde gebenin hemoglobinine bakınız.</a:t>
            </a:r>
          </a:p>
          <a:p>
            <a:r>
              <a:rPr lang="tr-TR" sz="1600" b="1" dirty="0">
                <a:solidFill>
                  <a:srgbClr val="C00000"/>
                </a:solidFill>
              </a:rPr>
              <a:t>Kan grubu tayini:</a:t>
            </a:r>
            <a:endParaRPr lang="tr-TR" sz="1600" dirty="0">
              <a:solidFill>
                <a:srgbClr val="C00000"/>
              </a:solidFill>
            </a:endParaRPr>
          </a:p>
          <a:p>
            <a:r>
              <a:rPr lang="tr-TR" sz="1600" dirty="0"/>
              <a:t>İlk izlemde bakılmadı ise gebenin  ve eşinin kan grubuna </a:t>
            </a:r>
            <a:r>
              <a:rPr lang="tr-TR" sz="1600" dirty="0" err="1"/>
              <a:t>Rh</a:t>
            </a:r>
            <a:r>
              <a:rPr lang="tr-TR" sz="1600" dirty="0"/>
              <a:t> uygunsuzluğu açısından mutlaka bakınız. Anne </a:t>
            </a:r>
            <a:r>
              <a:rPr lang="tr-TR" sz="1600" dirty="0" err="1"/>
              <a:t>Rh</a:t>
            </a:r>
            <a:r>
              <a:rPr lang="tr-TR" sz="1600" dirty="0"/>
              <a:t> (-), baba </a:t>
            </a:r>
            <a:r>
              <a:rPr lang="tr-TR" sz="1600" dirty="0" err="1"/>
              <a:t>Rh</a:t>
            </a:r>
            <a:r>
              <a:rPr lang="tr-TR" sz="1600" dirty="0"/>
              <a:t> (+) ise </a:t>
            </a:r>
            <a:r>
              <a:rPr lang="tr-TR" sz="1600" dirty="0" err="1"/>
              <a:t>İndirekt</a:t>
            </a:r>
            <a:r>
              <a:rPr lang="tr-TR" sz="1600" dirty="0"/>
              <a:t> </a:t>
            </a:r>
            <a:r>
              <a:rPr lang="tr-TR" sz="1600" dirty="0" err="1"/>
              <a:t>Coombs</a:t>
            </a:r>
            <a:r>
              <a:rPr lang="tr-TR" sz="1600" dirty="0"/>
              <a:t> Testi yapılmalıdır. </a:t>
            </a:r>
            <a:r>
              <a:rPr lang="tr-TR" sz="1600" dirty="0" err="1"/>
              <a:t>İndirekt</a:t>
            </a:r>
            <a:r>
              <a:rPr lang="tr-TR" sz="1600" dirty="0"/>
              <a:t> </a:t>
            </a:r>
            <a:r>
              <a:rPr lang="tr-TR" sz="1600" dirty="0" err="1"/>
              <a:t>Coombs</a:t>
            </a:r>
            <a:r>
              <a:rPr lang="tr-TR" sz="1600" dirty="0"/>
              <a:t> testi sonucu (-) olanlar I.basamakta, (+) olanlar II. basamakta takip edilmelidir.</a:t>
            </a:r>
          </a:p>
          <a:p>
            <a:r>
              <a:rPr lang="tr-TR" sz="1600" b="1" dirty="0">
                <a:solidFill>
                  <a:srgbClr val="C00000"/>
                </a:solidFill>
              </a:rPr>
              <a:t>Diğer muayene ve testler:</a:t>
            </a:r>
            <a:endParaRPr lang="tr-TR" sz="1600" dirty="0">
              <a:solidFill>
                <a:srgbClr val="C00000"/>
              </a:solidFill>
            </a:endParaRPr>
          </a:p>
          <a:p>
            <a:r>
              <a:rPr lang="tr-TR" sz="1600" dirty="0"/>
              <a:t>Sağlık kuruluşunda yapılamıyor ise bir üst basamağa yönlendiriniz. (</a:t>
            </a:r>
            <a:r>
              <a:rPr lang="tr-TR" sz="1600" dirty="0" err="1"/>
              <a:t>Glukoz</a:t>
            </a:r>
            <a:r>
              <a:rPr lang="tr-TR" sz="1600" dirty="0"/>
              <a:t> tarama  testi)</a:t>
            </a:r>
          </a:p>
          <a:p>
            <a:r>
              <a:rPr lang="tr-TR" sz="1600" dirty="0"/>
              <a:t>Bu izlemde Temel </a:t>
            </a:r>
            <a:r>
              <a:rPr lang="tr-TR" sz="1600" dirty="0" err="1"/>
              <a:t>Obstetrik</a:t>
            </a:r>
            <a:r>
              <a:rPr lang="tr-TR" sz="1600" dirty="0"/>
              <a:t> Ultrasonografi önerilir. ( </a:t>
            </a:r>
            <a:r>
              <a:rPr lang="tr-TR" sz="1600" dirty="0" err="1"/>
              <a:t>Fetus</a:t>
            </a:r>
            <a:r>
              <a:rPr lang="tr-TR" sz="1600" dirty="0"/>
              <a:t> sayısı, </a:t>
            </a:r>
            <a:r>
              <a:rPr lang="tr-TR" sz="1600" dirty="0" err="1"/>
              <a:t>fetal</a:t>
            </a:r>
            <a:r>
              <a:rPr lang="tr-TR" sz="1600" dirty="0"/>
              <a:t> kalp atımı, </a:t>
            </a:r>
            <a:r>
              <a:rPr lang="tr-TR" sz="1600" dirty="0" err="1"/>
              <a:t>fetal</a:t>
            </a:r>
            <a:r>
              <a:rPr lang="tr-TR" sz="1600" dirty="0"/>
              <a:t> </a:t>
            </a:r>
            <a:r>
              <a:rPr lang="tr-TR" sz="1600" dirty="0" err="1"/>
              <a:t>biometrik</a:t>
            </a:r>
            <a:r>
              <a:rPr lang="tr-TR" sz="1600" dirty="0"/>
              <a:t> ölçümler, plasenta lokalizasyonu, </a:t>
            </a:r>
            <a:r>
              <a:rPr lang="tr-TR" sz="1600" dirty="0" err="1"/>
              <a:t>amniyotik</a:t>
            </a:r>
            <a:r>
              <a:rPr lang="tr-TR" sz="1600" dirty="0"/>
              <a:t> sıvı miktarı değerlendirilir.)</a:t>
            </a:r>
          </a:p>
          <a:p>
            <a:r>
              <a:rPr lang="tr-TR" sz="1600" dirty="0"/>
              <a:t> </a:t>
            </a:r>
          </a:p>
          <a:p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9906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Laboratuvar</a:t>
            </a: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Testleri :</a:t>
            </a: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857364"/>
            <a:ext cx="8229600" cy="4424363"/>
          </a:xfrm>
        </p:spPr>
        <p:txBody>
          <a:bodyPr/>
          <a:lstStyle/>
          <a:p>
            <a:r>
              <a:rPr lang="tr-TR" sz="1800" b="1" dirty="0"/>
              <a:t> </a:t>
            </a:r>
            <a:r>
              <a:rPr lang="tr-TR" sz="1800" dirty="0"/>
              <a:t>Başlamış olduğunuz, günde 40-60 mg/gün demir preparatı desteğine devam ediniz.</a:t>
            </a:r>
          </a:p>
          <a:p>
            <a:endParaRPr lang="tr-TR" sz="1800" dirty="0"/>
          </a:p>
          <a:p>
            <a:r>
              <a:rPr lang="tr-TR" sz="1800" dirty="0"/>
              <a:t>“Gebelere Demir Destek Programı” akış çizelgesini</a:t>
            </a:r>
            <a:r>
              <a:rPr lang="tr-TR" sz="1800" b="1" dirty="0"/>
              <a:t> </a:t>
            </a:r>
            <a:r>
              <a:rPr lang="tr-TR" sz="1800" dirty="0"/>
              <a:t>kullanarak destek veya tedavi dozuna karar veriniz.</a:t>
            </a:r>
          </a:p>
          <a:p>
            <a:endParaRPr lang="tr-TR" sz="1800" dirty="0"/>
          </a:p>
          <a:p>
            <a:r>
              <a:rPr lang="tr-TR" sz="1800" dirty="0"/>
              <a:t>Gerekiyorsa </a:t>
            </a:r>
            <a:r>
              <a:rPr lang="tr-TR" sz="1800" dirty="0" err="1"/>
              <a:t>tetanoz</a:t>
            </a:r>
            <a:r>
              <a:rPr lang="tr-TR" sz="1800" dirty="0"/>
              <a:t> </a:t>
            </a:r>
            <a:r>
              <a:rPr lang="tr-TR" sz="1800" dirty="0" err="1"/>
              <a:t>toksoidi</a:t>
            </a:r>
            <a:r>
              <a:rPr lang="tr-TR" sz="1800" dirty="0"/>
              <a:t> ile aşılamanın 20. ve 24. haftalarda birinci ve ikinci dozunun yapılıp yapılmadığını kontrol ediniz.</a:t>
            </a:r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Gebeye  Verilecek  İlaç  Desteği, Tedaviler  ve </a:t>
            </a:r>
            <a:r>
              <a:rPr lang="tr-TR" sz="3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Bağışıklama</a:t>
            </a: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  <a:endParaRPr lang="tr-TR" sz="3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İçerik Yer Tutucusu"/>
          <p:cNvSpPr>
            <a:spLocks noGrp="1"/>
          </p:cNvSpPr>
          <p:nvPr>
            <p:ph idx="4294967295"/>
          </p:nvPr>
        </p:nvSpPr>
        <p:spPr>
          <a:xfrm>
            <a:off x="642910" y="1285860"/>
            <a:ext cx="8229600" cy="5214938"/>
          </a:xfrm>
        </p:spPr>
        <p:txBody>
          <a:bodyPr/>
          <a:lstStyle/>
          <a:p>
            <a:endParaRPr lang="tr-TR" sz="1800" b="1" dirty="0"/>
          </a:p>
          <a:p>
            <a:r>
              <a:rPr lang="tr-TR" sz="1800" b="1" dirty="0"/>
              <a:t> Aşağıdaki konularda gebeyi danışmanlık veriniz.</a:t>
            </a:r>
            <a:endParaRPr lang="tr-TR" sz="1800" dirty="0"/>
          </a:p>
          <a:p>
            <a:r>
              <a:rPr lang="tr-TR" sz="1800" dirty="0"/>
              <a:t>Beslenme ve diyet</a:t>
            </a:r>
          </a:p>
          <a:p>
            <a:r>
              <a:rPr lang="tr-TR" sz="1800" dirty="0"/>
              <a:t>Fiziksel aktivite ve çalışma koşulları</a:t>
            </a:r>
          </a:p>
          <a:p>
            <a:r>
              <a:rPr lang="tr-TR" sz="1800" dirty="0"/>
              <a:t>Gebelikte cinsel yaşam</a:t>
            </a:r>
          </a:p>
          <a:p>
            <a:r>
              <a:rPr lang="tr-TR" sz="1800" dirty="0"/>
              <a:t>Hijyen ve genel vücut bakımı</a:t>
            </a:r>
          </a:p>
          <a:p>
            <a:r>
              <a:rPr lang="tr-TR" sz="1800" dirty="0"/>
              <a:t>Ağız ve diş sağlığı</a:t>
            </a:r>
          </a:p>
          <a:p>
            <a:r>
              <a:rPr lang="tr-TR" sz="1800" dirty="0"/>
              <a:t>Sigara alışkanlığı</a:t>
            </a:r>
          </a:p>
          <a:p>
            <a:r>
              <a:rPr lang="tr-TR" sz="1800" dirty="0"/>
              <a:t>Alkol alışkanlığı ve madde bağımlılığı</a:t>
            </a:r>
          </a:p>
          <a:p>
            <a:r>
              <a:rPr lang="tr-TR" sz="1800" dirty="0"/>
              <a:t>İlaç kullanımı</a:t>
            </a:r>
          </a:p>
          <a:p>
            <a:r>
              <a:rPr lang="tr-TR" sz="1800" dirty="0" err="1"/>
              <a:t>Tetanoz</a:t>
            </a:r>
            <a:r>
              <a:rPr lang="tr-TR" sz="1800" dirty="0"/>
              <a:t> </a:t>
            </a:r>
            <a:r>
              <a:rPr lang="tr-TR" sz="1800" dirty="0" err="1"/>
              <a:t>toksoid</a:t>
            </a:r>
            <a:r>
              <a:rPr lang="tr-TR" sz="1800" dirty="0"/>
              <a:t> </a:t>
            </a:r>
            <a:r>
              <a:rPr lang="tr-TR" sz="1800" dirty="0" err="1"/>
              <a:t>immünizasyonu</a:t>
            </a:r>
            <a:endParaRPr lang="tr-TR" sz="1800" dirty="0"/>
          </a:p>
          <a:p>
            <a:endParaRPr lang="tr-TR" sz="1800" dirty="0"/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Bilgilendirme Ve Danışmanlık:</a:t>
            </a:r>
            <a: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Gebeliğe bağlı yakınmalar hakkında gebeyi bilgilendiriniz.</a:t>
            </a:r>
            <a:endParaRPr lang="tr-TR" sz="27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424363"/>
          </a:xfrm>
        </p:spPr>
        <p:txBody>
          <a:bodyPr/>
          <a:lstStyle/>
          <a:p>
            <a:r>
              <a:rPr lang="tr-TR" sz="2400" dirty="0" err="1"/>
              <a:t>Vajinal</a:t>
            </a:r>
            <a:r>
              <a:rPr lang="tr-TR" sz="2400" dirty="0"/>
              <a:t> kanama</a:t>
            </a:r>
          </a:p>
          <a:p>
            <a:r>
              <a:rPr lang="tr-TR" sz="2400" dirty="0" err="1"/>
              <a:t>Konvülziyon</a:t>
            </a:r>
            <a:r>
              <a:rPr lang="tr-TR" sz="2400" dirty="0"/>
              <a:t> (Sara nöbeti gibi kasılmalar)</a:t>
            </a:r>
          </a:p>
          <a:p>
            <a:r>
              <a:rPr lang="tr-TR" sz="2400" dirty="0" err="1"/>
              <a:t>Başağrısı</a:t>
            </a:r>
            <a:r>
              <a:rPr lang="tr-TR" sz="2400" dirty="0"/>
              <a:t> ile beraber görmede bozulma</a:t>
            </a:r>
          </a:p>
          <a:p>
            <a:r>
              <a:rPr lang="tr-TR" sz="2400" dirty="0"/>
              <a:t>Ateş ve/veya ciddi güçsüzlük</a:t>
            </a:r>
          </a:p>
          <a:p>
            <a:r>
              <a:rPr lang="tr-TR" sz="2400" dirty="0"/>
              <a:t>Ciddi karın ağrısı</a:t>
            </a:r>
          </a:p>
          <a:p>
            <a:r>
              <a:rPr lang="tr-TR" sz="2400" dirty="0"/>
              <a:t>Solunum güçlüğü veya sık solunum</a:t>
            </a:r>
          </a:p>
          <a:p>
            <a:r>
              <a:rPr lang="tr-TR" sz="2400" dirty="0"/>
              <a:t>Suyunun gelmesi</a:t>
            </a:r>
          </a:p>
          <a:p>
            <a:r>
              <a:rPr lang="tr-TR" sz="2400" dirty="0"/>
              <a:t>Yüz, el ve bacaklarda şişme</a:t>
            </a:r>
          </a:p>
          <a:p>
            <a:r>
              <a:rPr lang="tr-TR" sz="2400" dirty="0" err="1"/>
              <a:t>Fetus</a:t>
            </a:r>
            <a:r>
              <a:rPr lang="tr-TR" sz="2400" dirty="0"/>
              <a:t> hareketlerinin hissedilememesi</a:t>
            </a:r>
          </a:p>
          <a:p>
            <a:r>
              <a:rPr lang="tr-TR" sz="2400" dirty="0"/>
              <a:t>Hızlı kilo alımı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500034" y="785794"/>
            <a:ext cx="8229600" cy="942975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Gebelikte tehlike işaretleri:</a:t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İçerik Yer Tutucusu"/>
          <p:cNvSpPr>
            <a:spLocks noGrp="1"/>
          </p:cNvSpPr>
          <p:nvPr>
            <p:ph idx="4294967295"/>
          </p:nvPr>
        </p:nvSpPr>
        <p:spPr>
          <a:xfrm>
            <a:off x="357158" y="1643050"/>
            <a:ext cx="8229600" cy="4424363"/>
          </a:xfrm>
        </p:spPr>
        <p:txBody>
          <a:bodyPr/>
          <a:lstStyle/>
          <a:p>
            <a:r>
              <a:rPr lang="tr-TR" dirty="0" smtClean="0"/>
              <a:t>Acil </a:t>
            </a:r>
            <a:r>
              <a:rPr lang="tr-TR" dirty="0"/>
              <a:t>durumlarda gebe ve ailesinin izleyeceği yöntem konusunda </a:t>
            </a:r>
            <a:r>
              <a:rPr lang="tr-TR" dirty="0" smtClean="0"/>
              <a:t>bilgilendirilmesi</a:t>
            </a:r>
          </a:p>
          <a:p>
            <a:r>
              <a:rPr lang="tr-TR" dirty="0" smtClean="0"/>
              <a:t>Doğum </a:t>
            </a:r>
            <a:r>
              <a:rPr lang="tr-TR" dirty="0"/>
              <a:t>eylemi ve doğum</a:t>
            </a:r>
          </a:p>
          <a:p>
            <a:r>
              <a:rPr lang="tr-TR" dirty="0" smtClean="0"/>
              <a:t>Doğumun </a:t>
            </a:r>
            <a:r>
              <a:rPr lang="tr-TR" dirty="0"/>
              <a:t>nerede ve kim tarafından yapılacağının planlanması</a:t>
            </a:r>
          </a:p>
          <a:p>
            <a:r>
              <a:rPr lang="tr-TR" dirty="0" smtClean="0"/>
              <a:t>Emzirme</a:t>
            </a:r>
            <a:endParaRPr lang="tr-TR" dirty="0"/>
          </a:p>
          <a:p>
            <a:r>
              <a:rPr lang="tr-TR" dirty="0" err="1" smtClean="0"/>
              <a:t>Postpartum</a:t>
            </a:r>
            <a:r>
              <a:rPr lang="tr-TR" dirty="0" smtClean="0"/>
              <a:t> </a:t>
            </a:r>
            <a:r>
              <a:rPr lang="tr-TR" dirty="0"/>
              <a:t>aile planlaması danışmanlığı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İçerik Yer Tutucusu 2"/>
          <p:cNvSpPr>
            <a:spLocks noGrp="1"/>
          </p:cNvSpPr>
          <p:nvPr>
            <p:ph idx="4294967295"/>
          </p:nvPr>
        </p:nvSpPr>
        <p:spPr>
          <a:xfrm>
            <a:off x="285720" y="1142984"/>
            <a:ext cx="8229600" cy="4424363"/>
          </a:xfrm>
        </p:spPr>
        <p:txBody>
          <a:bodyPr/>
          <a:lstStyle/>
          <a:p>
            <a:pPr>
              <a:buNone/>
            </a:pPr>
            <a:r>
              <a:rPr lang="tr-TR" sz="2800" dirty="0" smtClean="0"/>
              <a:t>   Gebelik</a:t>
            </a:r>
            <a:r>
              <a:rPr lang="tr-TR" sz="2800" dirty="0"/>
              <a:t>, doğum eylemi ve lohusalıkta gelişen komplikasyonlar, gelişmekte olan ülkelerin üreme çağındaki kadınlarında en önemli </a:t>
            </a:r>
            <a:r>
              <a:rPr lang="tr-TR" sz="2800" dirty="0" err="1"/>
              <a:t>mortalite</a:t>
            </a:r>
            <a:r>
              <a:rPr lang="tr-TR" sz="2800" dirty="0"/>
              <a:t> ve </a:t>
            </a:r>
            <a:r>
              <a:rPr lang="tr-TR" sz="2800" dirty="0" err="1"/>
              <a:t>morbidite</a:t>
            </a:r>
            <a:r>
              <a:rPr lang="tr-TR" sz="2800" dirty="0"/>
              <a:t> nedenidir.</a:t>
            </a:r>
          </a:p>
          <a:p>
            <a:pPr>
              <a:buNone/>
            </a:pPr>
            <a:r>
              <a:rPr lang="tr-TR" sz="2800" dirty="0" smtClean="0"/>
              <a:t>   </a:t>
            </a:r>
          </a:p>
          <a:p>
            <a:pPr>
              <a:buNone/>
            </a:pPr>
            <a:r>
              <a:rPr lang="tr-TR" sz="2800" dirty="0" smtClean="0"/>
              <a:t>   Dünyada </a:t>
            </a:r>
            <a:r>
              <a:rPr lang="tr-TR" sz="2800" dirty="0"/>
              <a:t>her yıl 400.000 civarında anne ölümünün gerçekleştiği tahmin edilmektedir.</a:t>
            </a:r>
          </a:p>
          <a:p>
            <a:pPr>
              <a:buNone/>
            </a:pPr>
            <a:r>
              <a:rPr lang="tr-TR" sz="2800" dirty="0" smtClean="0"/>
              <a:t>   Türkiye’de </a:t>
            </a:r>
            <a:r>
              <a:rPr lang="tr-TR" sz="2800" dirty="0"/>
              <a:t>anne ölüm oranı;</a:t>
            </a:r>
          </a:p>
          <a:p>
            <a:pPr>
              <a:buFont typeface="Wingdings" pitchFamily="2" charset="2"/>
              <a:buNone/>
            </a:pPr>
            <a:r>
              <a:rPr lang="tr-TR" sz="2800" dirty="0"/>
              <a:t>                                100/100.000 (1990)</a:t>
            </a:r>
          </a:p>
          <a:p>
            <a:pPr>
              <a:buFont typeface="Wingdings" pitchFamily="2" charset="2"/>
              <a:buNone/>
            </a:pPr>
            <a:r>
              <a:rPr lang="tr-TR" sz="2800" dirty="0"/>
              <a:t>                                16,5/100.000 (2010)</a:t>
            </a:r>
          </a:p>
        </p:txBody>
      </p:sp>
      <p:pic>
        <p:nvPicPr>
          <p:cNvPr id="16387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029075"/>
            <a:ext cx="18176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142984"/>
            <a:ext cx="8229600" cy="5238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1800" dirty="0"/>
          </a:p>
          <a:p>
            <a:r>
              <a:rPr lang="tr-TR" sz="1800" dirty="0"/>
              <a:t>Hemoglobinin 7 gr/</a:t>
            </a:r>
            <a:r>
              <a:rPr lang="tr-TR" sz="1800" dirty="0" err="1"/>
              <a:t>dl</a:t>
            </a:r>
            <a:r>
              <a:rPr lang="tr-TR" sz="1800" dirty="0"/>
              <a:t> ve altında olması</a:t>
            </a:r>
          </a:p>
          <a:p>
            <a:r>
              <a:rPr lang="tr-TR" sz="1800" dirty="0"/>
              <a:t>Kanama ve lekelenme olması</a:t>
            </a:r>
          </a:p>
          <a:p>
            <a:r>
              <a:rPr lang="tr-TR" sz="1800" dirty="0" err="1"/>
              <a:t>Preeklampsi</a:t>
            </a:r>
            <a:r>
              <a:rPr lang="tr-TR" sz="1800" dirty="0"/>
              <a:t> belirtileri, hipertansiyon ( 140/90mmHg üzerinde olması, başlangıç tansiyonunun </a:t>
            </a:r>
            <a:r>
              <a:rPr lang="tr-TR" sz="1800" dirty="0" err="1"/>
              <a:t>sistolik</a:t>
            </a:r>
            <a:r>
              <a:rPr lang="tr-TR" sz="1800" dirty="0"/>
              <a:t> 30 veya </a:t>
            </a:r>
            <a:r>
              <a:rPr lang="tr-TR" sz="1800" dirty="0" err="1"/>
              <a:t>diastolik</a:t>
            </a:r>
            <a:r>
              <a:rPr lang="tr-TR" sz="1800" dirty="0"/>
              <a:t> 15 </a:t>
            </a:r>
            <a:r>
              <a:rPr lang="tr-TR" sz="1800" dirty="0" err="1"/>
              <a:t>mmHg’dan</a:t>
            </a:r>
            <a:r>
              <a:rPr lang="tr-TR" sz="1800" dirty="0"/>
              <a:t> daha fazla yükselmesi) ve/veya </a:t>
            </a:r>
            <a:r>
              <a:rPr lang="tr-TR" sz="1800" dirty="0" err="1"/>
              <a:t>proteinüri</a:t>
            </a:r>
            <a:r>
              <a:rPr lang="tr-TR" sz="1800" dirty="0"/>
              <a:t> olması</a:t>
            </a:r>
          </a:p>
          <a:p>
            <a:r>
              <a:rPr lang="tr-TR" sz="1800" dirty="0" err="1"/>
              <a:t>Uterus</a:t>
            </a:r>
            <a:r>
              <a:rPr lang="tr-TR" sz="1800" dirty="0"/>
              <a:t> yüksekliği değerlendirildiğinde beklenen haftayla uyumlu olmaması (büyük veya küçük)</a:t>
            </a:r>
          </a:p>
          <a:p>
            <a:r>
              <a:rPr lang="tr-TR" sz="1800" dirty="0"/>
              <a:t>Gebenin </a:t>
            </a:r>
            <a:r>
              <a:rPr lang="tr-TR" sz="1800" dirty="0" err="1"/>
              <a:t>fetus</a:t>
            </a:r>
            <a:r>
              <a:rPr lang="tr-TR" sz="1800" dirty="0"/>
              <a:t> hareketlerini hissetmemesi veya el </a:t>
            </a:r>
            <a:r>
              <a:rPr lang="tr-TR" sz="1800" dirty="0" err="1"/>
              <a:t>doppleri</a:t>
            </a:r>
            <a:r>
              <a:rPr lang="tr-TR" sz="1800" dirty="0"/>
              <a:t> ile </a:t>
            </a:r>
            <a:r>
              <a:rPr lang="tr-TR" sz="1800" dirty="0" err="1"/>
              <a:t>fetal</a:t>
            </a:r>
            <a:r>
              <a:rPr lang="tr-TR" sz="1800" dirty="0"/>
              <a:t> kalp seslerinin duyulmaması</a:t>
            </a:r>
          </a:p>
          <a:p>
            <a:r>
              <a:rPr lang="tr-TR" sz="1800" dirty="0"/>
              <a:t>Bir önceki izlemde </a:t>
            </a:r>
            <a:r>
              <a:rPr lang="tr-TR" sz="1800" dirty="0" err="1"/>
              <a:t>bakteriüri</a:t>
            </a:r>
            <a:r>
              <a:rPr lang="tr-TR" sz="1800" dirty="0"/>
              <a:t> tespit edilen gebenin tedaviye rağmen </a:t>
            </a:r>
            <a:r>
              <a:rPr lang="tr-TR" sz="1800" dirty="0" err="1"/>
              <a:t>bakteriürinin</a:t>
            </a:r>
            <a:r>
              <a:rPr lang="tr-TR" sz="1800" dirty="0"/>
              <a:t> devam ediyor olması</a:t>
            </a:r>
          </a:p>
          <a:p>
            <a:r>
              <a:rPr lang="tr-TR" sz="1800" dirty="0"/>
              <a:t>Tehlike işaretlerinin varlığı</a:t>
            </a:r>
          </a:p>
          <a:p>
            <a:r>
              <a:rPr lang="tr-TR" sz="1800" dirty="0"/>
              <a:t>Gebeliğe eşlik eden sistemik hastalıkların varlığı (Kalp Hastalığı, Böbrek hastalığı, Diyabet, Astım, </a:t>
            </a:r>
            <a:r>
              <a:rPr lang="tr-TR" sz="1800" dirty="0" err="1"/>
              <a:t>Tiroid</a:t>
            </a:r>
            <a:r>
              <a:rPr lang="tr-TR" sz="1800" dirty="0"/>
              <a:t> Fonksiyon </a:t>
            </a:r>
            <a:r>
              <a:rPr lang="tr-TR" sz="1800" dirty="0" err="1"/>
              <a:t>Bzk</a:t>
            </a:r>
            <a:r>
              <a:rPr lang="tr-TR" sz="1800" dirty="0"/>
              <a:t>.</a:t>
            </a:r>
            <a:r>
              <a:rPr lang="tr-TR" sz="1800" dirty="0" err="1"/>
              <a:t>luğu</a:t>
            </a:r>
            <a:r>
              <a:rPr lang="tr-TR" sz="1800" dirty="0"/>
              <a:t> vb)</a:t>
            </a:r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914400" y="500063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Sevk Edilecek Durumlar: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r>
              <a:rPr lang="tr-TR" sz="1800" b="1" dirty="0"/>
              <a:t>Öykü Alma</a:t>
            </a:r>
            <a:endParaRPr lang="tr-TR" sz="1800" dirty="0"/>
          </a:p>
          <a:p>
            <a:endParaRPr lang="tr-TR" sz="1800" b="1" dirty="0"/>
          </a:p>
          <a:p>
            <a:r>
              <a:rPr lang="tr-TR" sz="1800" b="1" dirty="0"/>
              <a:t>Kişisel bilgilerini alınız</a:t>
            </a:r>
            <a:endParaRPr lang="tr-TR" sz="1800" dirty="0"/>
          </a:p>
          <a:p>
            <a:r>
              <a:rPr lang="tr-TR" sz="1800" dirty="0"/>
              <a:t>İkinci izlemin ardından herhangi bir değişiklik olup olmadığını sorgulayınız.</a:t>
            </a:r>
          </a:p>
          <a:p>
            <a:endParaRPr lang="tr-TR" sz="1800" b="1" dirty="0"/>
          </a:p>
          <a:p>
            <a:r>
              <a:rPr lang="tr-TR" sz="1800" b="1" dirty="0"/>
              <a:t>Tıbbi  öykü</a:t>
            </a:r>
            <a:endParaRPr lang="tr-TR" sz="1800" dirty="0"/>
          </a:p>
          <a:p>
            <a:r>
              <a:rPr lang="tr-TR" sz="1800" dirty="0"/>
              <a:t>İlk ve ikinci izlemde kayıt edilen tıbbi öyküyü gözden geçiriniz.</a:t>
            </a:r>
          </a:p>
          <a:p>
            <a:r>
              <a:rPr lang="tr-TR" sz="1800" dirty="0"/>
              <a:t>İkinci izlemden bu yana oluşan hastalık, kaza, yaralanma, hastaneye yatış varsa sorgulayınız.</a:t>
            </a:r>
          </a:p>
          <a:p>
            <a:endParaRPr lang="tr-TR" sz="1800" b="1" dirty="0"/>
          </a:p>
          <a:p>
            <a:r>
              <a:rPr lang="tr-TR" sz="1800" b="1" dirty="0" err="1"/>
              <a:t>Obstetrik</a:t>
            </a:r>
            <a:r>
              <a:rPr lang="tr-TR" sz="1800" b="1" dirty="0"/>
              <a:t> öykü (Daha önceki gebelikleri ile ilgili)alma</a:t>
            </a:r>
            <a:endParaRPr lang="tr-TR" sz="1800" dirty="0"/>
          </a:p>
          <a:p>
            <a:r>
              <a:rPr lang="tr-TR" sz="1800" dirty="0"/>
              <a:t>İlk izlemde kayıt edilen ve ikinci izlemde kontrol edilen </a:t>
            </a:r>
            <a:r>
              <a:rPr lang="tr-TR" sz="1800" dirty="0" err="1"/>
              <a:t>obstetrik</a:t>
            </a:r>
            <a:r>
              <a:rPr lang="tr-TR" sz="1800" dirty="0"/>
              <a:t> öyküyü gözden geçiriniz.</a:t>
            </a:r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642910" y="428604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ÜÇÜNCÜ  İZLEM</a:t>
            </a:r>
            <a: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tr-TR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tr-TR" sz="27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Gebeliğin  30-32. haftaları arasında yapılmalı, süresi 20  dakika   olmalıdır.)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İçerik Yer Tutucusu"/>
          <p:cNvSpPr>
            <a:spLocks noGrp="1"/>
          </p:cNvSpPr>
          <p:nvPr>
            <p:ph idx="4294967295"/>
          </p:nvPr>
        </p:nvSpPr>
        <p:spPr>
          <a:xfrm>
            <a:off x="357158" y="1357298"/>
            <a:ext cx="8229600" cy="5167313"/>
          </a:xfrm>
        </p:spPr>
        <p:txBody>
          <a:bodyPr/>
          <a:lstStyle/>
          <a:p>
            <a:r>
              <a:rPr lang="tr-TR" sz="1800" dirty="0"/>
              <a:t>Alışkanlıkları sorgulayarak (sigara, alkol, madde bağımlılığı) kontrol ediniz.</a:t>
            </a:r>
          </a:p>
          <a:p>
            <a:r>
              <a:rPr lang="tr-TR" sz="1800" dirty="0"/>
              <a:t>İkinci izlemden bu yana ortaya çıkan gebelik yakınmalarını sorgulayınız.</a:t>
            </a:r>
          </a:p>
          <a:p>
            <a:r>
              <a:rPr lang="tr-TR" sz="1800" dirty="0"/>
              <a:t>(Bulantı kusma, aşırı tükürük salgılanması, toprak vb. yeme, sık idrara çıkma, memede hassasiyet, kabızlık, mide yanması, bacaklarda kramplar, nefes darlığı, çarpıntı,      halsizlik vb...)</a:t>
            </a:r>
          </a:p>
          <a:p>
            <a:r>
              <a:rPr lang="tr-TR" sz="1800" dirty="0"/>
              <a:t>İkinci izlemden bu yana ortaya çıkan gebelik tehlike işaretlerine ait yakınmaları sorgulayınız.</a:t>
            </a:r>
          </a:p>
          <a:p>
            <a:r>
              <a:rPr lang="tr-TR" sz="1800" dirty="0"/>
              <a:t>(</a:t>
            </a:r>
            <a:r>
              <a:rPr lang="tr-TR" sz="1800" dirty="0" err="1"/>
              <a:t>Vajinal</a:t>
            </a:r>
            <a:r>
              <a:rPr lang="tr-TR" sz="1800" dirty="0"/>
              <a:t> kanama, </a:t>
            </a:r>
            <a:r>
              <a:rPr lang="tr-TR" sz="1800" dirty="0" err="1"/>
              <a:t>konvülziyon</a:t>
            </a:r>
            <a:r>
              <a:rPr lang="tr-TR" sz="1800" dirty="0"/>
              <a:t>, baş ağrısı ile beraber görmede bulanıklık, yüksek ateş, karın ağrısı, solunum güçlüğü veya sık solunum, yüz parmak ve bacaklarda şişme, </a:t>
            </a:r>
            <a:r>
              <a:rPr lang="tr-TR" sz="1800" dirty="0" err="1"/>
              <a:t>fetus</a:t>
            </a:r>
            <a:r>
              <a:rPr lang="tr-TR" sz="1800" dirty="0"/>
              <a:t> hareketlerinin hissedilmemesi, günlük aktivitelerin gerçekleştirilememesi, suyunun gelmesi)</a:t>
            </a:r>
          </a:p>
          <a:p>
            <a:r>
              <a:rPr lang="tr-TR" sz="1800" dirty="0" err="1"/>
              <a:t>Fetus</a:t>
            </a:r>
            <a:r>
              <a:rPr lang="tr-TR" sz="1800" dirty="0"/>
              <a:t> hareketlerinin varlığını sorgulayınız. </a:t>
            </a:r>
          </a:p>
          <a:p>
            <a:r>
              <a:rPr lang="tr-TR" sz="1800" dirty="0"/>
              <a:t>Demir dışında ilaç alımı varsa kayıt ediniz.</a:t>
            </a:r>
          </a:p>
          <a:p>
            <a:r>
              <a:rPr lang="tr-TR" sz="1800" dirty="0"/>
              <a:t>Demir alımı ile ilgili yakınması varsa sorgulayınız.</a:t>
            </a:r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Mevcut gebelik öyküsünü alma</a:t>
            </a:r>
            <a:r>
              <a:rPr lang="tr-TR" sz="4200" b="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İçerik Yer Tutucusu"/>
          <p:cNvSpPr>
            <a:spLocks noGrp="1"/>
          </p:cNvSpPr>
          <p:nvPr>
            <p:ph idx="4294967295"/>
          </p:nvPr>
        </p:nvSpPr>
        <p:spPr>
          <a:xfrm>
            <a:off x="500034" y="928670"/>
            <a:ext cx="8229600" cy="5238750"/>
          </a:xfrm>
        </p:spPr>
        <p:txBody>
          <a:bodyPr/>
          <a:lstStyle/>
          <a:p>
            <a:r>
              <a:rPr lang="tr-TR" sz="1600" b="1" dirty="0"/>
              <a:t> </a:t>
            </a:r>
            <a:r>
              <a:rPr lang="tr-TR" sz="1600" dirty="0"/>
              <a:t>Gebenin kilosunu ölçünüz.</a:t>
            </a:r>
          </a:p>
          <a:p>
            <a:r>
              <a:rPr lang="tr-TR" sz="1600" dirty="0"/>
              <a:t>Kan   basıncını  ölçünüz ve nabzını sayınız.</a:t>
            </a:r>
          </a:p>
          <a:p>
            <a:r>
              <a:rPr lang="tr-TR" sz="1600" dirty="0"/>
              <a:t>Ciddi anemi bulgularını kontrol ediniz</a:t>
            </a:r>
          </a:p>
          <a:p>
            <a:r>
              <a:rPr lang="tr-TR" sz="1600" dirty="0"/>
              <a:t>El tırnakları, </a:t>
            </a:r>
            <a:r>
              <a:rPr lang="tr-TR" sz="1600" dirty="0" err="1"/>
              <a:t>konjunktiva</a:t>
            </a:r>
            <a:r>
              <a:rPr lang="tr-TR" sz="1600" dirty="0"/>
              <a:t>, ağız mukozasında solukluk, nefes almakta  güçlük, 30’un üzerinde solunum sayısı</a:t>
            </a:r>
          </a:p>
          <a:p>
            <a:r>
              <a:rPr lang="tr-TR" sz="1600" dirty="0"/>
              <a:t>Hastalığı gösteren diğer tehlike işaretlerini kontrol ediniz.Nefes darlığı, öksürük, yüksek ateş vb.</a:t>
            </a:r>
          </a:p>
          <a:p>
            <a:r>
              <a:rPr lang="tr-TR" sz="1600" dirty="0" err="1"/>
              <a:t>Uterus</a:t>
            </a:r>
            <a:r>
              <a:rPr lang="tr-TR" sz="1600" dirty="0"/>
              <a:t> yüksekliğini ölçünüz  ve kaydediniz.</a:t>
            </a:r>
          </a:p>
          <a:p>
            <a:r>
              <a:rPr lang="tr-TR" sz="1600" dirty="0"/>
              <a:t>Çoğul gebelik varsa karın </a:t>
            </a:r>
            <a:r>
              <a:rPr lang="tr-TR" sz="1600" dirty="0" err="1"/>
              <a:t>palpasyonu</a:t>
            </a:r>
            <a:r>
              <a:rPr lang="tr-TR" sz="1600" dirty="0"/>
              <a:t> ve </a:t>
            </a:r>
            <a:r>
              <a:rPr lang="tr-TR" sz="1600" dirty="0" err="1"/>
              <a:t>oskültasyonu</a:t>
            </a:r>
            <a:r>
              <a:rPr lang="tr-TR" sz="1600" dirty="0"/>
              <a:t> ile tespit edilmesi</a:t>
            </a:r>
          </a:p>
          <a:p>
            <a:r>
              <a:rPr lang="tr-TR" sz="1600" dirty="0"/>
              <a:t>Yaygın ödem kontrolünü yapınız.                      </a:t>
            </a:r>
          </a:p>
          <a:p>
            <a:r>
              <a:rPr lang="tr-TR" sz="1600" dirty="0"/>
              <a:t>Gebeliğin son aylarında alt </a:t>
            </a:r>
            <a:r>
              <a:rPr lang="tr-TR" sz="1600" dirty="0" err="1"/>
              <a:t>ekstremitede</a:t>
            </a:r>
            <a:r>
              <a:rPr lang="tr-TR" sz="1600" dirty="0"/>
              <a:t> hidrostatik basınca bağlı olarak ödem ortaya çıkabilir.  Vücudun üst kısmında (eller, göz kapakları) ödem gözlenmesi </a:t>
            </a:r>
            <a:r>
              <a:rPr lang="tr-TR" sz="1600" dirty="0" err="1"/>
              <a:t>preeklampsinin</a:t>
            </a:r>
            <a:r>
              <a:rPr lang="tr-TR" sz="1600" dirty="0"/>
              <a:t> ilk belirtisi olabilir.</a:t>
            </a:r>
          </a:p>
          <a:p>
            <a:r>
              <a:rPr lang="tr-TR" sz="1600" dirty="0"/>
              <a:t>Diğer sistemik muayenelerini yapınız  (Varisler, </a:t>
            </a:r>
            <a:r>
              <a:rPr lang="tr-TR" sz="1600" dirty="0" err="1"/>
              <a:t>tromboflebit</a:t>
            </a:r>
            <a:r>
              <a:rPr lang="tr-TR" sz="1600" dirty="0"/>
              <a:t> bulguları vb)</a:t>
            </a:r>
          </a:p>
          <a:p>
            <a:r>
              <a:rPr lang="tr-TR" sz="1600" dirty="0"/>
              <a:t> Meme muayenesini yapınız.</a:t>
            </a:r>
          </a:p>
          <a:p>
            <a:r>
              <a:rPr lang="tr-TR" sz="1600" dirty="0" err="1"/>
              <a:t>Semptomatik</a:t>
            </a:r>
            <a:r>
              <a:rPr lang="tr-TR" sz="1600" dirty="0"/>
              <a:t>  CYBE  bulgusu  varsa  değerlendiriniz.</a:t>
            </a:r>
          </a:p>
          <a:p>
            <a:r>
              <a:rPr lang="tr-TR" sz="1600" dirty="0" err="1"/>
              <a:t>Fetus</a:t>
            </a:r>
            <a:r>
              <a:rPr lang="tr-TR" sz="1600" dirty="0"/>
              <a:t> kalp seslerini el </a:t>
            </a:r>
            <a:r>
              <a:rPr lang="tr-TR" sz="1600" dirty="0" err="1"/>
              <a:t>Doppleri</a:t>
            </a:r>
            <a:r>
              <a:rPr lang="tr-TR" sz="1600" dirty="0"/>
              <a:t> veya </a:t>
            </a:r>
            <a:r>
              <a:rPr lang="tr-TR" sz="1600" dirty="0" err="1"/>
              <a:t>fetal</a:t>
            </a:r>
            <a:r>
              <a:rPr lang="tr-TR" sz="1600" dirty="0"/>
              <a:t> </a:t>
            </a:r>
            <a:r>
              <a:rPr lang="tr-TR" sz="1600" dirty="0" err="1"/>
              <a:t>steteskop</a:t>
            </a:r>
            <a:r>
              <a:rPr lang="tr-TR" sz="1600" dirty="0"/>
              <a:t> ile değerlendiriniz. (</a:t>
            </a:r>
            <a:r>
              <a:rPr lang="tr-TR" sz="1600" dirty="0" err="1"/>
              <a:t>Fetal</a:t>
            </a:r>
            <a:r>
              <a:rPr lang="tr-TR" sz="1600" dirty="0"/>
              <a:t> kalp atımı 120-160/dakika olmalı</a:t>
            </a:r>
          </a:p>
          <a:p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776288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Fizik Muayene:</a:t>
            </a: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714488"/>
            <a:ext cx="8229600" cy="4424363"/>
          </a:xfrm>
        </p:spPr>
        <p:txBody>
          <a:bodyPr/>
          <a:lstStyle/>
          <a:p>
            <a:r>
              <a:rPr lang="tr-TR" sz="2000" b="1" dirty="0">
                <a:solidFill>
                  <a:srgbClr val="C00000"/>
                </a:solidFill>
              </a:rPr>
              <a:t>İdrar tahlili: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 err="1"/>
              <a:t>Bakteriüri</a:t>
            </a:r>
            <a:r>
              <a:rPr lang="tr-TR" sz="2000" dirty="0"/>
              <a:t> ve </a:t>
            </a:r>
            <a:r>
              <a:rPr lang="tr-TR" sz="2000" dirty="0" err="1"/>
              <a:t>proteinüri</a:t>
            </a:r>
            <a:r>
              <a:rPr lang="tr-TR" sz="2000" dirty="0"/>
              <a:t> açısından test çubuğu ile ve mümkünse mikroskobik olarak idrara bakınız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Kan sayımı veya </a:t>
            </a:r>
            <a:r>
              <a:rPr lang="tr-TR" sz="2000" b="1" dirty="0" err="1">
                <a:solidFill>
                  <a:srgbClr val="C00000"/>
                </a:solidFill>
              </a:rPr>
              <a:t>Hb</a:t>
            </a:r>
            <a:r>
              <a:rPr lang="tr-TR" sz="2000" b="1" dirty="0">
                <a:solidFill>
                  <a:srgbClr val="C00000"/>
                </a:solidFill>
              </a:rPr>
              <a:t>-</a:t>
            </a:r>
            <a:r>
              <a:rPr lang="tr-TR" sz="2000" b="1" dirty="0" err="1">
                <a:solidFill>
                  <a:srgbClr val="C00000"/>
                </a:solidFill>
              </a:rPr>
              <a:t>Hct</a:t>
            </a:r>
            <a:r>
              <a:rPr lang="tr-TR" sz="2000" b="1" dirty="0">
                <a:solidFill>
                  <a:srgbClr val="C00000"/>
                </a:solidFill>
              </a:rPr>
              <a:t> ölçümü: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/>
              <a:t>Mutlaka gebenin hemoglobinine bakınız.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Kan grubu tayini: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/>
              <a:t>İlk iki izlemde bakılmadı ise gebenin ve eşinin kan grubuna </a:t>
            </a:r>
            <a:r>
              <a:rPr lang="tr-TR" sz="2000" dirty="0" err="1"/>
              <a:t>Rh</a:t>
            </a:r>
            <a:r>
              <a:rPr lang="tr-TR" sz="2000" dirty="0"/>
              <a:t> uygunsuzluğu açısından mutlaka bakınız.</a:t>
            </a:r>
          </a:p>
          <a:p>
            <a:r>
              <a:rPr lang="tr-TR" sz="2000" b="1" dirty="0"/>
              <a:t>Gebenin semptomlarına göre gereken diğer testler</a:t>
            </a:r>
            <a:r>
              <a:rPr lang="tr-TR" sz="2000" dirty="0"/>
              <a:t> için sağlık kuruluşunda yapılamıyor ise bir üst basamağa yönlendiriniz.</a:t>
            </a:r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919146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Laboratuvar</a:t>
            </a: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Testleri :</a:t>
            </a: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785926"/>
            <a:ext cx="8229600" cy="4424363"/>
          </a:xfrm>
        </p:spPr>
        <p:txBody>
          <a:bodyPr/>
          <a:lstStyle/>
          <a:p>
            <a:r>
              <a:rPr lang="tr-TR" sz="1800" dirty="0"/>
              <a:t>Başlamış olduğunuz, günde 40-60 mg demir preparatı desteğine devam ediniz..</a:t>
            </a:r>
          </a:p>
          <a:p>
            <a:r>
              <a:rPr lang="tr-TR" sz="1800" dirty="0"/>
              <a:t>“Gebelere Demir Destek Programı” akış çizelgesini</a:t>
            </a:r>
            <a:r>
              <a:rPr lang="tr-TR" sz="1800" b="1" dirty="0"/>
              <a:t> </a:t>
            </a:r>
            <a:r>
              <a:rPr lang="tr-TR" sz="1800" dirty="0"/>
              <a:t>kullanarak destek veya tedavi dozuna karar veriniz.</a:t>
            </a:r>
          </a:p>
          <a:p>
            <a:r>
              <a:rPr lang="tr-TR" sz="1800" dirty="0" err="1"/>
              <a:t>Tetanoz</a:t>
            </a:r>
            <a:r>
              <a:rPr lang="tr-TR" sz="1800" dirty="0"/>
              <a:t> </a:t>
            </a:r>
            <a:r>
              <a:rPr lang="tr-TR" sz="1800" dirty="0" err="1"/>
              <a:t>toksoidi</a:t>
            </a:r>
            <a:r>
              <a:rPr lang="tr-TR" sz="1800" dirty="0"/>
              <a:t> ile aşılamanın iki dozunun da yapılıp yapılmadığını kontrol ediniz.</a:t>
            </a:r>
          </a:p>
          <a:p>
            <a:r>
              <a:rPr lang="tr-TR" sz="1800" dirty="0"/>
              <a:t>Gelişen idrar yolu enfeksiyonu ve diğer enfeksiyonlarla ilgili gereken tedavileri veriniz.</a:t>
            </a:r>
          </a:p>
          <a:p>
            <a:endParaRPr lang="tr-TR" sz="1800" dirty="0"/>
          </a:p>
          <a:p>
            <a:r>
              <a:rPr lang="tr-TR" sz="1800" b="1" dirty="0"/>
              <a:t>Bilgilendirme Ve Danışmanlık:</a:t>
            </a:r>
            <a:endParaRPr lang="tr-TR" sz="1800" dirty="0"/>
          </a:p>
          <a:p>
            <a:r>
              <a:rPr lang="tr-TR" sz="1800" b="1" dirty="0"/>
              <a:t>Gebeliğe bağlı yakınmalar hakkında gebeyi bilgilendiriniz.</a:t>
            </a:r>
            <a:endParaRPr lang="tr-TR" sz="1800" dirty="0"/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642910" y="500042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4. Gebeye Verilecek  İlaç Desteği, Tedaviler ve </a:t>
            </a:r>
            <a:r>
              <a:rPr lang="tr-TR" sz="3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Bağışıklama</a:t>
            </a:r>
            <a:r>
              <a:rPr lang="tr-TR" sz="3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  <a:r>
              <a:rPr lang="tr-TR" sz="24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24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24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İçerik Yer Tutucusu"/>
          <p:cNvSpPr>
            <a:spLocks noGrp="1"/>
          </p:cNvSpPr>
          <p:nvPr>
            <p:ph idx="4294967295"/>
          </p:nvPr>
        </p:nvSpPr>
        <p:spPr>
          <a:xfrm>
            <a:off x="500034" y="1643050"/>
            <a:ext cx="8229600" cy="4424363"/>
          </a:xfrm>
        </p:spPr>
        <p:txBody>
          <a:bodyPr/>
          <a:lstStyle/>
          <a:p>
            <a:r>
              <a:rPr lang="tr-TR" sz="2000" dirty="0" err="1"/>
              <a:t>Vajinal</a:t>
            </a:r>
            <a:r>
              <a:rPr lang="tr-TR" sz="2000" dirty="0"/>
              <a:t> kanama</a:t>
            </a:r>
          </a:p>
          <a:p>
            <a:r>
              <a:rPr lang="tr-TR" sz="2000" dirty="0" err="1"/>
              <a:t>Konvülziyon</a:t>
            </a:r>
            <a:r>
              <a:rPr lang="tr-TR" sz="2000" dirty="0"/>
              <a:t> (Sara nöbeti gibi kasılmalar)</a:t>
            </a:r>
          </a:p>
          <a:p>
            <a:r>
              <a:rPr lang="tr-TR" sz="2000" dirty="0" err="1"/>
              <a:t>Başağrısı</a:t>
            </a:r>
            <a:r>
              <a:rPr lang="tr-TR" sz="2000" dirty="0"/>
              <a:t> ile beraber görmede bozulma</a:t>
            </a:r>
          </a:p>
          <a:p>
            <a:r>
              <a:rPr lang="tr-TR" sz="2000" dirty="0"/>
              <a:t>Ateş ve/veya ciddi güçsüzlük</a:t>
            </a:r>
          </a:p>
          <a:p>
            <a:r>
              <a:rPr lang="tr-TR" sz="2000" dirty="0"/>
              <a:t>Ciddi karın ağrısı</a:t>
            </a:r>
          </a:p>
          <a:p>
            <a:r>
              <a:rPr lang="tr-TR" sz="2000" dirty="0"/>
              <a:t>Solunum güçlüğü veya sık solunu</a:t>
            </a:r>
          </a:p>
          <a:p>
            <a:pPr>
              <a:buNone/>
            </a:pPr>
            <a:r>
              <a:rPr lang="tr-TR" sz="2000" dirty="0"/>
              <a:t>            Suyunun gelmesi</a:t>
            </a:r>
          </a:p>
          <a:p>
            <a:pPr>
              <a:buNone/>
            </a:pPr>
            <a:r>
              <a:rPr lang="tr-TR" sz="2000" dirty="0"/>
              <a:t>            Yüz, el ve bacaklarda şişme</a:t>
            </a:r>
          </a:p>
          <a:p>
            <a:pPr>
              <a:buNone/>
            </a:pPr>
            <a:r>
              <a:rPr lang="tr-TR" sz="2000" dirty="0"/>
              <a:t>            </a:t>
            </a:r>
            <a:r>
              <a:rPr lang="tr-TR" sz="2000" dirty="0" err="1"/>
              <a:t>Fetus</a:t>
            </a:r>
            <a:r>
              <a:rPr lang="tr-TR" sz="2000" dirty="0"/>
              <a:t> hareketlerinin hissedilememesi</a:t>
            </a:r>
          </a:p>
          <a:p>
            <a:pPr>
              <a:buNone/>
            </a:pPr>
            <a:r>
              <a:rPr lang="tr-TR" sz="2000" dirty="0"/>
              <a:t> </a:t>
            </a:r>
            <a:r>
              <a:rPr lang="tr-TR" sz="2000" dirty="0" smtClean="0"/>
              <a:t> </a:t>
            </a:r>
            <a:r>
              <a:rPr lang="tr-TR" sz="2000" dirty="0"/>
              <a:t>          Hızlı kilo alımı</a:t>
            </a:r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Gebelikte tehlike işaretleri: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İçerik Yer Tutucusu"/>
          <p:cNvSpPr>
            <a:spLocks noGrp="1"/>
          </p:cNvSpPr>
          <p:nvPr>
            <p:ph idx="4294967295"/>
          </p:nvPr>
        </p:nvSpPr>
        <p:spPr>
          <a:xfrm>
            <a:off x="357158" y="1714488"/>
            <a:ext cx="8229600" cy="4424363"/>
          </a:xfrm>
        </p:spPr>
        <p:txBody>
          <a:bodyPr/>
          <a:lstStyle/>
          <a:p>
            <a:endParaRPr lang="tr-TR" sz="2600" dirty="0"/>
          </a:p>
          <a:p>
            <a:r>
              <a:rPr lang="tr-TR" sz="2600" dirty="0"/>
              <a:t>Erken doğum eylemi (rahim kasılmalarının düzenli ve kuvvetli gelmesi, kanamanın buna eşlik etmesi, nişan gelmesi) konusunda gebenin bilgilendirilmesi</a:t>
            </a:r>
          </a:p>
          <a:p>
            <a:r>
              <a:rPr lang="tr-TR" sz="2600" dirty="0"/>
              <a:t>Doğum eylemi ve doğum</a:t>
            </a:r>
          </a:p>
          <a:p>
            <a:r>
              <a:rPr lang="tr-TR" sz="2600" dirty="0"/>
              <a:t>Doğumun nerede ve kim tarafından yapılacağının planlanması</a:t>
            </a:r>
          </a:p>
          <a:p>
            <a:r>
              <a:rPr lang="tr-TR" sz="2600" dirty="0"/>
              <a:t>Emzirme</a:t>
            </a:r>
          </a:p>
          <a:p>
            <a:r>
              <a:rPr lang="tr-TR" sz="2600" dirty="0" err="1"/>
              <a:t>Postpartum</a:t>
            </a:r>
            <a:r>
              <a:rPr lang="tr-TR" sz="2600" dirty="0"/>
              <a:t> aile planlaması danışmanlığı</a:t>
            </a:r>
          </a:p>
          <a:p>
            <a:endParaRPr lang="tr-TR" sz="26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31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Acil durumlarda gebe ve ailesinin izleyeceği yöntem konusunda bilgilendirilmesi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İçerik Yer Tutucusu"/>
          <p:cNvSpPr>
            <a:spLocks noGrp="1"/>
          </p:cNvSpPr>
          <p:nvPr>
            <p:ph idx="4294967295"/>
          </p:nvPr>
        </p:nvSpPr>
        <p:spPr>
          <a:xfrm>
            <a:off x="571472" y="1428736"/>
            <a:ext cx="8229600" cy="4595812"/>
          </a:xfrm>
        </p:spPr>
        <p:txBody>
          <a:bodyPr/>
          <a:lstStyle/>
          <a:p>
            <a:r>
              <a:rPr lang="tr-TR" sz="1800" dirty="0"/>
              <a:t>Hemoglobinin 7 gr/</a:t>
            </a:r>
            <a:r>
              <a:rPr lang="tr-TR" sz="1800" dirty="0" err="1"/>
              <a:t>dl</a:t>
            </a:r>
            <a:r>
              <a:rPr lang="tr-TR" sz="1800" dirty="0"/>
              <a:t> ve altında olması</a:t>
            </a:r>
          </a:p>
          <a:p>
            <a:r>
              <a:rPr lang="tr-TR" sz="1800" dirty="0"/>
              <a:t>Kanama ve lekelenme olması</a:t>
            </a:r>
          </a:p>
          <a:p>
            <a:r>
              <a:rPr lang="tr-TR" sz="1800" dirty="0" err="1"/>
              <a:t>Preeklampsi</a:t>
            </a:r>
            <a:r>
              <a:rPr lang="tr-TR" sz="1800" dirty="0"/>
              <a:t> belirtileri, hipertansiyon ve/veya </a:t>
            </a:r>
            <a:r>
              <a:rPr lang="tr-TR" sz="1800" dirty="0" err="1"/>
              <a:t>proteinüri</a:t>
            </a:r>
            <a:r>
              <a:rPr lang="tr-TR" sz="1800" dirty="0"/>
              <a:t> olması</a:t>
            </a:r>
          </a:p>
          <a:p>
            <a:r>
              <a:rPr lang="tr-TR" sz="1800" dirty="0" err="1"/>
              <a:t>Uterus</a:t>
            </a:r>
            <a:r>
              <a:rPr lang="tr-TR" sz="1800" dirty="0"/>
              <a:t> yüksekliğinin (</a:t>
            </a:r>
            <a:r>
              <a:rPr lang="tr-TR" sz="1800" dirty="0" err="1"/>
              <a:t>fundus</a:t>
            </a:r>
            <a:r>
              <a:rPr lang="tr-TR" sz="1800" dirty="0"/>
              <a:t> – </a:t>
            </a:r>
            <a:r>
              <a:rPr lang="tr-TR" sz="1800" dirty="0" err="1"/>
              <a:t>pubis</a:t>
            </a:r>
            <a:r>
              <a:rPr lang="tr-TR" sz="1800" dirty="0"/>
              <a:t> mesafesi) beklenen haftaya göre büyük veya küçük olması ( </a:t>
            </a:r>
            <a:r>
              <a:rPr lang="tr-TR" sz="1800" u="sng" dirty="0"/>
              <a:t>+</a:t>
            </a:r>
            <a:r>
              <a:rPr lang="tr-TR" sz="1800" dirty="0"/>
              <a:t>4cm.)</a:t>
            </a:r>
          </a:p>
          <a:p>
            <a:r>
              <a:rPr lang="tr-TR" sz="1800" dirty="0"/>
              <a:t>Gebenin </a:t>
            </a:r>
            <a:r>
              <a:rPr lang="tr-TR" sz="1800" dirty="0" err="1"/>
              <a:t>fetus</a:t>
            </a:r>
            <a:r>
              <a:rPr lang="tr-TR" sz="1800" dirty="0"/>
              <a:t> hareketlerini hissetmemesi veya el </a:t>
            </a:r>
            <a:r>
              <a:rPr lang="tr-TR" sz="1800" dirty="0" err="1"/>
              <a:t>Doppleri</a:t>
            </a:r>
            <a:r>
              <a:rPr lang="tr-TR" sz="1800" dirty="0"/>
              <a:t> ile </a:t>
            </a:r>
            <a:r>
              <a:rPr lang="tr-TR" sz="1800" dirty="0" err="1"/>
              <a:t>fetal</a:t>
            </a:r>
            <a:r>
              <a:rPr lang="tr-TR" sz="1800" dirty="0"/>
              <a:t> kalp seslerinin duyulmaması</a:t>
            </a:r>
          </a:p>
          <a:p>
            <a:r>
              <a:rPr lang="tr-TR" sz="1800" dirty="0"/>
              <a:t>Bir önceki izlemde </a:t>
            </a:r>
            <a:r>
              <a:rPr lang="tr-TR" sz="1800" dirty="0" err="1"/>
              <a:t>bakteriüri</a:t>
            </a:r>
            <a:r>
              <a:rPr lang="tr-TR" sz="1800" dirty="0"/>
              <a:t> tespit edilen gebenin tedaviye rağmen </a:t>
            </a:r>
            <a:r>
              <a:rPr lang="tr-TR" sz="1800" dirty="0" err="1"/>
              <a:t>bakteriürinin</a:t>
            </a:r>
            <a:r>
              <a:rPr lang="tr-TR" sz="1800" dirty="0"/>
              <a:t> devam ediyor olması</a:t>
            </a:r>
          </a:p>
          <a:p>
            <a:r>
              <a:rPr lang="tr-TR" sz="1800" dirty="0"/>
              <a:t>Tehlike işaretlerinin varlığı</a:t>
            </a:r>
          </a:p>
          <a:p>
            <a:r>
              <a:rPr lang="tr-TR" sz="1800" dirty="0"/>
              <a:t>Çoğul gebelik şüphesi olması (Doğrulamak ve doğumu planlamak üzere)</a:t>
            </a:r>
          </a:p>
          <a:p>
            <a:r>
              <a:rPr lang="tr-TR" sz="1800" dirty="0"/>
              <a:t>Gebeliğe eşlik eden sistemik hastalıkların varlığı (Kalp Hastalığı, Böbrek hastalığı, Diyabet, Astım, </a:t>
            </a:r>
            <a:r>
              <a:rPr lang="tr-TR" sz="1800" dirty="0" err="1"/>
              <a:t>Tiroid</a:t>
            </a:r>
            <a:r>
              <a:rPr lang="tr-TR" sz="1800" dirty="0"/>
              <a:t> Fonksiyon </a:t>
            </a:r>
            <a:r>
              <a:rPr lang="tr-TR" sz="1800" dirty="0" err="1"/>
              <a:t>Bzk</a:t>
            </a:r>
            <a:r>
              <a:rPr lang="tr-TR" sz="1800" dirty="0"/>
              <a:t>.</a:t>
            </a:r>
            <a:r>
              <a:rPr lang="tr-TR" sz="1800" dirty="0" err="1"/>
              <a:t>luğu</a:t>
            </a:r>
            <a:r>
              <a:rPr lang="tr-TR" sz="1800" dirty="0"/>
              <a:t> vb)</a:t>
            </a:r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29600" cy="9906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Sevk Edilecek Durumlar:</a:t>
            </a: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İçerik Yer Tutucusu"/>
          <p:cNvSpPr>
            <a:spLocks noGrp="1"/>
          </p:cNvSpPr>
          <p:nvPr>
            <p:ph idx="4294967295"/>
          </p:nvPr>
        </p:nvSpPr>
        <p:spPr>
          <a:xfrm>
            <a:off x="500034" y="1714488"/>
            <a:ext cx="8229600" cy="4424363"/>
          </a:xfrm>
        </p:spPr>
        <p:txBody>
          <a:bodyPr/>
          <a:lstStyle/>
          <a:p>
            <a:r>
              <a:rPr lang="tr-TR" sz="2400" dirty="0"/>
              <a:t> </a:t>
            </a:r>
            <a:r>
              <a:rPr lang="tr-TR" sz="2400" b="1" dirty="0"/>
              <a:t>Öykü Alma</a:t>
            </a:r>
          </a:p>
          <a:p>
            <a:r>
              <a:rPr lang="tr-TR" sz="2400" b="1" dirty="0"/>
              <a:t>Kişisel bilgilerini alınız</a:t>
            </a:r>
            <a:endParaRPr lang="tr-TR" sz="2400" dirty="0"/>
          </a:p>
          <a:p>
            <a:r>
              <a:rPr lang="tr-TR" sz="2400" dirty="0"/>
              <a:t>Üçüncü izlemin ardından herhangi bir değişiklik olup olmadığını sorgulayınız.</a:t>
            </a:r>
          </a:p>
          <a:p>
            <a:r>
              <a:rPr lang="tr-TR" sz="2400" b="1" dirty="0"/>
              <a:t>Tıbbi  öykü alma</a:t>
            </a:r>
            <a:endParaRPr lang="tr-TR" sz="2400" dirty="0"/>
          </a:p>
          <a:p>
            <a:r>
              <a:rPr lang="tr-TR" sz="2400" dirty="0"/>
              <a:t>İlk üç izlemde kayıt edilen tıbbi öyküyü gözden geçiriniz.</a:t>
            </a:r>
          </a:p>
          <a:p>
            <a:r>
              <a:rPr lang="tr-TR" sz="2400" dirty="0"/>
              <a:t>İlk üç izlemden bu yana oluşan hastalık, kaza, yaralanma, hastaneye yatış varsa sorgulayınız.</a:t>
            </a:r>
          </a:p>
          <a:p>
            <a:r>
              <a:rPr lang="tr-TR" sz="2400" b="1" dirty="0" err="1"/>
              <a:t>Obstetrik</a:t>
            </a:r>
            <a:r>
              <a:rPr lang="tr-TR" sz="2400" b="1" dirty="0"/>
              <a:t> öykü (Daha önceki gebelikleri ile ilgili)alınız.</a:t>
            </a:r>
            <a:endParaRPr lang="tr-TR" sz="2400" dirty="0"/>
          </a:p>
          <a:p>
            <a:r>
              <a:rPr lang="tr-TR" sz="2400" dirty="0" err="1"/>
              <a:t>Obstetrik</a:t>
            </a:r>
            <a:r>
              <a:rPr lang="tr-TR" sz="2400" dirty="0"/>
              <a:t> öykünün son kez gözden geçiriniz.</a:t>
            </a:r>
          </a:p>
          <a:p>
            <a:endParaRPr lang="tr-TR" sz="24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500034" y="428604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DÖRDÜNCÜ  İZLEM</a:t>
            </a:r>
            <a:r>
              <a:rPr lang="tr-TR" sz="28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28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28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(Gebeliğin  36-38. haftaları arasında yapılmalı, süresi 20  dakika olmalıdır.)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 idx="4294967295"/>
          </p:nvPr>
        </p:nvSpPr>
        <p:spPr>
          <a:xfrm>
            <a:off x="914400" y="928688"/>
            <a:ext cx="8229600" cy="3929062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 kalmak isteyen bir kadını saptamanın en doğru yolu 15-49 yaş kadın izlemidir.</a:t>
            </a:r>
            <a:br>
              <a:rPr lang="tr-T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15-49 yaş izlemi yılda 2 kez yapılır.</a:t>
            </a:r>
            <a:br>
              <a:rPr lang="tr-T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320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Bu süreçte kadına gebe kalmak istediğinde mutlaka sağlık kuruluşuna başvurması söylenir.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357298"/>
            <a:ext cx="8229600" cy="5024438"/>
          </a:xfrm>
        </p:spPr>
        <p:txBody>
          <a:bodyPr/>
          <a:lstStyle/>
          <a:p>
            <a:r>
              <a:rPr lang="tr-TR" sz="1800" dirty="0"/>
              <a:t>Alışkanlıkları sorgulayarak (sigara, alkol, madde bağımlılığı) kontrol ediniz.</a:t>
            </a:r>
          </a:p>
          <a:p>
            <a:r>
              <a:rPr lang="tr-TR" sz="1800" dirty="0"/>
              <a:t>Üçüncü izlemden bu yana ortaya çıkan gebelik  yakınmalarını sorgulayınız.</a:t>
            </a:r>
          </a:p>
          <a:p>
            <a:r>
              <a:rPr lang="tr-TR" sz="1800" dirty="0"/>
              <a:t>(Karın ağrısı, kasılmalar, bulantı kusma, </a:t>
            </a:r>
            <a:r>
              <a:rPr lang="tr-TR" sz="1800" dirty="0" err="1"/>
              <a:t>ptializm</a:t>
            </a:r>
            <a:r>
              <a:rPr lang="tr-TR" sz="1800" dirty="0"/>
              <a:t>, </a:t>
            </a:r>
            <a:r>
              <a:rPr lang="tr-TR" sz="1800" dirty="0" err="1"/>
              <a:t>pika</a:t>
            </a:r>
            <a:r>
              <a:rPr lang="tr-TR" sz="1800" dirty="0"/>
              <a:t>, sık idrara çıkma, memede hassasiyet, kabızlık, mide yanması, bacaklarda kramplar, nefes darlığı, çarpıntı, halsizlik vb…)</a:t>
            </a:r>
          </a:p>
          <a:p>
            <a:r>
              <a:rPr lang="tr-TR" sz="1800" dirty="0"/>
              <a:t>Üçüncü izlemden bu yana ortaya çıkan gebelik tehlike işaretlerine ait yakınmaları sorgulayınız.</a:t>
            </a:r>
          </a:p>
          <a:p>
            <a:r>
              <a:rPr lang="tr-TR" sz="1800" dirty="0"/>
              <a:t> (</a:t>
            </a:r>
            <a:r>
              <a:rPr lang="tr-TR" sz="1800" dirty="0" err="1"/>
              <a:t>Vajinal</a:t>
            </a:r>
            <a:r>
              <a:rPr lang="tr-TR" sz="1800" dirty="0"/>
              <a:t> kanama, </a:t>
            </a:r>
            <a:r>
              <a:rPr lang="tr-TR" sz="1800" dirty="0" err="1"/>
              <a:t>konvülziyon</a:t>
            </a:r>
            <a:r>
              <a:rPr lang="tr-TR" sz="1800" dirty="0"/>
              <a:t>, baş ağrısı ile beraber görmede bulanıklık, yüksek ateş, karın ağrısı, solunum güçlüğü veya sık solunum, yüz parmak ve bacaklarda şişme, </a:t>
            </a:r>
            <a:r>
              <a:rPr lang="tr-TR" sz="1800" dirty="0" err="1"/>
              <a:t>fetus</a:t>
            </a:r>
            <a:r>
              <a:rPr lang="tr-TR" sz="1800" dirty="0"/>
              <a:t> hareketlerinin  hissedilmemesi, </a:t>
            </a:r>
            <a:r>
              <a:rPr lang="tr-TR" sz="1800" dirty="0" err="1"/>
              <a:t>kostovertebral</a:t>
            </a:r>
            <a:r>
              <a:rPr lang="tr-TR" sz="1800" dirty="0"/>
              <a:t> açı hassasiyeti günlük aktivitelerin  gerçekleştirilememesi, suların gelmesi)</a:t>
            </a:r>
          </a:p>
          <a:p>
            <a:r>
              <a:rPr lang="tr-TR" sz="1800" dirty="0" err="1"/>
              <a:t>Fetus</a:t>
            </a:r>
            <a:r>
              <a:rPr lang="tr-TR" sz="1800" dirty="0"/>
              <a:t> hareketlerinin varlığını sorgulayınız. </a:t>
            </a:r>
          </a:p>
          <a:p>
            <a:r>
              <a:rPr lang="tr-TR" sz="1800" dirty="0"/>
              <a:t>Demir  dışında ilaç alımı varsa sorgulayınız</a:t>
            </a:r>
          </a:p>
          <a:p>
            <a:r>
              <a:rPr lang="tr-TR" sz="1800" dirty="0"/>
              <a:t>Demir alımı ile ilgili şikayeti varsa sorgulayınız</a:t>
            </a:r>
          </a:p>
          <a:p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Mevcut gebelik öyküsünü alma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219200"/>
          </a:xfrm>
          <a:noFill/>
          <a:ln w="6350" cap="rnd"/>
        </p:spPr>
        <p:txBody>
          <a:bodyPr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</a:t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Fizik Muayene: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5298" name="1 İçerik Yer Tutucusu"/>
          <p:cNvSpPr>
            <a:spLocks noGrp="1"/>
          </p:cNvSpPr>
          <p:nvPr>
            <p:ph sz="half" idx="4294967295"/>
          </p:nvPr>
        </p:nvSpPr>
        <p:spPr>
          <a:xfrm>
            <a:off x="428596" y="928670"/>
            <a:ext cx="4059238" cy="557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sz="1600" dirty="0"/>
          </a:p>
          <a:p>
            <a:r>
              <a:rPr lang="tr-TR" sz="1600" dirty="0"/>
              <a:t>Gebenin kilosunu ölçünüz.</a:t>
            </a:r>
          </a:p>
          <a:p>
            <a:r>
              <a:rPr lang="tr-TR" sz="1600" dirty="0"/>
              <a:t>Kan   basıncını  ölçünüz ve nabzını sayınız.</a:t>
            </a:r>
          </a:p>
          <a:p>
            <a:r>
              <a:rPr lang="tr-TR" sz="1600" dirty="0"/>
              <a:t>Ciddi anemi bulgularını kontrol ediniz</a:t>
            </a:r>
          </a:p>
          <a:p>
            <a:r>
              <a:rPr lang="tr-TR" sz="1600" dirty="0"/>
              <a:t>El tırnakları, </a:t>
            </a:r>
            <a:r>
              <a:rPr lang="tr-TR" sz="1600" dirty="0" err="1"/>
              <a:t>konjunktiva</a:t>
            </a:r>
            <a:r>
              <a:rPr lang="tr-TR" sz="1600" dirty="0"/>
              <a:t>, ağız mukozasında solukluk, nefes almakta  güçlük, 30’un üzerinde solunum sayısı</a:t>
            </a:r>
          </a:p>
          <a:p>
            <a:r>
              <a:rPr lang="tr-TR" sz="1600" dirty="0"/>
              <a:t>Hastalığı gösteren diğer tehlike işaretlerini kontrol ediniz.</a:t>
            </a:r>
          </a:p>
          <a:p>
            <a:r>
              <a:rPr lang="tr-TR" sz="1600" dirty="0"/>
              <a:t> Nefes darlığı, öksürük, yüksek ateş vb.</a:t>
            </a:r>
          </a:p>
          <a:p>
            <a:r>
              <a:rPr lang="tr-TR" sz="1600" dirty="0"/>
              <a:t>Diğer sistemik muayenelerini yapınız  (varisler, </a:t>
            </a:r>
            <a:r>
              <a:rPr lang="tr-TR" sz="1600" dirty="0" err="1"/>
              <a:t>tromboflebit</a:t>
            </a:r>
            <a:r>
              <a:rPr lang="tr-TR" sz="1600" dirty="0"/>
              <a:t> bulguları vb)</a:t>
            </a:r>
          </a:p>
          <a:p>
            <a:r>
              <a:rPr lang="tr-TR" sz="1600" dirty="0"/>
              <a:t>Meme muayenesini yapınız.</a:t>
            </a:r>
          </a:p>
          <a:p>
            <a:r>
              <a:rPr lang="tr-TR" sz="1600" dirty="0" err="1"/>
              <a:t>Semptomatik</a:t>
            </a:r>
            <a:r>
              <a:rPr lang="tr-TR" sz="1600" dirty="0"/>
              <a:t>  CYBE  bulgusu  varsa  değerlendiriniz.</a:t>
            </a:r>
          </a:p>
          <a:p>
            <a:r>
              <a:rPr lang="tr-TR" sz="1600" dirty="0"/>
              <a:t>Yaygın ödem kontrolünü yapınız. </a:t>
            </a:r>
          </a:p>
          <a:p>
            <a:endParaRPr lang="tr-TR" sz="1600" dirty="0"/>
          </a:p>
        </p:txBody>
      </p:sp>
      <p:sp>
        <p:nvSpPr>
          <p:cNvPr id="55299" name="3 İçerik Yer Tutucusu"/>
          <p:cNvSpPr>
            <a:spLocks noGrp="1"/>
          </p:cNvSpPr>
          <p:nvPr>
            <p:ph sz="half" idx="4294967295"/>
          </p:nvPr>
        </p:nvSpPr>
        <p:spPr>
          <a:xfrm>
            <a:off x="5084763" y="1142984"/>
            <a:ext cx="4059237" cy="5143500"/>
          </a:xfrm>
        </p:spPr>
        <p:txBody>
          <a:bodyPr/>
          <a:lstStyle/>
          <a:p>
            <a:r>
              <a:rPr lang="tr-TR" sz="1600" dirty="0" err="1"/>
              <a:t>Uterus</a:t>
            </a:r>
            <a:r>
              <a:rPr lang="tr-TR" sz="1600" dirty="0"/>
              <a:t> yüksekliğini ölçünüz  ve kaydediniz.</a:t>
            </a:r>
          </a:p>
          <a:p>
            <a:r>
              <a:rPr lang="tr-TR" sz="1600" dirty="0" err="1"/>
              <a:t>Fetusun</a:t>
            </a:r>
            <a:r>
              <a:rPr lang="tr-TR" sz="1600" dirty="0"/>
              <a:t> gelen kısmı ve pozisyonunun değerlendirilmesi açısından </a:t>
            </a:r>
            <a:r>
              <a:rPr lang="tr-TR" sz="1600" dirty="0" err="1"/>
              <a:t>Leopold</a:t>
            </a:r>
            <a:r>
              <a:rPr lang="tr-TR" sz="1600" dirty="0"/>
              <a:t> manevralarını yapınız.</a:t>
            </a:r>
          </a:p>
          <a:p>
            <a:r>
              <a:rPr lang="tr-TR" sz="1600" dirty="0"/>
              <a:t>Çoğul gebelik varsa karın </a:t>
            </a:r>
            <a:r>
              <a:rPr lang="tr-TR" sz="1600" dirty="0" err="1"/>
              <a:t>palpasyonu</a:t>
            </a:r>
            <a:r>
              <a:rPr lang="tr-TR" sz="1600" dirty="0"/>
              <a:t> ve </a:t>
            </a:r>
            <a:r>
              <a:rPr lang="tr-TR" sz="1600" dirty="0" err="1"/>
              <a:t>oskültasyonu</a:t>
            </a:r>
            <a:r>
              <a:rPr lang="tr-TR" sz="1600" dirty="0"/>
              <a:t> ile tespit edilmesi               </a:t>
            </a:r>
          </a:p>
          <a:p>
            <a:r>
              <a:rPr lang="tr-TR" sz="1600" dirty="0"/>
              <a:t>Gebeliğin son aylarında alt </a:t>
            </a:r>
            <a:r>
              <a:rPr lang="tr-TR" sz="1600" dirty="0" err="1"/>
              <a:t>ekstremitede</a:t>
            </a:r>
            <a:r>
              <a:rPr lang="tr-TR" sz="1600" dirty="0"/>
              <a:t> hidrostatik basınca bağlı olarak ödem ortaya çıkabilir. Vücudun üst kısmında (eller, göz kapakları) ödem gözlenmesi </a:t>
            </a:r>
            <a:r>
              <a:rPr lang="tr-TR" sz="1600" dirty="0" err="1"/>
              <a:t>preeklampsinin</a:t>
            </a:r>
            <a:r>
              <a:rPr lang="tr-TR" sz="1600" dirty="0"/>
              <a:t> ilk  belirtisi olabilir.</a:t>
            </a:r>
          </a:p>
          <a:p>
            <a:r>
              <a:rPr lang="tr-TR" sz="1600" dirty="0" err="1"/>
              <a:t>Fetus</a:t>
            </a:r>
            <a:r>
              <a:rPr lang="tr-TR" sz="1600" dirty="0"/>
              <a:t> kalp seslerini el </a:t>
            </a:r>
            <a:r>
              <a:rPr lang="tr-TR" sz="1600" dirty="0" err="1"/>
              <a:t>Doppleri</a:t>
            </a:r>
            <a:r>
              <a:rPr lang="tr-TR" sz="1600" dirty="0"/>
              <a:t> veya </a:t>
            </a:r>
            <a:r>
              <a:rPr lang="tr-TR" sz="1600" dirty="0" err="1"/>
              <a:t>fetal</a:t>
            </a:r>
            <a:r>
              <a:rPr lang="tr-TR" sz="1600" dirty="0"/>
              <a:t> </a:t>
            </a:r>
            <a:r>
              <a:rPr lang="tr-TR" sz="1600" dirty="0" err="1"/>
              <a:t>steteskop</a:t>
            </a:r>
            <a:r>
              <a:rPr lang="tr-TR" sz="1600" dirty="0"/>
              <a:t> ile değerlendiriniz. ( </a:t>
            </a:r>
            <a:r>
              <a:rPr lang="tr-TR" sz="1600" dirty="0" err="1"/>
              <a:t>Fetal</a:t>
            </a:r>
            <a:r>
              <a:rPr lang="tr-TR" sz="1600" dirty="0"/>
              <a:t> kalp atımı 120-160/dakika olmalı) </a:t>
            </a:r>
          </a:p>
          <a:p>
            <a:r>
              <a:rPr lang="tr-TR" sz="1600" dirty="0" err="1"/>
              <a:t>Obstetrik</a:t>
            </a:r>
            <a:r>
              <a:rPr lang="tr-TR" sz="1600" dirty="0"/>
              <a:t> değerlendirme amaçlı </a:t>
            </a:r>
            <a:r>
              <a:rPr lang="tr-TR" sz="1600" dirty="0" err="1"/>
              <a:t>vajinal</a:t>
            </a:r>
            <a:r>
              <a:rPr lang="tr-TR" sz="1600" dirty="0"/>
              <a:t> muayene yapınız (</a:t>
            </a:r>
            <a:r>
              <a:rPr lang="tr-TR" sz="1600" dirty="0" err="1"/>
              <a:t>pelvik</a:t>
            </a:r>
            <a:r>
              <a:rPr lang="tr-TR" sz="1600" dirty="0"/>
              <a:t> yapı, </a:t>
            </a:r>
            <a:r>
              <a:rPr lang="tr-TR" sz="1600" dirty="0" err="1"/>
              <a:t>serviks</a:t>
            </a:r>
            <a:r>
              <a:rPr lang="tr-TR" sz="1600" dirty="0"/>
              <a:t>, </a:t>
            </a:r>
            <a:r>
              <a:rPr lang="tr-TR" sz="1600" dirty="0" err="1"/>
              <a:t>prezente</a:t>
            </a:r>
            <a:r>
              <a:rPr lang="tr-TR" sz="1600" dirty="0"/>
              <a:t> olan kısım)</a:t>
            </a:r>
          </a:p>
          <a:p>
            <a:endParaRPr lang="tr-TR" sz="1600" dirty="0"/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428736"/>
            <a:ext cx="8229600" cy="4424363"/>
          </a:xfrm>
        </p:spPr>
        <p:txBody>
          <a:bodyPr/>
          <a:lstStyle/>
          <a:p>
            <a:r>
              <a:rPr lang="tr-TR" sz="2000" b="1" dirty="0">
                <a:solidFill>
                  <a:srgbClr val="C00000"/>
                </a:solidFill>
              </a:rPr>
              <a:t>İdrar tahlili: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 err="1"/>
              <a:t>Bakteriüri</a:t>
            </a:r>
            <a:r>
              <a:rPr lang="tr-TR" sz="2000" dirty="0"/>
              <a:t> ve </a:t>
            </a:r>
            <a:r>
              <a:rPr lang="tr-TR" sz="2000" dirty="0" err="1"/>
              <a:t>proteinüri</a:t>
            </a:r>
            <a:r>
              <a:rPr lang="tr-TR" sz="2000" dirty="0"/>
              <a:t> açısından test çubuğu ile ve mümkünse mikroskobik olarak idrara bakınız.</a:t>
            </a:r>
          </a:p>
          <a:p>
            <a:pPr>
              <a:buFont typeface="Wingdings" pitchFamily="2" charset="2"/>
              <a:buNone/>
            </a:pPr>
            <a:r>
              <a:rPr lang="tr-TR" sz="2000" dirty="0"/>
              <a:t>                           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Kan sayımı veya </a:t>
            </a:r>
            <a:r>
              <a:rPr lang="tr-TR" sz="2000" b="1" dirty="0" err="1">
                <a:solidFill>
                  <a:srgbClr val="C00000"/>
                </a:solidFill>
              </a:rPr>
              <a:t>Hb</a:t>
            </a:r>
            <a:r>
              <a:rPr lang="tr-TR" sz="2000" b="1" dirty="0">
                <a:solidFill>
                  <a:srgbClr val="C00000"/>
                </a:solidFill>
              </a:rPr>
              <a:t>-</a:t>
            </a:r>
            <a:r>
              <a:rPr lang="tr-TR" sz="2000" b="1" dirty="0" err="1">
                <a:solidFill>
                  <a:srgbClr val="C00000"/>
                </a:solidFill>
              </a:rPr>
              <a:t>Hct</a:t>
            </a:r>
            <a:r>
              <a:rPr lang="tr-TR" sz="2000" b="1" dirty="0">
                <a:solidFill>
                  <a:srgbClr val="C00000"/>
                </a:solidFill>
              </a:rPr>
              <a:t> ölçümü:</a:t>
            </a:r>
            <a:endParaRPr lang="tr-TR" sz="2000" dirty="0">
              <a:solidFill>
                <a:srgbClr val="C00000"/>
              </a:solidFill>
            </a:endParaRPr>
          </a:p>
          <a:p>
            <a:r>
              <a:rPr lang="tr-TR" sz="2000" dirty="0"/>
              <a:t>Doğuma hazırlık açısından mutlaka gebe hemoglobinine bakınız.</a:t>
            </a:r>
          </a:p>
          <a:p>
            <a:endParaRPr lang="tr-TR" sz="2000" dirty="0"/>
          </a:p>
          <a:p>
            <a:r>
              <a:rPr lang="tr-TR" sz="2000" dirty="0"/>
              <a:t> </a:t>
            </a:r>
            <a:r>
              <a:rPr lang="tr-TR" sz="2000" b="1" dirty="0"/>
              <a:t>Gebeye Verilecek İlaç Desteği, Tedaviler ve </a:t>
            </a:r>
            <a:r>
              <a:rPr lang="tr-TR" sz="2000" b="1" dirty="0" err="1"/>
              <a:t>Bağışıklama</a:t>
            </a:r>
            <a:r>
              <a:rPr lang="tr-TR" sz="2000" b="1" dirty="0"/>
              <a:t>:</a:t>
            </a:r>
            <a:endParaRPr lang="tr-TR" sz="2000" dirty="0"/>
          </a:p>
          <a:p>
            <a:r>
              <a:rPr lang="tr-TR" sz="2000" b="1" dirty="0"/>
              <a:t>            </a:t>
            </a:r>
            <a:r>
              <a:rPr lang="tr-TR" sz="2000" dirty="0"/>
              <a:t>Başlamış olduğunuz, günde 40-60 mg demir preparatı desteğine devam ediniz..</a:t>
            </a:r>
          </a:p>
          <a:p>
            <a:r>
              <a:rPr lang="tr-TR" sz="2000" dirty="0"/>
              <a:t> “Gebelere Demir Destek Programı” akış çizelgesini kullanarak destek veya tedavi dozuna karar veriniz.</a:t>
            </a:r>
          </a:p>
          <a:p>
            <a:r>
              <a:rPr lang="tr-TR" sz="2000" dirty="0"/>
              <a:t>Gelişen idrar yolu enfeksiyonu ve diğer enfeksiyonlarla ilgili gereken tedavileri veriniz.</a:t>
            </a:r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919146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 </a:t>
            </a: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tr-TR" sz="420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Laboratuvar</a:t>
            </a: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Testleri :</a:t>
            </a: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1785937"/>
            <a:ext cx="8229600" cy="5072063"/>
          </a:xfrm>
        </p:spPr>
        <p:txBody>
          <a:bodyPr/>
          <a:lstStyle/>
          <a:p>
            <a:endParaRPr lang="tr-TR" sz="1800" b="1" dirty="0"/>
          </a:p>
          <a:p>
            <a:r>
              <a:rPr lang="tr-TR" sz="1800" b="1" dirty="0"/>
              <a:t>Aşağıdaki konularda gebeyi danışmanlık veriniz.</a:t>
            </a:r>
            <a:endParaRPr lang="tr-TR" sz="1800" dirty="0"/>
          </a:p>
          <a:p>
            <a:r>
              <a:rPr lang="tr-TR" sz="1800" dirty="0"/>
              <a:t>Beslenme ve diyet</a:t>
            </a:r>
          </a:p>
          <a:p>
            <a:r>
              <a:rPr lang="tr-TR" sz="1800" dirty="0"/>
              <a:t>Fiziksel aktivite ve çalışma koşulları</a:t>
            </a:r>
          </a:p>
          <a:p>
            <a:r>
              <a:rPr lang="tr-TR" sz="1800" dirty="0"/>
              <a:t>Gebelikte cinsel yaşam</a:t>
            </a:r>
          </a:p>
          <a:p>
            <a:r>
              <a:rPr lang="tr-TR" sz="1800" dirty="0"/>
              <a:t>Hijyen ve genel vücut bakımı</a:t>
            </a:r>
          </a:p>
          <a:p>
            <a:r>
              <a:rPr lang="tr-TR" sz="1800" dirty="0"/>
              <a:t>Ağız ve diş sağlığı</a:t>
            </a:r>
          </a:p>
          <a:p>
            <a:r>
              <a:rPr lang="tr-TR" sz="1800" dirty="0"/>
              <a:t>Sigara alışkanlığı</a:t>
            </a:r>
          </a:p>
          <a:p>
            <a:r>
              <a:rPr lang="tr-TR" sz="1800" dirty="0"/>
              <a:t>Alkol alışkanlığı ve madde bağımlılığı</a:t>
            </a:r>
          </a:p>
          <a:p>
            <a:r>
              <a:rPr lang="tr-TR" sz="1800" dirty="0"/>
              <a:t>İlaç kullanımı</a:t>
            </a:r>
          </a:p>
          <a:p>
            <a:r>
              <a:rPr lang="tr-TR" sz="1800" dirty="0" err="1"/>
              <a:t>Tetanoz</a:t>
            </a:r>
            <a:r>
              <a:rPr lang="tr-TR" sz="1800" dirty="0"/>
              <a:t> </a:t>
            </a:r>
            <a:r>
              <a:rPr lang="tr-TR" sz="1800" dirty="0" err="1"/>
              <a:t>toksoid</a:t>
            </a:r>
            <a:r>
              <a:rPr lang="tr-TR" sz="1800" dirty="0"/>
              <a:t> </a:t>
            </a:r>
            <a:r>
              <a:rPr lang="tr-TR" sz="1800" dirty="0" err="1"/>
              <a:t>immünizasyonu</a:t>
            </a:r>
            <a:endParaRPr lang="tr-TR" sz="18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633537"/>
          </a:xfrm>
          <a:noFill/>
          <a:ln w="6350" cap="rnd"/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Bilgilendirme Ve </a:t>
            </a:r>
            <a:r>
              <a:rPr lang="tr-TR" sz="24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Danışmanlık:</a:t>
            </a:r>
            <a:r>
              <a:rPr lang="tr-TR" sz="2400" dirty="0">
                <a:solidFill>
                  <a:srgbClr val="C00000"/>
                </a:solidFill>
              </a:rPr>
              <a:t/>
            </a:r>
            <a:br>
              <a:rPr lang="tr-TR" sz="2400" dirty="0">
                <a:solidFill>
                  <a:srgbClr val="C00000"/>
                </a:solidFill>
              </a:rPr>
            </a:br>
            <a:r>
              <a:rPr lang="tr-TR" sz="24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Gebeliğe </a:t>
            </a:r>
            <a:r>
              <a:rPr lang="tr-TR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bağlı yakınmalar hakkında gebeyi bilgilendiriniz.</a:t>
            </a:r>
            <a:r>
              <a:rPr lang="tr-TR" sz="24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24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24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İçerik Yer Tutucusu"/>
          <p:cNvSpPr>
            <a:spLocks noGrp="1"/>
          </p:cNvSpPr>
          <p:nvPr>
            <p:ph idx="4294967295"/>
          </p:nvPr>
        </p:nvSpPr>
        <p:spPr>
          <a:xfrm>
            <a:off x="428596" y="857232"/>
            <a:ext cx="8229600" cy="5310187"/>
          </a:xfrm>
        </p:spPr>
        <p:txBody>
          <a:bodyPr/>
          <a:lstStyle/>
          <a:p>
            <a:r>
              <a:rPr lang="tr-TR" sz="1600" dirty="0" err="1"/>
              <a:t>Vajinal</a:t>
            </a:r>
            <a:r>
              <a:rPr lang="tr-TR" sz="1600" dirty="0"/>
              <a:t> kanama</a:t>
            </a:r>
          </a:p>
          <a:p>
            <a:r>
              <a:rPr lang="tr-TR" sz="1600" dirty="0" err="1"/>
              <a:t>Konvülziyon</a:t>
            </a:r>
            <a:r>
              <a:rPr lang="tr-TR" sz="1600" dirty="0"/>
              <a:t> (Sara nöbeti gibi kasılmalar)</a:t>
            </a:r>
          </a:p>
          <a:p>
            <a:r>
              <a:rPr lang="tr-TR" sz="1600" dirty="0" err="1"/>
              <a:t>Başağrısı</a:t>
            </a:r>
            <a:r>
              <a:rPr lang="tr-TR" sz="1600" dirty="0"/>
              <a:t> ile beraber görmede bozulma</a:t>
            </a:r>
          </a:p>
          <a:p>
            <a:r>
              <a:rPr lang="tr-TR" sz="1600" dirty="0"/>
              <a:t>Ateş ve/veya ciddi güçsüzlük</a:t>
            </a:r>
          </a:p>
          <a:p>
            <a:r>
              <a:rPr lang="tr-TR" sz="1600" dirty="0"/>
              <a:t>Ciddi karın ağrısı</a:t>
            </a:r>
          </a:p>
          <a:p>
            <a:r>
              <a:rPr lang="tr-TR" sz="1600" dirty="0"/>
              <a:t>Solunum güçlüğü veya sık solunum</a:t>
            </a:r>
          </a:p>
          <a:p>
            <a:r>
              <a:rPr lang="tr-TR" sz="1600" dirty="0"/>
              <a:t>Sularının gelmesi</a:t>
            </a:r>
          </a:p>
          <a:p>
            <a:r>
              <a:rPr lang="tr-TR" sz="1600" dirty="0"/>
              <a:t>Yüz, el ve bacaklarda şişme</a:t>
            </a:r>
          </a:p>
          <a:p>
            <a:r>
              <a:rPr lang="tr-TR" sz="1600" dirty="0" err="1"/>
              <a:t>Fetus</a:t>
            </a:r>
            <a:r>
              <a:rPr lang="tr-TR" sz="1600" dirty="0"/>
              <a:t> hareketlerinin hissedilememesi</a:t>
            </a:r>
          </a:p>
          <a:p>
            <a:r>
              <a:rPr lang="tr-TR" sz="1600" dirty="0"/>
              <a:t>Doğum eylemi ve doğum *</a:t>
            </a:r>
          </a:p>
          <a:p>
            <a:r>
              <a:rPr lang="tr-TR" sz="1600" dirty="0"/>
              <a:t>Doğumun nerede ve kim tarafından yapılacağının planlanması *</a:t>
            </a:r>
          </a:p>
          <a:p>
            <a:r>
              <a:rPr lang="tr-TR" sz="1600" dirty="0"/>
              <a:t>Emzirme *</a:t>
            </a:r>
          </a:p>
          <a:p>
            <a:r>
              <a:rPr lang="tr-TR" sz="1600" dirty="0" err="1"/>
              <a:t>Postpartum</a:t>
            </a:r>
            <a:r>
              <a:rPr lang="tr-TR" sz="1600" dirty="0"/>
              <a:t> aile planlaması danışmanlığı *</a:t>
            </a:r>
          </a:p>
          <a:p>
            <a:r>
              <a:rPr lang="tr-TR" sz="1600" b="1" dirty="0"/>
              <a:t>*Özellikle bu konulardaki danışmanlıkların verilmesi bu haftalardaki izlem için önceliklidir. </a:t>
            </a:r>
            <a:endParaRPr lang="tr-TR" sz="1600" dirty="0"/>
          </a:p>
          <a:p>
            <a:r>
              <a:rPr lang="tr-TR" sz="1600" b="1" dirty="0"/>
              <a:t>*40. haftaya kadar doğum gerçekleşmezse gebenin doğumun yapılacağı sağlık kuruluşuna hemen başvurması konusunda bilgi verilmelidir.</a:t>
            </a:r>
            <a:endParaRPr lang="tr-TR" sz="1600" dirty="0"/>
          </a:p>
          <a:p>
            <a:endParaRPr lang="tr-TR" sz="1600" dirty="0"/>
          </a:p>
          <a:p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Gebelikte tehlike işaretleri: *</a:t>
            </a:r>
            <a:b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8371" name="Picture 2" descr="C:\Users\win 7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844550"/>
            <a:ext cx="371475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İçerik Yer Tutucusu"/>
          <p:cNvSpPr>
            <a:spLocks noGrp="1"/>
          </p:cNvSpPr>
          <p:nvPr>
            <p:ph idx="4294967295"/>
          </p:nvPr>
        </p:nvSpPr>
        <p:spPr>
          <a:xfrm>
            <a:off x="500034" y="1142984"/>
            <a:ext cx="8229600" cy="5095875"/>
          </a:xfrm>
        </p:spPr>
        <p:txBody>
          <a:bodyPr/>
          <a:lstStyle/>
          <a:p>
            <a:r>
              <a:rPr lang="tr-TR" sz="2000" b="1" dirty="0"/>
              <a:t> </a:t>
            </a:r>
            <a:endParaRPr lang="tr-TR" sz="2000" dirty="0"/>
          </a:p>
          <a:p>
            <a:r>
              <a:rPr lang="tr-TR" sz="2000" dirty="0"/>
              <a:t>Hemoglobinin 7 g/</a:t>
            </a:r>
            <a:r>
              <a:rPr lang="tr-TR" sz="2000" dirty="0" err="1"/>
              <a:t>dl</a:t>
            </a:r>
            <a:r>
              <a:rPr lang="tr-TR" sz="2000" dirty="0"/>
              <a:t> ve altında olması</a:t>
            </a:r>
          </a:p>
          <a:p>
            <a:r>
              <a:rPr lang="tr-TR" sz="2000" dirty="0"/>
              <a:t>Kanama ve lekelenme olması</a:t>
            </a:r>
          </a:p>
          <a:p>
            <a:r>
              <a:rPr lang="tr-TR" sz="2000" dirty="0" err="1"/>
              <a:t>Preeklampsi</a:t>
            </a:r>
            <a:r>
              <a:rPr lang="tr-TR" sz="2000" dirty="0"/>
              <a:t> belirtileri, hipertansiyon ve/veya </a:t>
            </a:r>
            <a:r>
              <a:rPr lang="tr-TR" sz="2000" dirty="0" err="1"/>
              <a:t>proteinüri</a:t>
            </a:r>
            <a:r>
              <a:rPr lang="tr-TR" sz="2000" dirty="0"/>
              <a:t> olması</a:t>
            </a:r>
          </a:p>
          <a:p>
            <a:r>
              <a:rPr lang="tr-TR" sz="2000" dirty="0"/>
              <a:t>Gebenin </a:t>
            </a:r>
            <a:r>
              <a:rPr lang="tr-TR" sz="2000" dirty="0" err="1"/>
              <a:t>fetus</a:t>
            </a:r>
            <a:r>
              <a:rPr lang="tr-TR" sz="2000" dirty="0"/>
              <a:t> hareketlerini hissetmemesi veya el </a:t>
            </a:r>
            <a:r>
              <a:rPr lang="tr-TR" sz="2000" dirty="0" err="1"/>
              <a:t>Doppleri</a:t>
            </a:r>
            <a:r>
              <a:rPr lang="tr-TR" sz="2000" dirty="0"/>
              <a:t> ile </a:t>
            </a:r>
            <a:r>
              <a:rPr lang="tr-TR" sz="2000" dirty="0" err="1"/>
              <a:t>fetal</a:t>
            </a:r>
            <a:r>
              <a:rPr lang="tr-TR" sz="2000" dirty="0"/>
              <a:t> kalp seslerinin duyulmaması</a:t>
            </a:r>
          </a:p>
          <a:p>
            <a:r>
              <a:rPr lang="tr-TR" sz="2000" dirty="0"/>
              <a:t>Bir önceki izlemde </a:t>
            </a:r>
            <a:r>
              <a:rPr lang="tr-TR" sz="2000" dirty="0" err="1"/>
              <a:t>bakteriüri</a:t>
            </a:r>
            <a:r>
              <a:rPr lang="tr-TR" sz="2000" dirty="0"/>
              <a:t> tespit edilen gebenin tedaviye rağmen </a:t>
            </a:r>
            <a:r>
              <a:rPr lang="tr-TR" sz="2000" dirty="0" err="1"/>
              <a:t>bakteriürinin</a:t>
            </a:r>
            <a:r>
              <a:rPr lang="tr-TR" sz="2000" dirty="0"/>
              <a:t> devam ediyor olması</a:t>
            </a:r>
          </a:p>
          <a:p>
            <a:r>
              <a:rPr lang="tr-TR" sz="2000" dirty="0"/>
              <a:t>Tehlike işaretlerinin varlığı</a:t>
            </a:r>
          </a:p>
          <a:p>
            <a:r>
              <a:rPr lang="tr-TR" sz="2000" dirty="0"/>
              <a:t>Çoğul gebelik şüphesi olması (Doğrulamak ve doğumu planlamak üzere)</a:t>
            </a:r>
          </a:p>
          <a:p>
            <a:r>
              <a:rPr lang="tr-TR" sz="2000" dirty="0"/>
              <a:t>Makat </a:t>
            </a:r>
            <a:r>
              <a:rPr lang="tr-TR" sz="2000" dirty="0" err="1"/>
              <a:t>prezentasyonu</a:t>
            </a:r>
            <a:r>
              <a:rPr lang="tr-TR" sz="2000" dirty="0"/>
              <a:t> şüphesi</a:t>
            </a:r>
          </a:p>
          <a:p>
            <a:r>
              <a:rPr lang="tr-TR" sz="2000" dirty="0"/>
              <a:t>Gebeliğe eşlik eden sistemik hastalıkların varlığı (Kalp Hastalığı, Böbrek hastalığı, Diyabet, Astım, </a:t>
            </a:r>
            <a:r>
              <a:rPr lang="tr-TR" sz="2000" dirty="0" err="1"/>
              <a:t>Tiroid</a:t>
            </a:r>
            <a:r>
              <a:rPr lang="tr-TR" sz="2000" dirty="0"/>
              <a:t> Fonksiyon </a:t>
            </a:r>
            <a:r>
              <a:rPr lang="tr-TR" sz="2000" dirty="0" err="1"/>
              <a:t>Bzk</a:t>
            </a:r>
            <a:r>
              <a:rPr lang="tr-TR" sz="2000" dirty="0"/>
              <a:t>.</a:t>
            </a:r>
            <a:r>
              <a:rPr lang="tr-TR" sz="2000" dirty="0" err="1"/>
              <a:t>luğu</a:t>
            </a:r>
            <a:r>
              <a:rPr lang="tr-TR" sz="2000" dirty="0"/>
              <a:t> vb)</a:t>
            </a:r>
          </a:p>
          <a:p>
            <a:endParaRPr lang="tr-TR" sz="2000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990584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Sevk Edilecek Durumlar:</a:t>
            </a:r>
            <a:endParaRPr lang="tr-TR" sz="4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/>
          </p:cNvSpPr>
          <p:nvPr>
            <p:ph idx="4294967295"/>
          </p:nvPr>
        </p:nvSpPr>
        <p:spPr>
          <a:xfrm>
            <a:off x="428596" y="1643050"/>
            <a:ext cx="8229600" cy="44243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/>
              <a:t>Gebeler birinci basamakta en az 4 kez görülmeli. Gebenin izlemine göre daha fazla görüşme yapılabilir. </a:t>
            </a:r>
          </a:p>
          <a:p>
            <a:pPr>
              <a:lnSpc>
                <a:spcPct val="90000"/>
              </a:lnSpc>
            </a:pP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/>
              <a:t>İlk değerlendirmede risk değerlendirmesi yapılıp, sevk kriterleri sorgulanır. Hangi basamakta takip edileceğine karar verilir.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Her görüşmede öykü alınıp, FM yapılır ve TİT, tam kan sayımı istenir. </a:t>
            </a:r>
          </a:p>
          <a:p>
            <a:pPr>
              <a:lnSpc>
                <a:spcPct val="90000"/>
              </a:lnSpc>
            </a:pP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/>
              <a:t>İlk 12 </a:t>
            </a:r>
            <a:r>
              <a:rPr lang="tr-TR" sz="2000" dirty="0" err="1"/>
              <a:t>hft</a:t>
            </a:r>
            <a:r>
              <a:rPr lang="tr-TR" sz="2000" dirty="0"/>
              <a:t> </a:t>
            </a:r>
            <a:r>
              <a:rPr lang="tr-TR" sz="2000" dirty="0" err="1"/>
              <a:t>organogenez</a:t>
            </a:r>
            <a:r>
              <a:rPr lang="tr-TR" sz="2000" dirty="0"/>
              <a:t> dönemi olduğundan ilaç kullanmaktan kaçınılır.</a:t>
            </a:r>
          </a:p>
          <a:p>
            <a:pPr>
              <a:lnSpc>
                <a:spcPct val="90000"/>
              </a:lnSpc>
            </a:pP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/>
              <a:t>Demir tedavisi 16. </a:t>
            </a:r>
            <a:r>
              <a:rPr lang="tr-TR" sz="2000" dirty="0" err="1"/>
              <a:t>hft</a:t>
            </a:r>
            <a:r>
              <a:rPr lang="tr-TR" sz="2000" dirty="0"/>
              <a:t> başlanır. Gebeliğin sonuna kadar devam edilir.</a:t>
            </a:r>
          </a:p>
          <a:p>
            <a:pPr>
              <a:lnSpc>
                <a:spcPct val="90000"/>
              </a:lnSpc>
            </a:pPr>
            <a:endParaRPr lang="tr-TR" sz="2000" dirty="0"/>
          </a:p>
        </p:txBody>
      </p:sp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ÖZET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İçerik Yer Tutucusu"/>
          <p:cNvSpPr>
            <a:spLocks noGrp="1"/>
          </p:cNvSpPr>
          <p:nvPr>
            <p:ph idx="4294967295"/>
          </p:nvPr>
        </p:nvSpPr>
        <p:spPr>
          <a:xfrm>
            <a:off x="357158" y="1643050"/>
            <a:ext cx="8229600" cy="44243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dirty="0"/>
              <a:t>Gebelik idrar yolu enfeksiyonlarına eğilim artığı bir dönemdir.İdrar yolu enfeksiyonu basit sistitten </a:t>
            </a:r>
            <a:r>
              <a:rPr lang="tr-TR" dirty="0" err="1"/>
              <a:t>piyelonefrite</a:t>
            </a:r>
            <a:r>
              <a:rPr lang="tr-TR" dirty="0"/>
              <a:t> kadar gidebilir.Bu da erken doğumlara sebep olur.</a:t>
            </a:r>
          </a:p>
          <a:p>
            <a:pPr>
              <a:buFont typeface="Arial" charset="0"/>
              <a:buChar char="•"/>
            </a:pPr>
            <a:r>
              <a:rPr lang="tr-TR" dirty="0"/>
              <a:t>Yapılan idrar incelemesinde enfeksiyon saptanan tüm gebeler  mutlaka  kültüre gönderilip ona göre tedavi edilmelidir.</a:t>
            </a:r>
          </a:p>
        </p:txBody>
      </p:sp>
      <p:sp>
        <p:nvSpPr>
          <p:cNvPr id="27650" name="1 Başlık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İDRAR YOLU ENFEKSİYONU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2 İçerik Yer Tutucusu"/>
          <p:cNvSpPr>
            <a:spLocks noGrp="1"/>
          </p:cNvSpPr>
          <p:nvPr>
            <p:ph idx="4294967295"/>
          </p:nvPr>
        </p:nvSpPr>
        <p:spPr>
          <a:xfrm>
            <a:off x="500034" y="1500174"/>
            <a:ext cx="8229600" cy="4424363"/>
          </a:xfrm>
        </p:spPr>
        <p:txBody>
          <a:bodyPr/>
          <a:lstStyle/>
          <a:p>
            <a:r>
              <a:rPr lang="tr-TR" dirty="0"/>
              <a:t>Enfeksiyon tarama testleri:TORCH  </a:t>
            </a:r>
            <a:r>
              <a:rPr lang="tr-TR" dirty="0" err="1"/>
              <a:t>Rubella</a:t>
            </a:r>
            <a:r>
              <a:rPr lang="tr-TR" dirty="0"/>
              <a:t>,</a:t>
            </a:r>
            <a:r>
              <a:rPr lang="tr-TR" dirty="0" err="1"/>
              <a:t>Toxoplazma</a:t>
            </a:r>
            <a:r>
              <a:rPr lang="tr-TR" dirty="0"/>
              <a:t>,</a:t>
            </a:r>
            <a:r>
              <a:rPr lang="tr-TR" dirty="0" err="1"/>
              <a:t>Sifiliz</a:t>
            </a:r>
            <a:r>
              <a:rPr lang="tr-TR" dirty="0"/>
              <a:t> ,HIV ,Hepatit B tercihen gebelik planlanırken yapılmalıdır.Ancak gebe tespit edildiğinde bu testler yapılmadıysa mutlaka yaptırılmalıdır.Anne Hep.B pozitifse bebeğe  doğumdan sonra </a:t>
            </a:r>
            <a:r>
              <a:rPr lang="tr-TR" dirty="0" err="1"/>
              <a:t>İmmunglobulin</a:t>
            </a:r>
            <a:r>
              <a:rPr lang="tr-TR" dirty="0"/>
              <a:t> yapılır.</a:t>
            </a:r>
          </a:p>
          <a:p>
            <a:pPr>
              <a:buFont typeface="Arial" charset="0"/>
              <a:buNone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2 İçerik Yer Tutucusu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4243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sz="2000" dirty="0"/>
              <a:t>Gebelikte USG </a:t>
            </a:r>
            <a:r>
              <a:rPr lang="tr-TR" sz="2000" dirty="0" err="1"/>
              <a:t>nin</a:t>
            </a:r>
            <a:r>
              <a:rPr lang="tr-TR" sz="2000" dirty="0"/>
              <a:t> kaç kez yapılacağına dair çelişkili veriler vardır.</a:t>
            </a:r>
          </a:p>
          <a:p>
            <a:pPr>
              <a:buFont typeface="Arial" charset="0"/>
              <a:buChar char="•"/>
            </a:pPr>
            <a:r>
              <a:rPr lang="tr-TR" sz="2000" dirty="0"/>
              <a:t>Günümüz de hemen hemen her doktor kontrolünde yapılmasına rağmen gebelik ilk saptandığında, 16-24 haftalar arasında ve gebelikte bir sorunla karşılaşıldığında olmak şeklinde veya buna bir de doğum öncesi olacak şekilde toplam 3 -4 kez yapılması şeklinde görüşler vardır.</a:t>
            </a:r>
          </a:p>
          <a:p>
            <a:pPr>
              <a:buFont typeface="Arial" charset="0"/>
              <a:buChar char="•"/>
            </a:pPr>
            <a:r>
              <a:rPr lang="tr-TR" sz="2000" dirty="0">
                <a:solidFill>
                  <a:srgbClr val="C00000"/>
                </a:solidFill>
              </a:rPr>
              <a:t>USG yapılması gereken durumlar:</a:t>
            </a:r>
          </a:p>
          <a:p>
            <a:r>
              <a:rPr lang="tr-TR" sz="2000" dirty="0"/>
              <a:t>Düşük tehdidi</a:t>
            </a:r>
          </a:p>
          <a:p>
            <a:r>
              <a:rPr lang="tr-TR" sz="2000" dirty="0"/>
              <a:t>Bebek hareketlerinin hissedilmemesi</a:t>
            </a:r>
          </a:p>
          <a:p>
            <a:r>
              <a:rPr lang="tr-TR" sz="2000" dirty="0" err="1"/>
              <a:t>Intrauterin</a:t>
            </a:r>
            <a:r>
              <a:rPr lang="tr-TR" sz="2000" dirty="0"/>
              <a:t> gelişme geriliği</a:t>
            </a:r>
          </a:p>
          <a:p>
            <a:r>
              <a:rPr lang="tr-TR" sz="2000" dirty="0" err="1"/>
              <a:t>Miad</a:t>
            </a:r>
            <a:r>
              <a:rPr lang="tr-TR" sz="2000" dirty="0"/>
              <a:t> geçmesi</a:t>
            </a:r>
          </a:p>
          <a:p>
            <a:pPr>
              <a:buFont typeface="Arial" charset="0"/>
              <a:buChar char="•"/>
            </a:pPr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30722" name="1 Başlık"/>
          <p:cNvSpPr>
            <a:spLocks noGrp="1"/>
          </p:cNvSpPr>
          <p:nvPr>
            <p:ph type="title" idx="4294967295"/>
          </p:nvPr>
        </p:nvSpPr>
        <p:spPr>
          <a:xfrm>
            <a:off x="642910" y="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USG</a:t>
            </a:r>
          </a:p>
        </p:txBody>
      </p:sp>
      <p:pic>
        <p:nvPicPr>
          <p:cNvPr id="63491" name="3 İçerik Yer Tutucusu" descr="o0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500438"/>
            <a:ext cx="27146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İçerik Yer Tutucusu 2"/>
          <p:cNvSpPr>
            <a:spLocks noGrp="1"/>
          </p:cNvSpPr>
          <p:nvPr>
            <p:ph idx="4294967295"/>
          </p:nvPr>
        </p:nvSpPr>
        <p:spPr>
          <a:xfrm>
            <a:off x="285720" y="1928802"/>
            <a:ext cx="8229600" cy="411321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Gebe </a:t>
            </a:r>
            <a:r>
              <a:rPr lang="tr-TR" dirty="0"/>
              <a:t>takibinde amaç </a:t>
            </a:r>
            <a:r>
              <a:rPr lang="tr-TR" dirty="0" err="1"/>
              <a:t>maternal</a:t>
            </a:r>
            <a:r>
              <a:rPr lang="tr-TR" dirty="0"/>
              <a:t> ve </a:t>
            </a:r>
            <a:r>
              <a:rPr lang="tr-TR" dirty="0" err="1"/>
              <a:t>perinatal</a:t>
            </a:r>
            <a:r>
              <a:rPr lang="tr-TR" dirty="0"/>
              <a:t>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morbiditenin</a:t>
            </a:r>
            <a:r>
              <a:rPr lang="tr-TR" dirty="0"/>
              <a:t> azaltılmasıdır.</a:t>
            </a:r>
          </a:p>
          <a:p>
            <a:pPr>
              <a:buFont typeface="Wingdings" pitchFamily="2" charset="2"/>
              <a:buNone/>
            </a:pPr>
            <a:r>
              <a:rPr lang="tr-TR" dirty="0"/>
              <a:t>  </a:t>
            </a:r>
          </a:p>
          <a:p>
            <a:endParaRPr lang="tr-TR" dirty="0"/>
          </a:p>
        </p:txBody>
      </p:sp>
      <p:sp>
        <p:nvSpPr>
          <p:cNvPr id="16385" name="Başlık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b="0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Gebelik izlemi</a:t>
            </a:r>
            <a:endParaRPr lang="tr-TR" sz="4200" b="0" kern="1200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>
                <a:solidFill>
                  <a:srgbClr val="C00000"/>
                </a:solidFill>
                <a:latin typeface="+mn-lt"/>
              </a:rPr>
              <a:t>USG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50736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dirty="0" smtClean="0">
                <a:latin typeface="+mj-lt"/>
              </a:rPr>
              <a:t>14</a:t>
            </a:r>
            <a:r>
              <a:rPr lang="tr-TR" sz="2400" dirty="0">
                <a:latin typeface="+mj-lt"/>
              </a:rPr>
              <a:t>. haftadan önce erken USG </a:t>
            </a:r>
            <a:r>
              <a:rPr lang="tr-TR" sz="2400" dirty="0" err="1">
                <a:latin typeface="+mj-lt"/>
              </a:rPr>
              <a:t>gestasyonel</a:t>
            </a:r>
            <a:r>
              <a:rPr lang="tr-TR" sz="2400" dirty="0">
                <a:latin typeface="+mj-lt"/>
              </a:rPr>
              <a:t> yaş </a:t>
            </a:r>
            <a:r>
              <a:rPr lang="tr-TR" sz="2400" dirty="0" smtClean="0">
                <a:latin typeface="+mj-lt"/>
              </a:rPr>
              <a:t>belirlemede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dirty="0" smtClean="0">
                <a:latin typeface="+mj-lt"/>
              </a:rPr>
              <a:t>18.ve20.</a:t>
            </a:r>
            <a:r>
              <a:rPr lang="tr-TR" sz="2400" dirty="0" err="1" smtClean="0">
                <a:latin typeface="+mj-lt"/>
              </a:rPr>
              <a:t>hf</a:t>
            </a:r>
            <a:r>
              <a:rPr lang="tr-TR" sz="2400" dirty="0" smtClean="0">
                <a:latin typeface="+mj-lt"/>
              </a:rPr>
              <a:t>.da yapısal anomali araştırılması için USG ile tarama yapılır.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tr-TR" sz="2400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dirty="0" smtClean="0">
                <a:latin typeface="+mj-lt"/>
              </a:rPr>
              <a:t>10-14.haftalarda </a:t>
            </a:r>
            <a:r>
              <a:rPr lang="tr-TR" sz="2400" dirty="0" err="1">
                <a:latin typeface="+mj-lt"/>
              </a:rPr>
              <a:t>down</a:t>
            </a:r>
            <a:r>
              <a:rPr lang="tr-TR" sz="2400" dirty="0">
                <a:latin typeface="+mj-lt"/>
              </a:rPr>
              <a:t> s. için (</a:t>
            </a:r>
            <a:r>
              <a:rPr lang="tr-TR" sz="2400" dirty="0" err="1">
                <a:latin typeface="+mj-lt"/>
              </a:rPr>
              <a:t>nuchal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translucency</a:t>
            </a:r>
            <a:r>
              <a:rPr lang="tr-TR" sz="2400" dirty="0">
                <a:latin typeface="+mj-lt"/>
              </a:rPr>
              <a:t>) ense kalınlığını ( N~3mm) değerlendirmek için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tr-TR" sz="2400" dirty="0">
              <a:latin typeface="+mj-lt"/>
            </a:endParaRPr>
          </a:p>
        </p:txBody>
      </p:sp>
      <p:sp>
        <p:nvSpPr>
          <p:cNvPr id="64515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tr-TR" smtClean="0">
              <a:latin typeface="Constantia" pitchFamily="18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500563" y="3765550"/>
            <a:ext cx="4568825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90600" indent="-5334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tr-TR" sz="2400" dirty="0">
                <a:latin typeface="+mn-lt"/>
                <a:cs typeface="+mn-cs"/>
              </a:rPr>
              <a:t>41.haftadan sonra </a:t>
            </a:r>
            <a:r>
              <a:rPr lang="tr-TR" sz="2400" dirty="0">
                <a:latin typeface="+mj-lt"/>
                <a:cs typeface="+mn-cs"/>
              </a:rPr>
              <a:t>indüksiyona</a:t>
            </a:r>
            <a:r>
              <a:rPr lang="tr-TR" sz="2400" dirty="0">
                <a:latin typeface="+mn-lt"/>
                <a:cs typeface="+mn-cs"/>
              </a:rPr>
              <a:t> ihtiyacı belirlemede</a:t>
            </a:r>
          </a:p>
          <a:p>
            <a:pPr marL="990600" indent="-5334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tr-TR" sz="2400" dirty="0">
              <a:latin typeface="+mn-lt"/>
              <a:cs typeface="+mn-cs"/>
            </a:endParaRPr>
          </a:p>
        </p:txBody>
      </p:sp>
      <p:pic>
        <p:nvPicPr>
          <p:cNvPr id="64517" name="Picture 2" descr="C:\Users\win 7\Desktop\karikatur-bebek-2_548f7fe365a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571500"/>
            <a:ext cx="4502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2 İçerik Yer Tutucusu"/>
          <p:cNvSpPr>
            <a:spLocks noGrp="1"/>
          </p:cNvSpPr>
          <p:nvPr>
            <p:ph idx="4294967295"/>
          </p:nvPr>
        </p:nvSpPr>
        <p:spPr>
          <a:xfrm>
            <a:off x="428596" y="1357298"/>
            <a:ext cx="8229600" cy="48815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tr-TR" sz="2600" dirty="0"/>
              <a:t>İkili Test:Gebeliğin 11-14.haftalarında bebeğin ense kalınlığı  ve  CRL ile birlikte gebenin kanında Beta-HCG ve PAPP-A’ </a:t>
            </a:r>
            <a:r>
              <a:rPr lang="tr-TR" sz="2600" dirty="0" err="1"/>
              <a:t>nın</a:t>
            </a:r>
            <a:r>
              <a:rPr lang="tr-TR" sz="2600" dirty="0"/>
              <a:t> aynı anda ölçülmesi </a:t>
            </a:r>
            <a:r>
              <a:rPr lang="tr-TR" sz="2600" dirty="0" err="1"/>
              <a:t>trizomi</a:t>
            </a:r>
            <a:r>
              <a:rPr lang="tr-TR" sz="2600" dirty="0"/>
              <a:t> riskini ve </a:t>
            </a:r>
            <a:r>
              <a:rPr lang="tr-TR" sz="2600" dirty="0" err="1"/>
              <a:t>fetal</a:t>
            </a:r>
            <a:r>
              <a:rPr lang="tr-TR" sz="2600" dirty="0"/>
              <a:t> anomalileri gösterir.</a:t>
            </a:r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r>
              <a:rPr lang="tr-TR" sz="2600" dirty="0"/>
              <a:t>2 </a:t>
            </a:r>
            <a:r>
              <a:rPr lang="tr-TR" sz="2600" dirty="0" err="1"/>
              <a:t>li</a:t>
            </a:r>
            <a:r>
              <a:rPr lang="tr-TR" sz="2600" dirty="0"/>
              <a:t> testi yüksek çıkan hastalar Kadın Doğum Uzmanına sevk edilmelidir.Ancak USG ölçümlerinin hassasiyetinin testi fazlasıyla etkiyeceği de akıl da tutulmalıdır.</a:t>
            </a:r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r>
              <a:rPr lang="tr-TR" sz="2600" dirty="0"/>
              <a:t>Üçlü Tarama Testi:Gebeliğin 16-18.haftalarında yapılır. </a:t>
            </a:r>
            <a:r>
              <a:rPr lang="tr-TR" sz="2600" dirty="0" err="1"/>
              <a:t>Down</a:t>
            </a:r>
            <a:r>
              <a:rPr lang="tr-TR" sz="2600" dirty="0"/>
              <a:t> Sendromu ve </a:t>
            </a:r>
            <a:r>
              <a:rPr lang="tr-TR" sz="2600" dirty="0" err="1"/>
              <a:t>Nöral</a:t>
            </a:r>
            <a:r>
              <a:rPr lang="tr-TR" sz="2600" dirty="0"/>
              <a:t> Tüp </a:t>
            </a:r>
            <a:r>
              <a:rPr lang="tr-TR" sz="2600" dirty="0" err="1"/>
              <a:t>Defekti</a:t>
            </a:r>
            <a:r>
              <a:rPr lang="tr-TR" sz="2600" dirty="0"/>
              <a:t> riskini incelemek için kanda </a:t>
            </a:r>
            <a:r>
              <a:rPr lang="tr-TR" sz="2600" dirty="0" err="1"/>
              <a:t>Östradiol</a:t>
            </a:r>
            <a:r>
              <a:rPr lang="tr-TR" sz="2600" dirty="0"/>
              <a:t>, AFP ve Beta-HCG bakılmasıdır.</a:t>
            </a:r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r>
              <a:rPr lang="tr-TR" sz="2600" dirty="0"/>
              <a:t>3 durum içinde saptanan risk ayrı ayrı belirtilir.En önemli nokta annenin gebelik haftasının doğru hesaplanmış ve bilgisayara doğru girilmiş olmasıdır.Herhangi birine karşı risk artışı varsa gebe sevk edilir.</a:t>
            </a:r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endParaRPr lang="tr-TR" sz="2600" dirty="0"/>
          </a:p>
          <a:p>
            <a:pPr>
              <a:lnSpc>
                <a:spcPct val="90000"/>
              </a:lnSpc>
            </a:pPr>
            <a:endParaRPr lang="tr-TR" sz="2600" dirty="0"/>
          </a:p>
        </p:txBody>
      </p:sp>
      <p:sp>
        <p:nvSpPr>
          <p:cNvPr id="33794" name="1 Başlık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071546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Yapılması Gereken Testler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2 İçerik Yer Tutucusu"/>
          <p:cNvSpPr>
            <a:spLocks noGrp="1"/>
          </p:cNvSpPr>
          <p:nvPr>
            <p:ph idx="4294967295"/>
          </p:nvPr>
        </p:nvSpPr>
        <p:spPr>
          <a:xfrm>
            <a:off x="500034" y="1714488"/>
            <a:ext cx="8229600" cy="4424363"/>
          </a:xfrm>
        </p:spPr>
        <p:txBody>
          <a:bodyPr/>
          <a:lstStyle/>
          <a:p>
            <a:r>
              <a:rPr lang="tr-TR" dirty="0"/>
              <a:t>Annenin ve babanın kan gruplarına bakılır.</a:t>
            </a:r>
          </a:p>
          <a:p>
            <a:pPr>
              <a:buFont typeface="Arial" charset="0"/>
              <a:buNone/>
            </a:pPr>
            <a:r>
              <a:rPr lang="tr-TR" dirty="0" err="1"/>
              <a:t>Rh</a:t>
            </a:r>
            <a:r>
              <a:rPr lang="tr-TR" dirty="0"/>
              <a:t> uyumsuzluğu varsa  </a:t>
            </a:r>
            <a:r>
              <a:rPr lang="tr-TR" dirty="0" err="1"/>
              <a:t>İndirek</a:t>
            </a:r>
            <a:r>
              <a:rPr lang="tr-TR" dirty="0"/>
              <a:t> </a:t>
            </a:r>
            <a:r>
              <a:rPr lang="tr-TR" dirty="0" err="1"/>
              <a:t>Coombs</a:t>
            </a:r>
            <a:r>
              <a:rPr lang="tr-TR" dirty="0"/>
              <a:t> </a:t>
            </a:r>
            <a:r>
              <a:rPr lang="tr-TR" dirty="0" smtClean="0"/>
              <a:t>testi yapılır.</a:t>
            </a:r>
          </a:p>
          <a:p>
            <a:pPr>
              <a:buFont typeface="Arial" charset="0"/>
              <a:buNone/>
            </a:pPr>
            <a:endParaRPr lang="tr-TR" dirty="0" smtClean="0"/>
          </a:p>
          <a:p>
            <a:pPr>
              <a:buFont typeface="Arial" charset="0"/>
              <a:buNone/>
            </a:pPr>
            <a:r>
              <a:rPr lang="tr-TR" dirty="0" err="1" smtClean="0"/>
              <a:t>İndirek</a:t>
            </a:r>
            <a:r>
              <a:rPr lang="tr-TR" dirty="0" smtClean="0"/>
              <a:t> </a:t>
            </a:r>
            <a:r>
              <a:rPr lang="tr-TR" dirty="0" err="1"/>
              <a:t>Coombs</a:t>
            </a:r>
            <a:r>
              <a:rPr lang="tr-TR" dirty="0"/>
              <a:t> Testi (-) çıkanlar 1.basamakta </a:t>
            </a:r>
            <a:r>
              <a:rPr lang="tr-TR" dirty="0" smtClean="0"/>
              <a:t>Takip edilir</a:t>
            </a:r>
            <a:r>
              <a:rPr lang="tr-TR" dirty="0"/>
              <a:t>.</a:t>
            </a:r>
          </a:p>
          <a:p>
            <a:pPr>
              <a:buFont typeface="Arial" charset="0"/>
              <a:buNone/>
            </a:pPr>
            <a:r>
              <a:rPr lang="tr-TR" dirty="0"/>
              <a:t>(+) </a:t>
            </a:r>
            <a:r>
              <a:rPr lang="tr-TR" dirty="0" err="1"/>
              <a:t>ler</a:t>
            </a:r>
            <a:r>
              <a:rPr lang="tr-TR" dirty="0"/>
              <a:t> ise 2.Basamağa sevk edilir.</a:t>
            </a:r>
          </a:p>
        </p:txBody>
      </p:sp>
      <p:sp>
        <p:nvSpPr>
          <p:cNvPr id="37890" name="1 Başlık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RH UYUŞMAZLIĞI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1" name="Group 27"/>
          <p:cNvGraphicFramePr>
            <a:graphicFrameLocks noGrp="1"/>
          </p:cNvGraphicFramePr>
          <p:nvPr>
            <p:ph idx="4294967295"/>
          </p:nvPr>
        </p:nvGraphicFramePr>
        <p:xfrm>
          <a:off x="428596" y="1857364"/>
          <a:ext cx="8229600" cy="32308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Gebe </a:t>
                      </a:r>
                      <a:r>
                        <a:rPr kumimoji="0" lang="tr-T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tetanozu</a:t>
                      </a: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uygulama zamanı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Koruyuculuğu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Gebeliğin 4.ayında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Bağışıklık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İlk dozdan en az 4 hafta sonra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1-3 yıl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İkinci dozdan 6 ay sonra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5 yıl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Üçüncü dozdan 1 yıl sonra ya da sonraki gebelikte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10  yıl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Dördüncü dozdan 1 yıl sonra ya da sonraki gebelikte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Doğurganlık çağı boyunca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41986" name="1 Başlık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TETANOZ PROFİLAKSİSİ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58" y="1714488"/>
            <a:ext cx="8229600" cy="4424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/>
              <a:t>Gebelerin~%7’sinde olur.</a:t>
            </a:r>
          </a:p>
          <a:p>
            <a:pPr>
              <a:lnSpc>
                <a:spcPct val="90000"/>
              </a:lnSpc>
            </a:pPr>
            <a:r>
              <a:rPr lang="tr-TR" dirty="0"/>
              <a:t>Genellikle gebeliğin 3.</a:t>
            </a:r>
            <a:r>
              <a:rPr lang="tr-TR" dirty="0" err="1"/>
              <a:t>trimesterinde</a:t>
            </a:r>
            <a:r>
              <a:rPr lang="tr-TR" dirty="0"/>
              <a:t> ortaya çıkar.</a:t>
            </a:r>
          </a:p>
          <a:p>
            <a:pPr>
              <a:lnSpc>
                <a:spcPct val="90000"/>
              </a:lnSpc>
            </a:pPr>
            <a:r>
              <a:rPr lang="tr-TR" dirty="0"/>
              <a:t>Yüksek riskli gebeler;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İleri </a:t>
            </a:r>
            <a:r>
              <a:rPr lang="tr-TR" dirty="0" err="1"/>
              <a:t>maternal</a:t>
            </a:r>
            <a:r>
              <a:rPr lang="tr-TR" dirty="0"/>
              <a:t> yaş, GDM hikayesi, glikozüri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Gebelik öncesi yüksek BMI, ailede diyabet(+)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B-</a:t>
            </a:r>
            <a:r>
              <a:rPr lang="tr-TR" dirty="0" err="1"/>
              <a:t>adrenerjik</a:t>
            </a:r>
            <a:r>
              <a:rPr lang="tr-TR" dirty="0"/>
              <a:t> ve k.</a:t>
            </a:r>
            <a:r>
              <a:rPr lang="tr-TR" dirty="0" err="1"/>
              <a:t>steroid</a:t>
            </a:r>
            <a:r>
              <a:rPr lang="tr-TR" dirty="0"/>
              <a:t> ilaç kullanımı</a:t>
            </a:r>
          </a:p>
          <a:p>
            <a:pPr lvl="1">
              <a:lnSpc>
                <a:spcPct val="90000"/>
              </a:lnSpc>
            </a:pPr>
            <a:r>
              <a:rPr lang="tr-TR" dirty="0"/>
              <a:t>Daha önce </a:t>
            </a:r>
            <a:r>
              <a:rPr lang="tr-TR" dirty="0" err="1"/>
              <a:t>makrozomik</a:t>
            </a:r>
            <a:r>
              <a:rPr lang="tr-TR" dirty="0"/>
              <a:t> veya ölü doğum </a:t>
            </a:r>
            <a:r>
              <a:rPr lang="tr-TR" dirty="0" err="1"/>
              <a:t>hik</a:t>
            </a:r>
            <a:r>
              <a:rPr lang="tr-TR" dirty="0"/>
              <a:t>.</a:t>
            </a:r>
          </a:p>
          <a:p>
            <a:pPr lvl="1">
              <a:lnSpc>
                <a:spcPct val="90000"/>
              </a:lnSpc>
            </a:pPr>
            <a:r>
              <a:rPr lang="tr-TR" dirty="0" err="1"/>
              <a:t>Polihidramniozu</a:t>
            </a:r>
            <a:r>
              <a:rPr lang="tr-TR" dirty="0"/>
              <a:t> bulunması 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1429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600" b="0" kern="1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Gestasyonel</a:t>
            </a: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diyabet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2 İçerik Yer Tutucusu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29600" cy="4424363"/>
          </a:xfrm>
        </p:spPr>
        <p:txBody>
          <a:bodyPr/>
          <a:lstStyle/>
          <a:p>
            <a:r>
              <a:rPr lang="tr-TR" sz="2000" dirty="0" err="1"/>
              <a:t>Postprandial</a:t>
            </a:r>
            <a:r>
              <a:rPr lang="tr-TR" sz="2000" dirty="0"/>
              <a:t> Glikoz ve OGTT :</a:t>
            </a:r>
          </a:p>
          <a:p>
            <a:r>
              <a:rPr lang="tr-TR" sz="2000" dirty="0"/>
              <a:t>Gebelik </a:t>
            </a:r>
            <a:r>
              <a:rPr lang="tr-TR" sz="2000" dirty="0" err="1"/>
              <a:t>Diabet</a:t>
            </a:r>
            <a:r>
              <a:rPr lang="tr-TR" sz="2000" dirty="0"/>
              <a:t> riskini artıran bir durumdur.</a:t>
            </a:r>
          </a:p>
          <a:p>
            <a:r>
              <a:rPr lang="tr-TR" sz="2000" dirty="0"/>
              <a:t>Bu nedenle gebeliğin 24-28 .haftaları arasında annenin riskine göre 50 veya 100 gram </a:t>
            </a:r>
            <a:r>
              <a:rPr lang="tr-TR" sz="2000" dirty="0" err="1"/>
              <a:t>glukoz</a:t>
            </a:r>
            <a:r>
              <a:rPr lang="tr-TR" sz="2000" dirty="0"/>
              <a:t> ile test yapılır.</a:t>
            </a:r>
          </a:p>
          <a:p>
            <a:r>
              <a:rPr lang="tr-TR" sz="2000" dirty="0" err="1">
                <a:solidFill>
                  <a:srgbClr val="C00000"/>
                </a:solidFill>
              </a:rPr>
              <a:t>Glukoz</a:t>
            </a:r>
            <a:r>
              <a:rPr lang="tr-TR" sz="2000" dirty="0">
                <a:solidFill>
                  <a:srgbClr val="C00000"/>
                </a:solidFill>
              </a:rPr>
              <a:t> tarama testi</a:t>
            </a:r>
          </a:p>
          <a:p>
            <a:r>
              <a:rPr lang="tr-TR" sz="2000" dirty="0"/>
              <a:t>Yüksek riskli gebelere hemen uygulanır, eğer (-) ise 24-28.</a:t>
            </a:r>
            <a:r>
              <a:rPr lang="tr-TR" sz="2000" dirty="0" err="1"/>
              <a:t>hf</a:t>
            </a:r>
            <a:r>
              <a:rPr lang="tr-TR" sz="2000" dirty="0"/>
              <a:t>.tekrarlanır.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50gr glikoz herhangi bir zamanda 200ml su ile içirilir.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1.saat sonra k.ş&gt;140 ise tarama (+) kabul edilir  ve OGTT yapılır.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Yüksek risk ve aile hikayesi olması durumunda,kan şekerinin 130 un üzerinde olması ise  (+) kabul edilir.</a:t>
            </a:r>
          </a:p>
          <a:p>
            <a:endParaRPr lang="tr-TR" sz="2000" dirty="0"/>
          </a:p>
        </p:txBody>
      </p:sp>
      <p:sp>
        <p:nvSpPr>
          <p:cNvPr id="45058" name="1 Başlık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GEBELİKTE OGTT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>
                <a:solidFill>
                  <a:srgbClr val="C00000"/>
                </a:solidFill>
              </a:rPr>
              <a:t>GLUKOZ TARAMA TESTİ</a:t>
            </a:r>
            <a:endParaRPr lang="tr-TR">
              <a:solidFill>
                <a:srgbClr val="C00000"/>
              </a:solidFill>
            </a:endParaRPr>
          </a:p>
        </p:txBody>
      </p:sp>
      <p:graphicFrame>
        <p:nvGraphicFramePr>
          <p:cNvPr id="35894" name="Group 54"/>
          <p:cNvGraphicFramePr>
            <a:graphicFrameLocks noGrp="1"/>
          </p:cNvGraphicFramePr>
          <p:nvPr>
            <p:ph sz="half" idx="2"/>
          </p:nvPr>
        </p:nvGraphicFramePr>
        <p:xfrm>
          <a:off x="1000125" y="3571875"/>
          <a:ext cx="6697662" cy="1871667"/>
        </p:xfrm>
        <a:graphic>
          <a:graphicData uri="http://schemas.openxmlformats.org/drawingml/2006/table">
            <a:tbl>
              <a:tblPr/>
              <a:tblGrid>
                <a:gridCol w="1873250"/>
                <a:gridCol w="1079500"/>
                <a:gridCol w="1152525"/>
                <a:gridCol w="1295400"/>
                <a:gridCol w="1296987"/>
              </a:tblGrid>
              <a:tr h="623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Glikoz mg/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dl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Açlık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1.Saat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2.Saat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3.saat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23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100gr.glikoz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23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75gr.glikoz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84" name="Text Box 45"/>
          <p:cNvSpPr txBox="1">
            <a:spLocks noChangeArrowheads="1"/>
          </p:cNvSpPr>
          <p:nvPr/>
        </p:nvSpPr>
        <p:spPr bwMode="auto">
          <a:xfrm>
            <a:off x="468313" y="1628775"/>
            <a:ext cx="73279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90600" indent="-533400">
              <a:buFontTx/>
              <a:buChar char="•"/>
            </a:pPr>
            <a:r>
              <a:rPr lang="tr-TR" sz="2800">
                <a:latin typeface="Constantia" pitchFamily="18" charset="0"/>
              </a:rPr>
              <a:t>Taramada &gt;180-200 ise,OGTT yapılmaz,</a:t>
            </a:r>
          </a:p>
          <a:p>
            <a:pPr marL="990600" indent="-533400"/>
            <a:r>
              <a:rPr lang="tr-TR" sz="2800">
                <a:latin typeface="Constantia" pitchFamily="18" charset="0"/>
              </a:rPr>
              <a:t>     GDM var demektir.</a:t>
            </a:r>
          </a:p>
          <a:p>
            <a:pPr marL="990600" indent="-533400">
              <a:buFontTx/>
              <a:buChar char="•"/>
            </a:pPr>
            <a:r>
              <a:rPr lang="tr-TR" sz="2800">
                <a:latin typeface="Constantia" pitchFamily="18" charset="0"/>
              </a:rPr>
              <a:t>En az 2 değer yüksek bulunacak.</a:t>
            </a:r>
          </a:p>
          <a:p>
            <a:pPr marL="990600" indent="-533400">
              <a:buFontTx/>
              <a:buChar char="•"/>
            </a:pPr>
            <a:endParaRPr lang="tr-TR" sz="2800"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1500174"/>
            <a:ext cx="8229600" cy="4424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300" dirty="0"/>
              <a:t>Takip;haftada 2 kez tok, 2 kez aç k.ş takibi öneriliyor.</a:t>
            </a:r>
          </a:p>
          <a:p>
            <a:pPr>
              <a:lnSpc>
                <a:spcPct val="90000"/>
              </a:lnSpc>
            </a:pPr>
            <a:r>
              <a:rPr lang="tr-TR" sz="3300" dirty="0"/>
              <a:t>Gebelikte </a:t>
            </a:r>
            <a:r>
              <a:rPr lang="tr-TR" sz="3300" dirty="0" err="1"/>
              <a:t>glisemi</a:t>
            </a:r>
            <a:r>
              <a:rPr lang="tr-TR" sz="3300" dirty="0"/>
              <a:t> hedefleri; </a:t>
            </a:r>
          </a:p>
          <a:p>
            <a:pPr lvl="1">
              <a:lnSpc>
                <a:spcPct val="90000"/>
              </a:lnSpc>
            </a:pPr>
            <a:r>
              <a:rPr lang="tr-TR" sz="3200" dirty="0"/>
              <a:t>Açlık 60-95</a:t>
            </a:r>
          </a:p>
          <a:p>
            <a:pPr lvl="1">
              <a:lnSpc>
                <a:spcPct val="90000"/>
              </a:lnSpc>
            </a:pPr>
            <a:r>
              <a:rPr lang="tr-TR" sz="3200" dirty="0"/>
              <a:t>1.saat tokluk 100-140</a:t>
            </a:r>
          </a:p>
          <a:p>
            <a:pPr lvl="1">
              <a:lnSpc>
                <a:spcPct val="90000"/>
              </a:lnSpc>
            </a:pPr>
            <a:r>
              <a:rPr lang="tr-TR" sz="3200" dirty="0"/>
              <a:t>2.saat tokluk 80-120</a:t>
            </a:r>
          </a:p>
          <a:p>
            <a:pPr lvl="1">
              <a:lnSpc>
                <a:spcPct val="90000"/>
              </a:lnSpc>
            </a:pPr>
            <a:r>
              <a:rPr lang="tr-TR" sz="3200" dirty="0"/>
              <a:t>Gece 80-100</a:t>
            </a:r>
          </a:p>
          <a:p>
            <a:pPr lvl="1">
              <a:lnSpc>
                <a:spcPct val="90000"/>
              </a:lnSpc>
            </a:pPr>
            <a:r>
              <a:rPr lang="tr-TR" sz="3200" dirty="0"/>
              <a:t>Doğum 60-100mg/</a:t>
            </a:r>
            <a:r>
              <a:rPr lang="tr-TR" sz="3200" dirty="0" err="1"/>
              <a:t>dl</a:t>
            </a:r>
            <a:r>
              <a:rPr lang="tr-TR" sz="3200" dirty="0"/>
              <a:t>. olması öneriliyor.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tr-TR" sz="3200" dirty="0" err="1"/>
              <a:t>OAD’ler</a:t>
            </a:r>
            <a:r>
              <a:rPr lang="tr-TR" sz="3200" dirty="0"/>
              <a:t> </a:t>
            </a:r>
            <a:r>
              <a:rPr lang="tr-TR" sz="3200" dirty="0" err="1"/>
              <a:t>kontraendike</a:t>
            </a:r>
            <a:r>
              <a:rPr lang="tr-TR" sz="3200" dirty="0"/>
              <a:t>, </a:t>
            </a:r>
            <a:r>
              <a:rPr lang="tr-TR" sz="3200" dirty="0" err="1"/>
              <a:t>insülin</a:t>
            </a:r>
            <a:r>
              <a:rPr lang="tr-TR" sz="3200" dirty="0"/>
              <a:t> kullanılır.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HEDEF KAN ŞEKERİ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C00000"/>
                </a:solidFill>
              </a:rPr>
              <a:t>Kilo </a:t>
            </a:r>
            <a:r>
              <a:rPr lang="tr-TR" sz="3600" dirty="0">
                <a:solidFill>
                  <a:srgbClr val="C00000"/>
                </a:solidFill>
              </a:rPr>
              <a:t>takibi: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Gebe kadının gebelik süresince normal kilo artışı 11.5-16 kg. arasında olması tavsiye edilir.(AAFP;2005)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Antenatal dönemde bu kilodan düşük kilo alanlar DDA bebek, preterm bebek</a:t>
            </a: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Bu kilodan fazla kilo alanların makrozomik bebek, sezeryan endikasyonu, postpartum kilo kalışı şeklinde sorunlarla karşılaşılır. </a:t>
            </a:r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500063"/>
            <a:ext cx="4332288" cy="5910262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1643050"/>
            <a:ext cx="8229600" cy="4424363"/>
          </a:xfrm>
        </p:spPr>
        <p:txBody>
          <a:bodyPr>
            <a:normAutofit/>
          </a:bodyPr>
          <a:lstStyle/>
          <a:p>
            <a:r>
              <a:rPr lang="tr-TR" sz="3000" dirty="0"/>
              <a:t>2. ve 3. </a:t>
            </a:r>
            <a:r>
              <a:rPr lang="tr-TR" sz="3000" dirty="0" err="1"/>
              <a:t>trimesterda</a:t>
            </a:r>
            <a:r>
              <a:rPr lang="tr-TR" sz="3000" dirty="0"/>
              <a:t> her gün 340-450 </a:t>
            </a:r>
            <a:r>
              <a:rPr lang="tr-TR" sz="3000" dirty="0" err="1"/>
              <a:t>kcal</a:t>
            </a:r>
            <a:r>
              <a:rPr lang="tr-TR" sz="3000" dirty="0"/>
              <a:t> artışı gibi kalori gereksinimi olmaktadır.</a:t>
            </a:r>
          </a:p>
          <a:p>
            <a:r>
              <a:rPr lang="tr-TR" sz="3000" dirty="0"/>
              <a:t>Yapılan çalışmalar sonucunda, </a:t>
            </a:r>
            <a:r>
              <a:rPr lang="tr-TR" sz="3000" dirty="0" err="1"/>
              <a:t>antenatal</a:t>
            </a:r>
            <a:r>
              <a:rPr lang="tr-TR" sz="3000" dirty="0"/>
              <a:t> bakımda eksik ve kötü beslenme sonucu kötü sonuçlar  doğduğu görülmüştür.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1429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Beslenme ve yiyecek önerileri: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Users\win 7\Desktop\gebelik-izleminde-gncel-bilgiler-1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1643050"/>
            <a:ext cx="8229600" cy="4424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dirty="0" err="1"/>
              <a:t>Folik</a:t>
            </a:r>
            <a:r>
              <a:rPr lang="tr-TR" sz="2000" dirty="0"/>
              <a:t> </a:t>
            </a:r>
            <a:r>
              <a:rPr lang="tr-TR" sz="2000" dirty="0" err="1"/>
              <a:t>asid</a:t>
            </a:r>
            <a:r>
              <a:rPr lang="tr-TR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tr-TR" sz="2000" dirty="0" err="1"/>
              <a:t>Prekonsepsiyonel</a:t>
            </a:r>
            <a:r>
              <a:rPr lang="tr-TR" sz="2000" dirty="0"/>
              <a:t> 4 hafta öncesi ile 12 </a:t>
            </a:r>
            <a:r>
              <a:rPr lang="tr-TR" sz="2000" dirty="0" err="1"/>
              <a:t>hft</a:t>
            </a:r>
            <a:r>
              <a:rPr lang="tr-TR" sz="2000" dirty="0"/>
              <a:t>.</a:t>
            </a:r>
            <a:r>
              <a:rPr lang="tr-TR" sz="2000" dirty="0" err="1"/>
              <a:t>lık</a:t>
            </a:r>
            <a:r>
              <a:rPr lang="tr-TR" sz="2000" dirty="0"/>
              <a:t> gebelikte 0.4mg/gün.doz </a:t>
            </a:r>
            <a:r>
              <a:rPr lang="tr-TR" sz="2000" dirty="0" err="1"/>
              <a:t>primer</a:t>
            </a:r>
            <a:r>
              <a:rPr lang="tr-TR" sz="2000" dirty="0"/>
              <a:t> </a:t>
            </a:r>
            <a:r>
              <a:rPr lang="tr-TR" sz="2000" dirty="0" err="1"/>
              <a:t>nöral</a:t>
            </a:r>
            <a:r>
              <a:rPr lang="tr-TR" sz="2000" dirty="0"/>
              <a:t> tüp </a:t>
            </a:r>
            <a:r>
              <a:rPr lang="tr-TR" sz="2000" dirty="0" err="1"/>
              <a:t>defektini</a:t>
            </a:r>
            <a:r>
              <a:rPr lang="tr-TR" sz="2000" dirty="0"/>
              <a:t> önler.(Kanıt A)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Daha önce NTD olan kadınlara 4mg/gün doz uygulaması; </a:t>
            </a:r>
            <a:r>
              <a:rPr lang="tr-TR" sz="2000" dirty="0" err="1"/>
              <a:t>sekonder</a:t>
            </a:r>
            <a:r>
              <a:rPr lang="tr-TR" sz="2000" dirty="0"/>
              <a:t> önleme.(Kanıt A)</a:t>
            </a:r>
          </a:p>
          <a:p>
            <a:pPr lvl="1">
              <a:lnSpc>
                <a:spcPct val="90000"/>
              </a:lnSpc>
            </a:pPr>
            <a:endParaRPr lang="tr-TR" sz="2000" dirty="0"/>
          </a:p>
          <a:p>
            <a:pPr lvl="1">
              <a:lnSpc>
                <a:spcPct val="90000"/>
              </a:lnSpc>
            </a:pPr>
            <a:r>
              <a:rPr lang="tr-TR" sz="2000" dirty="0"/>
              <a:t>Uygun diyet 600mcg/gün </a:t>
            </a:r>
            <a:r>
              <a:rPr lang="tr-TR" sz="2000" dirty="0" err="1"/>
              <a:t>folata</a:t>
            </a:r>
            <a:r>
              <a:rPr lang="tr-TR" sz="2000" dirty="0"/>
              <a:t> eşdeğer besinler; yeşil lifli sebzeler,</a:t>
            </a:r>
            <a:r>
              <a:rPr lang="tr-TR" sz="2000" dirty="0" err="1"/>
              <a:t>krc</a:t>
            </a:r>
            <a:r>
              <a:rPr lang="tr-TR" sz="2000" dirty="0"/>
              <a:t>,</a:t>
            </a:r>
            <a:r>
              <a:rPr lang="tr-TR" sz="2000" dirty="0" err="1"/>
              <a:t>trunçgiller</a:t>
            </a:r>
            <a:r>
              <a:rPr lang="tr-TR" sz="2000" dirty="0"/>
              <a:t>…</a:t>
            </a:r>
          </a:p>
          <a:p>
            <a:pPr lvl="1">
              <a:lnSpc>
                <a:spcPct val="90000"/>
              </a:lnSpc>
            </a:pPr>
            <a:r>
              <a:rPr lang="tr-TR" sz="2000" dirty="0" err="1"/>
              <a:t>Folat</a:t>
            </a:r>
            <a:r>
              <a:rPr lang="tr-TR" sz="2000" dirty="0"/>
              <a:t> yetersizliği; DDA, </a:t>
            </a:r>
            <a:r>
              <a:rPr lang="tr-TR" sz="2000" dirty="0" err="1"/>
              <a:t>konj</a:t>
            </a:r>
            <a:r>
              <a:rPr lang="tr-TR" sz="2000" dirty="0"/>
              <a:t>.</a:t>
            </a:r>
            <a:r>
              <a:rPr lang="tr-TR" sz="2000" dirty="0" err="1"/>
              <a:t>kardiak</a:t>
            </a:r>
            <a:r>
              <a:rPr lang="tr-TR" sz="2000" dirty="0"/>
              <a:t> anomali, </a:t>
            </a:r>
            <a:r>
              <a:rPr lang="tr-TR" sz="2000" dirty="0" err="1"/>
              <a:t>spontan</a:t>
            </a:r>
            <a:r>
              <a:rPr lang="tr-TR" sz="2000" dirty="0"/>
              <a:t> </a:t>
            </a:r>
            <a:r>
              <a:rPr lang="tr-TR" sz="2000" dirty="0" err="1"/>
              <a:t>abortus</a:t>
            </a:r>
            <a:r>
              <a:rPr lang="tr-TR" sz="2000" dirty="0"/>
              <a:t>…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85728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6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Gebelikte diyete ilave mineral ve vitaminler: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77866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4040188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400" dirty="0" err="1" smtClean="0">
                <a:solidFill>
                  <a:srgbClr val="C00000"/>
                </a:solidFill>
                <a:latin typeface="+mj-lt"/>
              </a:rPr>
              <a:t>Toksik</a:t>
            </a:r>
            <a:r>
              <a:rPr lang="tr-TR" sz="2400" dirty="0" smtClean="0">
                <a:solidFill>
                  <a:srgbClr val="C00000"/>
                </a:solidFill>
                <a:latin typeface="+mj-lt"/>
              </a:rPr>
              <a:t> madde ve ilaç kullanımı:</a:t>
            </a:r>
            <a:endParaRPr lang="tr-TR" sz="2400" dirty="0">
              <a:latin typeface="+mj-lt"/>
            </a:endParaRPr>
          </a:p>
        </p:txBody>
      </p:sp>
      <p:sp>
        <p:nvSpPr>
          <p:cNvPr id="75778" name="3 İçerik Yer Tutucusu"/>
          <p:cNvSpPr>
            <a:spLocks noGrp="1"/>
          </p:cNvSpPr>
          <p:nvPr>
            <p:ph sz="half" idx="2"/>
          </p:nvPr>
        </p:nvSpPr>
        <p:spPr>
          <a:xfrm>
            <a:off x="428625" y="2000250"/>
            <a:ext cx="4038600" cy="4614863"/>
          </a:xfrm>
        </p:spPr>
        <p:txBody>
          <a:bodyPr/>
          <a:lstStyle/>
          <a:p>
            <a:pPr eaLnBrk="1" hangingPunct="1"/>
            <a:endParaRPr lang="tr-TR" sz="2000" smtClean="0">
              <a:latin typeface="Constantia" pitchFamily="18" charset="0"/>
            </a:endParaRPr>
          </a:p>
          <a:p>
            <a:pPr eaLnBrk="1" hangingPunct="1"/>
            <a:r>
              <a:rPr lang="tr-TR" sz="2000" smtClean="0">
                <a:latin typeface="Constantia" pitchFamily="18" charset="0"/>
              </a:rPr>
              <a:t>Gebeliğin ilk 12 hft.organegenez zamanı olduğu için teratojenlere dikkat etmek gerekir.</a:t>
            </a:r>
          </a:p>
          <a:p>
            <a:pPr eaLnBrk="1" hangingPunct="1"/>
            <a:r>
              <a:rPr lang="tr-TR" sz="2000" smtClean="0">
                <a:latin typeface="Constantia" pitchFamily="18" charset="0"/>
              </a:rPr>
              <a:t>Gebeliğin 1.trm. çok az ilacın güvenli olduğu gösterilmiştir.(Kanıt C)</a:t>
            </a:r>
          </a:p>
          <a:p>
            <a:pPr eaLnBrk="1" hangingPunct="1"/>
            <a:r>
              <a:rPr lang="tr-TR" sz="2000" smtClean="0">
                <a:latin typeface="Constantia" pitchFamily="18" charset="0"/>
              </a:rPr>
              <a:t>İlaçları bebek üzerindeki potansiyel yan etkileri hakkında gebeleri bilgilendirmek gerekir.</a:t>
            </a:r>
          </a:p>
          <a:p>
            <a:pPr eaLnBrk="1" hangingPunct="1"/>
            <a:endParaRPr lang="tr-TR" sz="2000" smtClean="0">
              <a:latin typeface="Constantia" pitchFamily="18" charset="0"/>
            </a:endParaRPr>
          </a:p>
          <a:p>
            <a:pPr eaLnBrk="1" hangingPunct="1"/>
            <a:endParaRPr lang="tr-TR" sz="2000" smtClean="0">
              <a:latin typeface="Constantia" pitchFamily="18" charset="0"/>
            </a:endParaRPr>
          </a:p>
        </p:txBody>
      </p:sp>
      <p:sp>
        <p:nvSpPr>
          <p:cNvPr id="75779" name="5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63"/>
            <a:ext cx="4038600" cy="3913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Gebelerde kızamıkçık, kabakulak, kızamık aşısı kontraendikedir.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BCG aşısı kontraendikedir.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Suçiçeği aşısı kontraendikedir.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Tetanoz aşısı önceden yapılmamış veya rapeli eksik ise yapılabilir.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Difteri toksoid gebede önerilir.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nstantia" pitchFamily="18" charset="0"/>
              </a:rPr>
              <a:t>Hep.B aşısı, pnömokok, OPV ve inf.aşısı enfeksiyon ve komplikasyon riski olan gebelere uygulanabilir.</a:t>
            </a:r>
          </a:p>
          <a:p>
            <a:pPr eaLnBrk="1" hangingPunct="1"/>
            <a:endParaRPr lang="tr-TR" sz="2000" smtClean="0">
              <a:latin typeface="Constantia" pitchFamily="18" charset="0"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idx="3"/>
          </p:nvPr>
        </p:nvSpPr>
        <p:spPr>
          <a:xfrm>
            <a:off x="4643438" y="642918"/>
            <a:ext cx="4040188" cy="762000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2800" dirty="0" smtClean="0">
                <a:solidFill>
                  <a:srgbClr val="C00000"/>
                </a:solidFill>
              </a:rPr>
              <a:t>Aşılar: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1714488"/>
            <a:ext cx="8229600" cy="4424363"/>
          </a:xfrm>
        </p:spPr>
        <p:txBody>
          <a:bodyPr>
            <a:normAutofit/>
          </a:bodyPr>
          <a:lstStyle/>
          <a:p>
            <a:r>
              <a:rPr lang="tr-TR" dirty="0"/>
              <a:t>Normal gebe kadının hafif spor yapmasında sakınca yoktur.</a:t>
            </a:r>
          </a:p>
          <a:p>
            <a:r>
              <a:rPr lang="tr-TR" dirty="0"/>
              <a:t>Haftanın çoğu gününde 4</a:t>
            </a:r>
          </a:p>
          <a:p>
            <a:r>
              <a:rPr lang="tr-TR" dirty="0"/>
              <a:t>30 </a:t>
            </a:r>
            <a:r>
              <a:rPr lang="tr-TR" dirty="0" err="1"/>
              <a:t>dk</a:t>
            </a:r>
            <a:r>
              <a:rPr lang="tr-TR" dirty="0"/>
              <a:t>.</a:t>
            </a:r>
            <a:r>
              <a:rPr lang="tr-TR" dirty="0" err="1"/>
              <a:t>lık</a:t>
            </a:r>
            <a:r>
              <a:rPr lang="tr-TR" dirty="0"/>
              <a:t> orta derecede (yürüyüş gibi) spor önerilir.</a:t>
            </a:r>
          </a:p>
          <a:p>
            <a:r>
              <a:rPr lang="tr-TR" dirty="0"/>
              <a:t>Gebe kadın </a:t>
            </a:r>
            <a:r>
              <a:rPr lang="tr-TR" dirty="0" err="1"/>
              <a:t>abdominal</a:t>
            </a:r>
            <a:r>
              <a:rPr lang="tr-TR" dirty="0"/>
              <a:t> yaralanma veya düşük riski nedeniyle ağır aktivitelerden kaçınmalıdır.(Kanıt C)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85728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0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Egzersiz: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 descr="C:\Users\win 7\Desktop\gebelik-izleminde-gncel-bilgiler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714500"/>
            <a:ext cx="3071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 İçerik Yer Tutucusu"/>
          <p:cNvSpPr>
            <a:spLocks noGrp="1"/>
          </p:cNvSpPr>
          <p:nvPr>
            <p:ph idx="4294967295"/>
          </p:nvPr>
        </p:nvSpPr>
        <p:spPr>
          <a:xfrm>
            <a:off x="571472" y="1643050"/>
            <a:ext cx="8229600" cy="4424363"/>
          </a:xfrm>
        </p:spPr>
        <p:txBody>
          <a:bodyPr/>
          <a:lstStyle/>
          <a:p>
            <a:r>
              <a:rPr lang="tr-TR" sz="2600" dirty="0">
                <a:hlinkClick r:id="rId2"/>
              </a:rPr>
              <a:t>http://ailehekimligi.gov.tr/ana-cocuk-sal/gebelik/297-gebe-zlemleri.html</a:t>
            </a:r>
            <a:endParaRPr lang="tr-TR" sz="2600" dirty="0"/>
          </a:p>
          <a:p>
            <a:r>
              <a:rPr lang="tr-TR" sz="2600" dirty="0"/>
              <a:t>Türkiye Halk Sağlığı Kurumu, Aile hekimliği, Gebe izlemleri</a:t>
            </a:r>
          </a:p>
          <a:p>
            <a:r>
              <a:rPr lang="tr-TR" sz="2600" dirty="0"/>
              <a:t>Birinci basamakta gebe izlemi,Yrd. </a:t>
            </a:r>
            <a:r>
              <a:rPr lang="tr-TR" sz="2600" dirty="0" err="1"/>
              <a:t>Doç.Dr</a:t>
            </a:r>
            <a:r>
              <a:rPr lang="tr-TR" sz="2600" dirty="0"/>
              <a:t>. Yasemin Çakır ders notu</a:t>
            </a:r>
          </a:p>
          <a:p>
            <a:r>
              <a:rPr lang="tr-TR" sz="2600" dirty="0"/>
              <a:t>Trakya Üniversitesi Aile Hekimliği asistan notları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Kaynaklar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3 İçerik Yer Tutucusu" descr="newborn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642918"/>
            <a:ext cx="7083425" cy="4572000"/>
          </a:xfrm>
        </p:spPr>
      </p:pic>
      <p:sp>
        <p:nvSpPr>
          <p:cNvPr id="38914" name="1 Başlık"/>
          <p:cNvSpPr>
            <a:spLocks noGrp="1"/>
          </p:cNvSpPr>
          <p:nvPr>
            <p:ph type="title" idx="4294967295"/>
          </p:nvPr>
        </p:nvSpPr>
        <p:spPr>
          <a:xfrm>
            <a:off x="914400" y="5214938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3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                        </a:t>
            </a:r>
            <a:r>
              <a:rPr lang="tr-TR" sz="3200" dirty="0" smtClean="0">
                <a:solidFill>
                  <a:srgbClr val="C00000"/>
                </a:solidFill>
              </a:rPr>
              <a:t>TEŞEKKÜRLER…</a:t>
            </a:r>
            <a:r>
              <a:rPr lang="tr-TR" sz="3200" b="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                              </a:t>
            </a:r>
            <a:endParaRPr lang="tr-TR" sz="3200" b="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İçerik Yer Tutucusu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229600" cy="4572000"/>
          </a:xfrm>
        </p:spPr>
        <p:txBody>
          <a:bodyPr/>
          <a:lstStyle/>
          <a:p>
            <a:endParaRPr lang="tr-TR" sz="2800" dirty="0"/>
          </a:p>
          <a:p>
            <a:r>
              <a:rPr lang="tr-TR" sz="2800" dirty="0"/>
              <a:t>İyi bir gebe takibi için; gebe kadın birinci basamakta </a:t>
            </a:r>
            <a:r>
              <a:rPr lang="tr-TR" sz="2800" b="1" dirty="0"/>
              <a:t>en az 4 kez</a:t>
            </a:r>
            <a:r>
              <a:rPr lang="tr-TR" sz="2800" dirty="0"/>
              <a:t> görülmeli</a:t>
            </a:r>
          </a:p>
          <a:p>
            <a:endParaRPr lang="tr-TR" sz="2800" dirty="0"/>
          </a:p>
          <a:p>
            <a:r>
              <a:rPr lang="tr-TR" sz="2800" dirty="0"/>
              <a:t>Her görüşmede öykü (öz ve </a:t>
            </a:r>
            <a:r>
              <a:rPr lang="tr-TR" sz="2800" dirty="0" err="1"/>
              <a:t>soygeçmiş</a:t>
            </a:r>
            <a:r>
              <a:rPr lang="tr-TR" sz="2800" dirty="0"/>
              <a:t>, </a:t>
            </a:r>
            <a:r>
              <a:rPr lang="tr-TR" sz="2800" dirty="0" err="1"/>
              <a:t>obstetrik</a:t>
            </a:r>
            <a:r>
              <a:rPr lang="tr-TR" sz="2800" dirty="0"/>
              <a:t> öykü)alınıp, FM, </a:t>
            </a:r>
            <a:r>
              <a:rPr lang="tr-TR" sz="2800" dirty="0" err="1"/>
              <a:t>obstetrik</a:t>
            </a:r>
            <a:r>
              <a:rPr lang="tr-TR" sz="2800" dirty="0"/>
              <a:t> muayene ve gebelik haftası ile ilişkili takip ve ölçümler yapılmalı.</a:t>
            </a:r>
          </a:p>
          <a:p>
            <a:endParaRPr lang="tr-TR" sz="2800" dirty="0"/>
          </a:p>
          <a:p>
            <a:r>
              <a:rPr lang="tr-TR" sz="2800" dirty="0"/>
              <a:t>İlk görüşmede risk grubu belirlenip, riskli gebelikse </a:t>
            </a:r>
            <a:r>
              <a:rPr lang="tr-TR" sz="2800" dirty="0" err="1"/>
              <a:t>yenidoğan</a:t>
            </a:r>
            <a:r>
              <a:rPr lang="tr-TR" sz="2800" dirty="0"/>
              <a:t> servisinin olduğu bir merkezdeki Kadın-Doğum uzmanına sevk  edilmeli.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642910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1 Başlık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tr-TR" sz="4200" b="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İZLEMLER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ğı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</TotalTime>
  <Words>2432</Words>
  <Application>Microsoft Office PowerPoint</Application>
  <PresentationFormat>Ekran Gösterisi (4:3)</PresentationFormat>
  <Paragraphs>591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66" baseType="lpstr">
      <vt:lpstr>Kağıt</vt:lpstr>
      <vt:lpstr>BİRİNCİ BASAMAKTA GEBE İZLEMİ</vt:lpstr>
      <vt:lpstr>Amaç ve Öğrenim Hedefleri</vt:lpstr>
      <vt:lpstr>PowerPoint Sunusu</vt:lpstr>
      <vt:lpstr>Gebe kalmak isteyen bir kadını saptamanın en doğru yolu 15-49 yaş kadın izlemidir. 15-49 yaş izlemi yılda 2 kez yapılır.  Bu süreçte kadına gebe kalmak istediğinde mutlaka sağlık kuruluşuna başvurması söylenir.</vt:lpstr>
      <vt:lpstr>Gebelik izlemi</vt:lpstr>
      <vt:lpstr>PowerPoint Sunusu</vt:lpstr>
      <vt:lpstr>PowerPoint Sunusu</vt:lpstr>
      <vt:lpstr>İZLEMLER</vt:lpstr>
      <vt:lpstr>PowerPoint Sunusu</vt:lpstr>
      <vt:lpstr>         Gebe İzlemleri Birinci  İzlem: (Gebeliğin 14. haftasında veya ilk 14 hafta içerisinde,  süresi 30 dakika olmalı)</vt:lpstr>
      <vt:lpstr> Tıbbi öykü alma </vt:lpstr>
      <vt:lpstr> Obstetrik öykü alma (Daha önceki gebelikleri ile ilgili)</vt:lpstr>
      <vt:lpstr>Obstetrik öykü alma-2</vt:lpstr>
      <vt:lpstr>Mevcut gebelik öyküsünü alma </vt:lpstr>
      <vt:lpstr>PowerPoint Sunusu</vt:lpstr>
      <vt:lpstr>   Fizik Muayene: </vt:lpstr>
      <vt:lpstr> Laboratuvar Testleri : </vt:lpstr>
      <vt:lpstr>  Gebeye  Verilecek  İlaç Desteği, Tedaviler  ve Bağışıklama:</vt:lpstr>
      <vt:lpstr>Bilgilendirme Ve Danışmanlık: </vt:lpstr>
      <vt:lpstr> Aşağıdaki konularda  gebeye  danışmanlık veriniz.</vt:lpstr>
      <vt:lpstr>Gebelikte tehlike işaretleri: </vt:lpstr>
      <vt:lpstr> İKİNCİ  İZLEM   ( Gebeliğin 18-24. haftaları (tercihan 20-22. haftalar) arasında yapılmalı, süresi 20 dakika olmalıdır.)</vt:lpstr>
      <vt:lpstr>    Mevcut gebelik öyküsünü alınız. </vt:lpstr>
      <vt:lpstr> Fizik Muayene: </vt:lpstr>
      <vt:lpstr>Laboratuvar Testleri :</vt:lpstr>
      <vt:lpstr>Gebeye  Verilecek  İlaç  Desteği, Tedaviler  ve Bağışıklama:</vt:lpstr>
      <vt:lpstr>Bilgilendirme Ve Danışmanlık: Gebeliğe bağlı yakınmalar hakkında gebeyi bilgilendiriniz.</vt:lpstr>
      <vt:lpstr>                                                Gebelikte tehlike işaretleri: </vt:lpstr>
      <vt:lpstr>PowerPoint Sunusu</vt:lpstr>
      <vt:lpstr> Sevk Edilecek Durumlar: </vt:lpstr>
      <vt:lpstr> ÜÇÜNCÜ  İZLEM ( Gebeliğin  30-32. haftaları arasında yapılmalı, süresi 20  dakika   olmalıdır.)</vt:lpstr>
      <vt:lpstr>Mevcut gebelik öyküsünü alma </vt:lpstr>
      <vt:lpstr>Fizik Muayene:</vt:lpstr>
      <vt:lpstr>  Laboratuvar Testleri :</vt:lpstr>
      <vt:lpstr>4. Gebeye Verilecek  İlaç Desteği, Tedaviler ve Bağışıklama: </vt:lpstr>
      <vt:lpstr> Gebelikte tehlike işaretleri:</vt:lpstr>
      <vt:lpstr> Acil durumlarda gebe ve ailesinin izleyeceği yöntem konusunda bilgilendirilmesi</vt:lpstr>
      <vt:lpstr> Sevk Edilecek Durumlar:</vt:lpstr>
      <vt:lpstr>DÖRDÜNCÜ  İZLEM  (Gebeliğin  36-38. haftaları arasında yapılmalı, süresi 20  dakika olmalıdır.)</vt:lpstr>
      <vt:lpstr>Mevcut gebelik öyküsünü alma </vt:lpstr>
      <vt:lpstr>   Fizik Muayene: </vt:lpstr>
      <vt:lpstr>  Laboratuvar Testleri :</vt:lpstr>
      <vt:lpstr>Bilgilendirme Ve Danışmanlık: Gebeliğe bağlı yakınmalar hakkında gebeyi bilgilendiriniz. </vt:lpstr>
      <vt:lpstr>Gebelikte tehlike işaretleri: * </vt:lpstr>
      <vt:lpstr>Sevk Edilecek Durumlar:</vt:lpstr>
      <vt:lpstr>ÖZET</vt:lpstr>
      <vt:lpstr>İDRAR YOLU ENFEKSİYONU</vt:lpstr>
      <vt:lpstr>PowerPoint Sunusu</vt:lpstr>
      <vt:lpstr>USG</vt:lpstr>
      <vt:lpstr>USG</vt:lpstr>
      <vt:lpstr>Yapılması Gereken Testler</vt:lpstr>
      <vt:lpstr>RH UYUŞMAZLIĞI</vt:lpstr>
      <vt:lpstr>TETANOZ PROFİLAKSİSİ</vt:lpstr>
      <vt:lpstr>Gestasyonel diyabet</vt:lpstr>
      <vt:lpstr>GEBELİKTE OGTT</vt:lpstr>
      <vt:lpstr>GLUKOZ TARAMA TESTİ</vt:lpstr>
      <vt:lpstr>HEDEF KAN ŞEKERİ</vt:lpstr>
      <vt:lpstr>Kilo takibi:</vt:lpstr>
      <vt:lpstr>Beslenme ve yiyecek önerileri:</vt:lpstr>
      <vt:lpstr>Gebelikte diyete ilave mineral ve vitaminler:</vt:lpstr>
      <vt:lpstr>PowerPoint Sunusu</vt:lpstr>
      <vt:lpstr>Egzersiz:</vt:lpstr>
      <vt:lpstr>PowerPoint Sunusu</vt:lpstr>
      <vt:lpstr>Kaynaklar</vt:lpstr>
      <vt:lpstr>                                             TEŞEKKÜRLER…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BİRİNCİ BASAMAKTA GEBE İZLEMİ</dc:title>
  <dc:creator>win 7</dc:creator>
  <cp:lastModifiedBy>Win7</cp:lastModifiedBy>
  <cp:revision>237</cp:revision>
  <dcterms:created xsi:type="dcterms:W3CDTF">2015-04-20T21:09:43Z</dcterms:created>
  <dcterms:modified xsi:type="dcterms:W3CDTF">2015-05-06T07:16:53Z</dcterms:modified>
</cp:coreProperties>
</file>