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70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7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12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64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76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0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73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05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62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04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2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29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2B58-D647-4444-9991-694DA767717C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709F-E8D9-4398-BB76-09C12AF4F2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8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Demir Eksikliği Anemisi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Hazırlayan:İnt.Dr.Aysel</a:t>
            </a:r>
            <a:r>
              <a:rPr lang="tr-TR" dirty="0" smtClean="0"/>
              <a:t> Şeker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59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06" y="1600200"/>
            <a:ext cx="5145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b="1" dirty="0" smtClean="0"/>
              <a:t>Laboratuvar bulguları</a:t>
            </a:r>
          </a:p>
          <a:p>
            <a:pPr marL="0" indent="0">
              <a:buNone/>
            </a:pPr>
            <a:r>
              <a:rPr lang="tr-TR" sz="2000" b="1" dirty="0" smtClean="0"/>
              <a:t> </a:t>
            </a:r>
            <a:r>
              <a:rPr lang="tr-TR" sz="2000" b="1" dirty="0" smtClean="0"/>
              <a:t>Tam kan sayımı</a:t>
            </a:r>
            <a:r>
              <a:rPr lang="tr-TR" sz="2000" dirty="0" smtClean="0"/>
              <a:t>:</a:t>
            </a:r>
          </a:p>
          <a:p>
            <a:pPr marL="0" indent="0">
              <a:buNone/>
            </a:pPr>
            <a:r>
              <a:rPr lang="tr-TR" sz="2000" dirty="0" err="1" smtClean="0"/>
              <a:t>Mikrositer</a:t>
            </a:r>
            <a:r>
              <a:rPr lang="tr-TR" sz="2000" dirty="0" smtClean="0"/>
              <a:t> anemi</a:t>
            </a:r>
          </a:p>
          <a:p>
            <a:pPr marL="0" indent="0">
              <a:buNone/>
            </a:pPr>
            <a:r>
              <a:rPr lang="tr-TR" sz="2000" dirty="0" smtClean="0"/>
              <a:t>MCV, MCH, MCHC düşük</a:t>
            </a:r>
          </a:p>
          <a:p>
            <a:pPr marL="0" indent="0">
              <a:buNone/>
            </a:pPr>
            <a:r>
              <a:rPr lang="tr-TR" sz="2000" dirty="0" smtClean="0"/>
              <a:t>RDW yüksek</a:t>
            </a:r>
          </a:p>
          <a:p>
            <a:endParaRPr lang="tr-TR" sz="2000" dirty="0" smtClean="0"/>
          </a:p>
          <a:p>
            <a:pPr marL="0" indent="0">
              <a:buNone/>
            </a:pPr>
            <a:r>
              <a:rPr lang="tr-TR" sz="2000" b="1" dirty="0" err="1" smtClean="0"/>
              <a:t>Periferik</a:t>
            </a:r>
            <a:r>
              <a:rPr lang="tr-TR" sz="2000" b="1" dirty="0" smtClean="0"/>
              <a:t> yayma</a:t>
            </a:r>
            <a:r>
              <a:rPr lang="tr-TR" sz="2000" dirty="0" smtClean="0"/>
              <a:t>:</a:t>
            </a:r>
          </a:p>
          <a:p>
            <a:pPr marL="0" indent="0">
              <a:buNone/>
            </a:pPr>
            <a:r>
              <a:rPr lang="tr-TR" sz="2000" dirty="0" err="1" smtClean="0"/>
              <a:t>Hipokrom</a:t>
            </a:r>
            <a:r>
              <a:rPr lang="tr-TR" sz="2000" dirty="0" smtClean="0"/>
              <a:t>/</a:t>
            </a:r>
            <a:r>
              <a:rPr lang="tr-TR" sz="2000" dirty="0" err="1" smtClean="0"/>
              <a:t>Mikrositer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err="1" smtClean="0"/>
              <a:t>Anizositoz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Kalem hücreleri</a:t>
            </a:r>
          </a:p>
          <a:p>
            <a:pPr marL="0" indent="0">
              <a:buNone/>
            </a:pPr>
            <a:r>
              <a:rPr lang="tr-TR" sz="2000" dirty="0" err="1" smtClean="0"/>
              <a:t>Poikilositoz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err="1" smtClean="0"/>
              <a:t>Target</a:t>
            </a:r>
            <a:r>
              <a:rPr lang="tr-TR" sz="2000" dirty="0" smtClean="0"/>
              <a:t> hücreleri</a:t>
            </a:r>
          </a:p>
          <a:p>
            <a:pPr marL="0" indent="0">
              <a:buNone/>
            </a:pPr>
            <a:r>
              <a:rPr lang="tr-TR" sz="2000" dirty="0" err="1" smtClean="0"/>
              <a:t>Retikülosit</a:t>
            </a:r>
            <a:r>
              <a:rPr lang="tr-TR" sz="2000" dirty="0" smtClean="0"/>
              <a:t> : Normal/Düşük</a:t>
            </a:r>
          </a:p>
          <a:p>
            <a:endParaRPr lang="tr-TR" sz="2000" b="1" dirty="0"/>
          </a:p>
        </p:txBody>
      </p:sp>
      <p:sp>
        <p:nvSpPr>
          <p:cNvPr id="4" name="İçerik Yer Tutucusu 3"/>
          <p:cNvSpPr>
            <a:spLocks noGrp="1"/>
          </p:cNvSpPr>
          <p:nvPr/>
        </p:nvSpPr>
        <p:spPr>
          <a:xfrm>
            <a:off x="4139952" y="198884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dirty="0"/>
              <a:t>Demir İndeksleri:</a:t>
            </a:r>
          </a:p>
          <a:p>
            <a:pPr marL="0" indent="0">
              <a:buNone/>
            </a:pPr>
            <a:r>
              <a:rPr lang="tr-TR" sz="2000" b="1" dirty="0"/>
              <a:t>Demir:  </a:t>
            </a:r>
            <a:r>
              <a:rPr lang="tr-TR" sz="2000" dirty="0"/>
              <a:t>Düşük</a:t>
            </a:r>
          </a:p>
          <a:p>
            <a:pPr marL="0" indent="0">
              <a:buNone/>
            </a:pPr>
            <a:r>
              <a:rPr lang="tr-TR" sz="2000" b="1" dirty="0"/>
              <a:t>SDBK: </a:t>
            </a:r>
            <a:r>
              <a:rPr lang="tr-TR" sz="2000" dirty="0"/>
              <a:t>Artmış</a:t>
            </a:r>
          </a:p>
          <a:p>
            <a:pPr marL="0" indent="0">
              <a:buNone/>
            </a:pPr>
            <a:r>
              <a:rPr lang="tr-TR" sz="2000" b="1" dirty="0" err="1"/>
              <a:t>Transferrin</a:t>
            </a:r>
            <a:r>
              <a:rPr lang="tr-TR" sz="2000" b="1" dirty="0"/>
              <a:t> </a:t>
            </a:r>
            <a:r>
              <a:rPr lang="tr-TR" sz="2000" b="1" dirty="0" err="1"/>
              <a:t>Saturasyonu</a:t>
            </a:r>
            <a:r>
              <a:rPr lang="tr-TR" sz="2000" b="1" dirty="0"/>
              <a:t>: </a:t>
            </a:r>
            <a:r>
              <a:rPr lang="tr-TR" sz="2000" dirty="0"/>
              <a:t>&lt;%10</a:t>
            </a:r>
          </a:p>
          <a:p>
            <a:pPr marL="0" indent="0">
              <a:buNone/>
            </a:pPr>
            <a:r>
              <a:rPr lang="tr-TR" sz="2000" dirty="0"/>
              <a:t>(KHA : %10-30)</a:t>
            </a:r>
          </a:p>
          <a:p>
            <a:pPr marL="0" indent="0">
              <a:buNone/>
            </a:pPr>
            <a:r>
              <a:rPr lang="tr-TR" sz="2000" b="1" dirty="0" err="1"/>
              <a:t>Ferritin</a:t>
            </a:r>
            <a:r>
              <a:rPr lang="tr-TR" sz="2000" b="1" dirty="0"/>
              <a:t>: </a:t>
            </a:r>
            <a:r>
              <a:rPr lang="tr-TR" sz="2000" dirty="0"/>
              <a:t>Düşük</a:t>
            </a:r>
          </a:p>
          <a:p>
            <a:pPr marL="0" indent="0">
              <a:buNone/>
            </a:pPr>
            <a:r>
              <a:rPr lang="tr-TR" sz="2000" b="1" dirty="0"/>
              <a:t>Eritrosit Serbest </a:t>
            </a:r>
          </a:p>
          <a:p>
            <a:pPr marL="0" indent="0">
              <a:buNone/>
            </a:pPr>
            <a:r>
              <a:rPr lang="tr-TR" sz="2000" b="1" dirty="0" err="1"/>
              <a:t>Protoporfirini</a:t>
            </a:r>
            <a:r>
              <a:rPr lang="tr-TR" sz="2000" b="1" dirty="0"/>
              <a:t>: </a:t>
            </a:r>
            <a:r>
              <a:rPr lang="tr-TR" sz="2000" dirty="0"/>
              <a:t>Yüksek</a:t>
            </a:r>
          </a:p>
          <a:p>
            <a:pPr marL="0" indent="0">
              <a:buNone/>
            </a:pPr>
            <a:r>
              <a:rPr lang="tr-TR" sz="2000" b="1" dirty="0"/>
              <a:t>Serum </a:t>
            </a:r>
            <a:r>
              <a:rPr lang="tr-TR" sz="2000" b="1" dirty="0" err="1"/>
              <a:t>Transferrin</a:t>
            </a:r>
            <a:r>
              <a:rPr lang="tr-TR" sz="2000" b="1" dirty="0"/>
              <a:t> </a:t>
            </a:r>
            <a:r>
              <a:rPr lang="tr-TR" sz="2000" b="1" dirty="0" err="1"/>
              <a:t>Res</a:t>
            </a:r>
            <a:r>
              <a:rPr lang="tr-TR" sz="2000" b="1" dirty="0"/>
              <a:t>. : </a:t>
            </a:r>
            <a:r>
              <a:rPr lang="tr-TR" sz="2000" dirty="0"/>
              <a:t>Yüksek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r>
              <a:rPr lang="tr-TR" sz="2000" b="1" dirty="0"/>
              <a:t>  </a:t>
            </a:r>
            <a:r>
              <a:rPr lang="tr-TR" sz="2000" b="1" dirty="0" err="1"/>
              <a:t>sTfR</a:t>
            </a:r>
            <a:r>
              <a:rPr lang="tr-TR" sz="2000" b="1" dirty="0"/>
              <a:t>/ </a:t>
            </a:r>
            <a:r>
              <a:rPr lang="tr-TR" sz="2000" b="1" dirty="0" err="1"/>
              <a:t>Ferritin</a:t>
            </a:r>
            <a:r>
              <a:rPr lang="tr-TR" sz="2000" b="1" dirty="0"/>
              <a:t> : </a:t>
            </a:r>
            <a:r>
              <a:rPr lang="tr-TR" sz="2000" dirty="0"/>
              <a:t>&gt; 5</a:t>
            </a:r>
          </a:p>
          <a:p>
            <a:pPr marL="0" indent="0">
              <a:buNone/>
            </a:pPr>
            <a:r>
              <a:rPr lang="tr-TR" sz="2000" b="1" dirty="0"/>
              <a:t> </a:t>
            </a:r>
          </a:p>
          <a:p>
            <a:pPr marL="0" indent="0">
              <a:buNone/>
            </a:pPr>
            <a:r>
              <a:rPr lang="tr-TR" sz="2000" b="1" dirty="0"/>
              <a:t>  </a:t>
            </a: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sz="2000" b="1" dirty="0"/>
          </a:p>
          <a:p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8081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692696"/>
            <a:ext cx="7344816" cy="54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/>
              <a:t>Tedavi</a:t>
            </a:r>
            <a:endParaRPr lang="tr-TR" b="1" dirty="0" smtClean="0"/>
          </a:p>
          <a:p>
            <a:pPr marL="0" indent="0">
              <a:buNone/>
            </a:pPr>
            <a:r>
              <a:rPr lang="tr-TR" sz="2400" dirty="0" smtClean="0"/>
              <a:t>1. DEA nedeni belirlenmelidir,</a:t>
            </a:r>
          </a:p>
          <a:p>
            <a:pPr marL="0" indent="0">
              <a:buNone/>
            </a:pPr>
            <a:r>
              <a:rPr lang="tr-TR" sz="2400" dirty="0" smtClean="0"/>
              <a:t>• Neden bazen çoklu olabilir. </a:t>
            </a:r>
          </a:p>
          <a:p>
            <a:pPr marL="0" indent="0">
              <a:buNone/>
            </a:pPr>
            <a:r>
              <a:rPr lang="tr-TR" sz="2400" dirty="0" smtClean="0"/>
              <a:t>• Bazen aşikar bir neden olsa bile, yetişkin hastalarda ciddi bir neden olup olmadığı araştırılmalıdır. </a:t>
            </a:r>
          </a:p>
          <a:p>
            <a:pPr marL="0" indent="0">
              <a:buNone/>
            </a:pPr>
            <a:r>
              <a:rPr lang="tr-TR" sz="2400" dirty="0" smtClean="0"/>
              <a:t>2. Tedavinin temel amaçları, </a:t>
            </a:r>
          </a:p>
          <a:p>
            <a:pPr marL="0" indent="0">
              <a:buNone/>
            </a:pPr>
            <a:r>
              <a:rPr lang="tr-TR" sz="2400" dirty="0" smtClean="0"/>
              <a:t>• Hemoglobin düzeyini ve eritrosit indekslerini normalleştirmek ve demir depolarını yerine koymaktır.</a:t>
            </a:r>
          </a:p>
          <a:p>
            <a:pPr marL="0" indent="0">
              <a:buNone/>
            </a:pPr>
            <a:r>
              <a:rPr lang="tr-TR" sz="2400" dirty="0" smtClean="0"/>
              <a:t>• Altta yatan hastalığa göre bireysel tedaviler uygulanmalıdır.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150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Oral demir tedavisi: </a:t>
            </a:r>
          </a:p>
          <a:p>
            <a:r>
              <a:rPr lang="tr-TR" sz="2400" dirty="0"/>
              <a:t>D</a:t>
            </a:r>
            <a:r>
              <a:rPr lang="tr-TR" sz="2400" dirty="0" smtClean="0"/>
              <a:t>emir sülfat, demir </a:t>
            </a:r>
            <a:r>
              <a:rPr lang="tr-TR" sz="2400" dirty="0" err="1" smtClean="0"/>
              <a:t>fumarat</a:t>
            </a:r>
            <a:r>
              <a:rPr lang="tr-TR" sz="2400" dirty="0" smtClean="0"/>
              <a:t>, demir </a:t>
            </a:r>
            <a:r>
              <a:rPr lang="tr-TR" sz="2400" dirty="0" err="1" smtClean="0"/>
              <a:t>glukonat</a:t>
            </a:r>
            <a:r>
              <a:rPr lang="tr-TR" sz="2400" dirty="0" smtClean="0"/>
              <a:t> olarak verilebilir. II. Yetişkinlerde günlük doz genellikle 180 mg </a:t>
            </a:r>
            <a:r>
              <a:rPr lang="tr-TR" sz="2400" dirty="0" err="1" smtClean="0"/>
              <a:t>elemanter</a:t>
            </a:r>
            <a:r>
              <a:rPr lang="tr-TR" sz="2400" dirty="0" smtClean="0"/>
              <a:t> demir şeklindedir.</a:t>
            </a:r>
          </a:p>
          <a:p>
            <a:r>
              <a:rPr lang="tr-TR" sz="2400" dirty="0" smtClean="0"/>
              <a:t>Tedavi edici dozlar bulguların şiddetine, </a:t>
            </a:r>
            <a:r>
              <a:rPr lang="tr-TR" sz="2400" dirty="0" err="1" smtClean="0"/>
              <a:t>ferritin</a:t>
            </a:r>
            <a:r>
              <a:rPr lang="tr-TR" sz="2400" dirty="0" smtClean="0"/>
              <a:t> düzeyine, hastanın yaşına ve </a:t>
            </a:r>
            <a:r>
              <a:rPr lang="tr-TR" sz="2400" dirty="0" err="1" smtClean="0"/>
              <a:t>gastrointestinal</a:t>
            </a:r>
            <a:r>
              <a:rPr lang="tr-TR" sz="2400" dirty="0" smtClean="0"/>
              <a:t> yan etkilere bağlı olarak 100-200 mg arasında değişebilir.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33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 smtClean="0"/>
              <a:t> Demire tahammülsüzlük çok sıktır;</a:t>
            </a:r>
          </a:p>
          <a:p>
            <a:r>
              <a:rPr lang="tr-TR" sz="2600" dirty="0" smtClean="0"/>
              <a:t> a) Oral demir preparatları bulantı, kusma, hazımsızlık, kabızlık, ishal veya koyu renk dışkıya neden olabilir.</a:t>
            </a:r>
          </a:p>
          <a:p>
            <a:r>
              <a:rPr lang="tr-TR" sz="2600" dirty="0" smtClean="0"/>
              <a:t> b) Bu yan etkileri azaltmak için uygulamalar: demir preparatını düşük dozla başlamak ve 4-5 gün içinde giderek dozu artırmak; bölünmüş dozlarda veya en düşük dozda veya gıdalarla vermektir.</a:t>
            </a:r>
          </a:p>
          <a:p>
            <a:r>
              <a:rPr lang="tr-TR" sz="2600" dirty="0" smtClean="0"/>
              <a:t> c) Devamlı salınım yapan demir preparatları daha az </a:t>
            </a:r>
            <a:r>
              <a:rPr lang="tr-TR" sz="2600" dirty="0" err="1" smtClean="0"/>
              <a:t>gastrointestinal</a:t>
            </a:r>
            <a:r>
              <a:rPr lang="tr-TR" sz="2600" dirty="0" smtClean="0"/>
              <a:t> yan etki yapsa da, bunların emiliminin kötü olması daha az etkili olmalarına yol açabilir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20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dirty="0" smtClean="0"/>
              <a:t>       Oral demir tedavisi daha güvenli ve ucuz olduğu için </a:t>
            </a:r>
            <a:r>
              <a:rPr lang="tr-TR" sz="2400" dirty="0" err="1" smtClean="0"/>
              <a:t>intravenöz</a:t>
            </a:r>
            <a:r>
              <a:rPr lang="tr-TR" sz="2400" dirty="0" smtClean="0"/>
              <a:t> demir tedavisine tercih edilmelidir.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Ancak aşağıda belirtilen durumlarda </a:t>
            </a:r>
            <a:r>
              <a:rPr lang="tr-TR" sz="2400" dirty="0" err="1" smtClean="0"/>
              <a:t>parenteral</a:t>
            </a:r>
            <a:r>
              <a:rPr lang="tr-TR" sz="2400" dirty="0" smtClean="0"/>
              <a:t> demir tedavisi önerilebilir: </a:t>
            </a:r>
          </a:p>
          <a:p>
            <a:pPr marL="0" indent="0">
              <a:buNone/>
            </a:pPr>
            <a:r>
              <a:rPr lang="tr-TR" sz="2400" dirty="0" smtClean="0"/>
              <a:t>• Hastanın oral demir tedavisine uyumu ya da tahammülü yoksa </a:t>
            </a:r>
          </a:p>
          <a:p>
            <a:pPr marL="0" indent="0">
              <a:buNone/>
            </a:pPr>
            <a:r>
              <a:rPr lang="tr-TR" sz="2400" dirty="0" smtClean="0"/>
              <a:t>• Aneminin ağır olması </a:t>
            </a:r>
          </a:p>
          <a:p>
            <a:pPr marL="0" indent="0">
              <a:buNone/>
            </a:pPr>
            <a:r>
              <a:rPr lang="tr-TR" sz="2400" dirty="0" smtClean="0"/>
              <a:t>• Kan kaybının devam etmesi</a:t>
            </a:r>
          </a:p>
          <a:p>
            <a:pPr marL="0" indent="0">
              <a:buNone/>
            </a:pPr>
            <a:r>
              <a:rPr lang="tr-TR" sz="2400" dirty="0" smtClean="0"/>
              <a:t>• </a:t>
            </a:r>
            <a:r>
              <a:rPr lang="tr-TR" sz="2400" dirty="0" err="1" smtClean="0"/>
              <a:t>Gastrointestinal</a:t>
            </a:r>
            <a:r>
              <a:rPr lang="tr-TR" sz="2400" dirty="0" smtClean="0"/>
              <a:t> hastalığın alevlenmesi (</a:t>
            </a:r>
            <a:r>
              <a:rPr lang="tr-TR" sz="2400" dirty="0" err="1" smtClean="0"/>
              <a:t>ülseratif</a:t>
            </a:r>
            <a:r>
              <a:rPr lang="tr-TR" sz="2400" dirty="0" smtClean="0"/>
              <a:t> kolit) </a:t>
            </a:r>
          </a:p>
          <a:p>
            <a:pPr marL="0" indent="0">
              <a:buNone/>
            </a:pPr>
            <a:r>
              <a:rPr lang="tr-TR" sz="2400" dirty="0" smtClean="0"/>
              <a:t>• Demir emilim bozukluğunun olması </a:t>
            </a:r>
          </a:p>
          <a:p>
            <a:pPr marL="0" indent="0">
              <a:buNone/>
            </a:pPr>
            <a:r>
              <a:rPr lang="tr-TR" sz="2400" dirty="0" smtClean="0"/>
              <a:t>• Hemodiyaliz hastaları </a:t>
            </a:r>
          </a:p>
          <a:p>
            <a:pPr marL="0" indent="0">
              <a:buNone/>
            </a:pPr>
            <a:r>
              <a:rPr lang="tr-TR" sz="2400" dirty="0" smtClean="0"/>
              <a:t>• </a:t>
            </a:r>
            <a:r>
              <a:rPr lang="tr-TR" sz="2400" dirty="0"/>
              <a:t>İ</a:t>
            </a:r>
            <a:r>
              <a:rPr lang="tr-TR" sz="2400" dirty="0" smtClean="0"/>
              <a:t>şlevsel demir eksikliği (</a:t>
            </a:r>
            <a:r>
              <a:rPr lang="tr-TR" sz="2400" dirty="0" err="1" smtClean="0"/>
              <a:t>eritropoyetin</a:t>
            </a:r>
            <a:r>
              <a:rPr lang="tr-TR" sz="2400" dirty="0" smtClean="0"/>
              <a:t> tedavisinde olan böbrek hastası, kanser hastası, </a:t>
            </a:r>
            <a:r>
              <a:rPr lang="tr-TR" sz="2400" dirty="0" err="1" smtClean="0"/>
              <a:t>otolog</a:t>
            </a:r>
            <a:r>
              <a:rPr lang="tr-TR" sz="2400" dirty="0" smtClean="0"/>
              <a:t> kan transfüzyonu adayı)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844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Yetişkinde Demir Eksikliği Anemisi (DEA) Tanı ve Tedavi Kılavuzu https://www.thd.org.tr/thddata/userfiles/file/demir%20eks%2026_04_2011%5B1%5D.pdf</a:t>
            </a:r>
          </a:p>
          <a:p>
            <a:r>
              <a:rPr lang="tr-TR" dirty="0" smtClean="0"/>
              <a:t>https://www.uptodate.com/contents/causes-and-diagnosis-of-iron-deficiency-and-iron-deficiency-anemia-in-adults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68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dirty="0"/>
              <a:t>Majör halk sağlığı </a:t>
            </a:r>
            <a:r>
              <a:rPr lang="tr-TR" sz="2600" dirty="0" smtClean="0"/>
              <a:t>problemlerindendir.</a:t>
            </a:r>
            <a:endParaRPr lang="tr-TR" sz="2600" dirty="0" smtClean="0">
              <a:effectLst/>
            </a:endParaRPr>
          </a:p>
          <a:p>
            <a:pPr marL="0" indent="0">
              <a:buNone/>
            </a:pPr>
            <a:r>
              <a:rPr lang="tr-TR" sz="2600" dirty="0"/>
              <a:t>Dünyada en sık rastlanan </a:t>
            </a:r>
            <a:r>
              <a:rPr lang="tr-TR" sz="2600" dirty="0" smtClean="0"/>
              <a:t>anemi nedenidir.</a:t>
            </a:r>
            <a:endParaRPr lang="tr-TR" sz="2600" dirty="0" smtClean="0">
              <a:effectLst/>
            </a:endParaRPr>
          </a:p>
          <a:p>
            <a:pPr marL="0" indent="0">
              <a:buNone/>
            </a:pPr>
            <a:r>
              <a:rPr lang="tr-TR" sz="2600" dirty="0"/>
              <a:t>Dünya nüfusunun  &gt;%12 </a:t>
            </a:r>
            <a:endParaRPr lang="tr-TR" sz="2600" dirty="0" smtClean="0">
              <a:effectLst/>
            </a:endParaRPr>
          </a:p>
          <a:p>
            <a:pPr marL="0" indent="0">
              <a:buNone/>
            </a:pPr>
            <a:r>
              <a:rPr lang="tr-TR" sz="2600" dirty="0"/>
              <a:t>Kadınlarda %5-12</a:t>
            </a:r>
            <a:endParaRPr lang="tr-TR" sz="2600" dirty="0" smtClean="0">
              <a:effectLst/>
            </a:endParaRPr>
          </a:p>
          <a:p>
            <a:pPr marL="0" indent="0">
              <a:buNone/>
            </a:pPr>
            <a:r>
              <a:rPr lang="tr-TR" sz="2600" dirty="0"/>
              <a:t>Gebelerde </a:t>
            </a:r>
            <a:r>
              <a:rPr lang="tr-TR" sz="2600" dirty="0" smtClean="0"/>
              <a:t> </a:t>
            </a:r>
            <a:r>
              <a:rPr lang="tr-TR" sz="2600" dirty="0"/>
              <a:t>%25 </a:t>
            </a:r>
            <a:endParaRPr lang="tr-TR" sz="2600" dirty="0" smtClean="0">
              <a:effectLst/>
            </a:endParaRPr>
          </a:p>
          <a:p>
            <a:pPr marL="0" indent="0">
              <a:buNone/>
            </a:pPr>
            <a:r>
              <a:rPr lang="tr-TR" sz="2600" dirty="0" smtClean="0"/>
              <a:t>Erkeklerde </a:t>
            </a:r>
            <a:r>
              <a:rPr lang="tr-TR" sz="2600" dirty="0"/>
              <a:t>%1- </a:t>
            </a:r>
            <a:r>
              <a:rPr lang="tr-TR" sz="2600" dirty="0" smtClean="0"/>
              <a:t>4</a:t>
            </a:r>
          </a:p>
          <a:p>
            <a:pPr marL="0" indent="0">
              <a:buNone/>
            </a:pPr>
            <a:r>
              <a:rPr lang="tr-TR" sz="2600" dirty="0" err="1" smtClean="0">
                <a:effectLst/>
              </a:rPr>
              <a:t>Sılğında</a:t>
            </a:r>
            <a:r>
              <a:rPr lang="tr-TR" sz="2600" dirty="0" smtClean="0">
                <a:effectLst/>
              </a:rPr>
              <a:t> görülür.</a:t>
            </a:r>
          </a:p>
          <a:p>
            <a:pPr marL="0" indent="0"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45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Dünya Sağlık Örgütü’nün tanımlamasına göre anemi: hemoglobinin, </a:t>
            </a:r>
          </a:p>
          <a:p>
            <a:pPr marL="0" indent="0">
              <a:buNone/>
            </a:pPr>
            <a:r>
              <a:rPr lang="tr-TR" sz="2400" dirty="0" smtClean="0"/>
              <a:t>15 yaşın üstünde erkekte 13g/dl altında, </a:t>
            </a:r>
          </a:p>
          <a:p>
            <a:pPr marL="0" indent="0">
              <a:buNone/>
            </a:pPr>
            <a:r>
              <a:rPr lang="tr-TR" sz="2400" dirty="0" smtClean="0"/>
              <a:t>15 yaşın üstünde ve gebe olmayan kadında 12 g/dl </a:t>
            </a:r>
            <a:r>
              <a:rPr lang="tr-TR" sz="2400" dirty="0" err="1" smtClean="0"/>
              <a:t>nin</a:t>
            </a:r>
            <a:r>
              <a:rPr lang="tr-TR" sz="2400" dirty="0" smtClean="0"/>
              <a:t> altında, </a:t>
            </a:r>
          </a:p>
          <a:p>
            <a:pPr marL="0" indent="0">
              <a:buNone/>
            </a:pPr>
            <a:r>
              <a:rPr lang="tr-TR" sz="2400" dirty="0" smtClean="0"/>
              <a:t>gebelerde ise 11 g/dl’nin altında olarak tanımlanır.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20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 smtClean="0"/>
              <a:t>Demir eksikliğinde iki basamak vardır:</a:t>
            </a:r>
          </a:p>
          <a:p>
            <a:pPr marL="0" indent="0">
              <a:buNone/>
            </a:pPr>
            <a:r>
              <a:rPr lang="tr-TR" sz="2400" dirty="0" smtClean="0"/>
              <a:t> a)Demir eksikliği: vücudun toplam demirinin azalması olarak tanımlanır. Anemi henüz yoktur.</a:t>
            </a:r>
          </a:p>
          <a:p>
            <a:pPr marL="0" indent="0">
              <a:buNone/>
            </a:pPr>
            <a:r>
              <a:rPr lang="tr-TR" sz="2400" dirty="0" smtClean="0"/>
              <a:t> b)Demir eksikliği anemisi: demir eksikliğinin </a:t>
            </a:r>
            <a:r>
              <a:rPr lang="tr-TR" sz="2400" dirty="0" err="1" smtClean="0"/>
              <a:t>eritropoyezi</a:t>
            </a:r>
            <a:r>
              <a:rPr lang="tr-TR" sz="2400" dirty="0" smtClean="0"/>
              <a:t> azaltması sonucu anemi gelişmiştir</a:t>
            </a:r>
            <a:r>
              <a:rPr lang="tr-TR" dirty="0" smtClean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39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Demir Eksikliği Nedenleri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0136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Demir Eksikliği Gelişim Basamakları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8273" r="-872" b="-3355"/>
          <a:stretch/>
        </p:blipFill>
        <p:spPr bwMode="auto">
          <a:xfrm>
            <a:off x="755576" y="1685108"/>
            <a:ext cx="7488832" cy="44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9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dirty="0"/>
              <a:t>Anemi belirtileri </a:t>
            </a:r>
            <a:r>
              <a:rPr lang="tr-TR" dirty="0"/>
              <a:t> </a:t>
            </a:r>
          </a:p>
          <a:p>
            <a:pPr marL="0" indent="0">
              <a:buNone/>
            </a:pPr>
            <a:r>
              <a:rPr lang="tr-TR" dirty="0"/>
              <a:t> Demir eksikliği olan erişkinlerde olağan başvuru semptomları öncelikle anemiden kaynaklanır. 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Aynı </a:t>
            </a:r>
            <a:r>
              <a:rPr lang="tr-TR" dirty="0"/>
              <a:t>semptomlar, demir depoları ciddi şekilde azalmış ve anemik olmayan aşırı düşük serum </a:t>
            </a:r>
            <a:r>
              <a:rPr lang="tr-TR" dirty="0" err="1"/>
              <a:t>ferritinli</a:t>
            </a:r>
            <a:r>
              <a:rPr lang="tr-TR" dirty="0"/>
              <a:t> kişilerde de mevcut olabilir. 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Tipik </a:t>
            </a:r>
            <a:r>
              <a:rPr lang="tr-TR" dirty="0"/>
              <a:t>semptomlar şunları içerir </a:t>
            </a:r>
            <a:r>
              <a:rPr lang="tr-TR" dirty="0" smtClean="0"/>
              <a:t>:</a:t>
            </a:r>
            <a:endParaRPr lang="tr-TR" dirty="0"/>
          </a:p>
          <a:p>
            <a:r>
              <a:rPr lang="tr-TR" dirty="0" smtClean="0"/>
              <a:t>Tükenmişlik</a:t>
            </a:r>
          </a:p>
          <a:p>
            <a:r>
              <a:rPr lang="tr-TR" dirty="0" err="1" smtClean="0"/>
              <a:t>Pika</a:t>
            </a:r>
            <a:r>
              <a:rPr lang="tr-TR" dirty="0" smtClean="0"/>
              <a:t> (</a:t>
            </a:r>
            <a:r>
              <a:rPr lang="tr-TR" dirty="0" err="1" smtClean="0"/>
              <a:t>pagofaji</a:t>
            </a:r>
            <a:r>
              <a:rPr lang="tr-TR" dirty="0" smtClean="0"/>
              <a:t>, buz özlemi)</a:t>
            </a:r>
          </a:p>
          <a:p>
            <a:r>
              <a:rPr lang="tr-TR" dirty="0" smtClean="0"/>
              <a:t>Huzursuz bacak sendromu</a:t>
            </a:r>
          </a:p>
          <a:p>
            <a:r>
              <a:rPr lang="tr-TR" dirty="0" smtClean="0"/>
              <a:t>Baş ağrısı</a:t>
            </a:r>
          </a:p>
          <a:p>
            <a:r>
              <a:rPr lang="tr-TR" dirty="0" smtClean="0"/>
              <a:t>Egzersiz </a:t>
            </a:r>
            <a:r>
              <a:rPr lang="tr-TR" dirty="0" err="1" smtClean="0"/>
              <a:t>intoleransı</a:t>
            </a:r>
            <a:endParaRPr lang="tr-TR" dirty="0" smtClean="0"/>
          </a:p>
          <a:p>
            <a:r>
              <a:rPr lang="tr-TR" dirty="0" smtClean="0"/>
              <a:t>egzersiz </a:t>
            </a:r>
            <a:r>
              <a:rPr lang="tr-TR" dirty="0" err="1" smtClean="0"/>
              <a:t>dispnesi</a:t>
            </a:r>
            <a:endParaRPr lang="tr-TR" dirty="0" smtClean="0"/>
          </a:p>
          <a:p>
            <a:r>
              <a:rPr lang="tr-TR" dirty="0" smtClean="0"/>
              <a:t>zayıflık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9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dirty="0"/>
              <a:t>Muayene bulguları 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 Demir eksikliği olan (anemili veya </a:t>
            </a:r>
            <a:r>
              <a:rPr lang="tr-TR" dirty="0" err="1"/>
              <a:t>anemisiz</a:t>
            </a:r>
            <a:r>
              <a:rPr lang="tr-TR" dirty="0"/>
              <a:t>) bireylerde fizik muayene normal olabilir veya aşağıdaki bulgulardan bir veya daha fazlasını ortaya çıkarabilir 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●solgunluk</a:t>
            </a:r>
          </a:p>
          <a:p>
            <a:pPr marL="0" indent="0">
              <a:buNone/>
            </a:pPr>
            <a:r>
              <a:rPr lang="tr-TR" dirty="0"/>
              <a:t>●Kuru veya pürüzlü cilt</a:t>
            </a:r>
          </a:p>
          <a:p>
            <a:pPr marL="0" indent="0">
              <a:buNone/>
            </a:pPr>
            <a:r>
              <a:rPr lang="tr-TR" dirty="0"/>
              <a:t>●Dil ağrısı veya ağız kuruluğu ile birlikte olabilen dil </a:t>
            </a:r>
            <a:r>
              <a:rPr lang="tr-TR" dirty="0" err="1"/>
              <a:t>papilla</a:t>
            </a:r>
            <a:r>
              <a:rPr lang="tr-TR" dirty="0"/>
              <a:t> kaybı ile birlikte </a:t>
            </a:r>
            <a:r>
              <a:rPr lang="tr-TR" dirty="0" err="1"/>
              <a:t>atrofik</a:t>
            </a:r>
            <a:r>
              <a:rPr lang="tr-TR" dirty="0"/>
              <a:t> </a:t>
            </a:r>
            <a:r>
              <a:rPr lang="tr-TR" dirty="0" err="1" smtClean="0"/>
              <a:t>glossit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●</a:t>
            </a:r>
            <a:r>
              <a:rPr lang="tr-TR" dirty="0" err="1" smtClean="0"/>
              <a:t>Cheilosis</a:t>
            </a:r>
            <a:r>
              <a:rPr lang="tr-TR" dirty="0" smtClean="0"/>
              <a:t> (</a:t>
            </a:r>
            <a:r>
              <a:rPr lang="tr-TR" dirty="0" err="1" smtClean="0"/>
              <a:t>açısal</a:t>
            </a:r>
            <a:r>
              <a:rPr lang="tr-TR" dirty="0" smtClean="0"/>
              <a:t> </a:t>
            </a:r>
            <a:r>
              <a:rPr lang="tr-TR" dirty="0" err="1" smtClean="0"/>
              <a:t>cheilitis</a:t>
            </a:r>
            <a:r>
              <a:rPr lang="tr-TR" dirty="0" smtClean="0"/>
              <a:t> olarak da adlandırılır)</a:t>
            </a:r>
          </a:p>
          <a:p>
            <a:pPr marL="0" indent="0">
              <a:buNone/>
            </a:pPr>
            <a:r>
              <a:rPr lang="tr-TR" dirty="0" smtClean="0"/>
              <a:t>●</a:t>
            </a:r>
            <a:r>
              <a:rPr lang="tr-TR" dirty="0" err="1" smtClean="0"/>
              <a:t>Koilonychia</a:t>
            </a:r>
            <a:r>
              <a:rPr lang="tr-TR" dirty="0" smtClean="0"/>
              <a:t> (kaşık tırnak) </a:t>
            </a:r>
          </a:p>
          <a:p>
            <a:pPr marL="0" indent="0">
              <a:buNone/>
            </a:pPr>
            <a:r>
              <a:rPr lang="tr-TR" dirty="0" smtClean="0"/>
              <a:t>●</a:t>
            </a:r>
            <a:r>
              <a:rPr lang="tr-TR" dirty="0" err="1" smtClean="0"/>
              <a:t>Disfajinin</a:t>
            </a:r>
            <a:r>
              <a:rPr lang="tr-TR" dirty="0" smtClean="0"/>
              <a:t> eşlik edebileceği </a:t>
            </a:r>
            <a:r>
              <a:rPr lang="tr-TR" dirty="0" err="1" smtClean="0"/>
              <a:t>özofagus</a:t>
            </a:r>
            <a:r>
              <a:rPr lang="tr-TR" dirty="0" smtClean="0"/>
              <a:t> ağı (örneğin, </a:t>
            </a:r>
            <a:r>
              <a:rPr lang="tr-TR" dirty="0" err="1" smtClean="0"/>
              <a:t>Plummer-Vinson</a:t>
            </a:r>
            <a:r>
              <a:rPr lang="tr-TR" dirty="0" smtClean="0"/>
              <a:t> veya </a:t>
            </a:r>
            <a:r>
              <a:rPr lang="tr-TR" dirty="0" err="1" smtClean="0"/>
              <a:t>Patterson-Kelly</a:t>
            </a:r>
            <a:r>
              <a:rPr lang="tr-TR" dirty="0" smtClean="0"/>
              <a:t> sendromu; nadir)</a:t>
            </a:r>
          </a:p>
          <a:p>
            <a:pPr marL="0" indent="0">
              <a:buNone/>
            </a:pPr>
            <a:r>
              <a:rPr lang="tr-TR" dirty="0" smtClean="0"/>
              <a:t>●</a:t>
            </a:r>
            <a:r>
              <a:rPr lang="tr-TR" dirty="0" err="1" smtClean="0"/>
              <a:t>Alopesi</a:t>
            </a:r>
            <a:r>
              <a:rPr lang="tr-TR" dirty="0" smtClean="0"/>
              <a:t> (nadir) özellikle şiddetli vakalarda</a:t>
            </a:r>
          </a:p>
          <a:p>
            <a:pPr marL="0" indent="0">
              <a:buNone/>
            </a:pPr>
            <a:r>
              <a:rPr lang="tr-TR" dirty="0" smtClean="0"/>
              <a:t>●Kloroz (soluk, hafif yeşil ten rengi; son derece nadir)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8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402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34084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467</Words>
  <Application>Microsoft Office PowerPoint</Application>
  <PresentationFormat>Ekran Gösterisi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Demir Eksikliği Anemisi</vt:lpstr>
      <vt:lpstr>PowerPoint Sunusu</vt:lpstr>
      <vt:lpstr>PowerPoint Sunusu</vt:lpstr>
      <vt:lpstr>PowerPoint Sunusu</vt:lpstr>
      <vt:lpstr>Demir Eksikliği Nedenleri</vt:lpstr>
      <vt:lpstr>Demir Eksikliği Gelişim Basamakları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Demir Eksikliği Anemisi</dc:title>
  <dc:creator>Acer</dc:creator>
  <cp:lastModifiedBy>Acer</cp:lastModifiedBy>
  <cp:revision>6</cp:revision>
  <dcterms:created xsi:type="dcterms:W3CDTF">2022-03-20T16:07:56Z</dcterms:created>
  <dcterms:modified xsi:type="dcterms:W3CDTF">2022-03-20T16:51:49Z</dcterms:modified>
</cp:coreProperties>
</file>