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5"/>
  </p:notesMasterIdLst>
  <p:sldIdLst>
    <p:sldId id="256" r:id="rId2"/>
    <p:sldId id="257" r:id="rId3"/>
    <p:sldId id="258" r:id="rId4"/>
    <p:sldId id="307" r:id="rId5"/>
    <p:sldId id="310" r:id="rId6"/>
    <p:sldId id="308" r:id="rId7"/>
    <p:sldId id="309" r:id="rId8"/>
    <p:sldId id="259" r:id="rId9"/>
    <p:sldId id="311" r:id="rId10"/>
    <p:sldId id="320" r:id="rId11"/>
    <p:sldId id="260" r:id="rId12"/>
    <p:sldId id="261" r:id="rId13"/>
    <p:sldId id="262" r:id="rId14"/>
    <p:sldId id="314" r:id="rId15"/>
    <p:sldId id="315" r:id="rId16"/>
    <p:sldId id="283" r:id="rId17"/>
    <p:sldId id="316" r:id="rId18"/>
    <p:sldId id="312" r:id="rId19"/>
    <p:sldId id="287" r:id="rId20"/>
    <p:sldId id="313" r:id="rId21"/>
    <p:sldId id="327" r:id="rId22"/>
    <p:sldId id="318" r:id="rId23"/>
    <p:sldId id="322" r:id="rId24"/>
    <p:sldId id="323" r:id="rId25"/>
    <p:sldId id="263" r:id="rId26"/>
    <p:sldId id="265" r:id="rId27"/>
    <p:sldId id="271" r:id="rId28"/>
    <p:sldId id="293" r:id="rId29"/>
    <p:sldId id="269" r:id="rId30"/>
    <p:sldId id="270" r:id="rId31"/>
    <p:sldId id="321" r:id="rId32"/>
    <p:sldId id="294" r:id="rId33"/>
    <p:sldId id="272" r:id="rId34"/>
    <p:sldId id="325" r:id="rId35"/>
    <p:sldId id="273" r:id="rId36"/>
    <p:sldId id="282" r:id="rId37"/>
    <p:sldId id="274" r:id="rId38"/>
    <p:sldId id="276" r:id="rId39"/>
    <p:sldId id="277" r:id="rId40"/>
    <p:sldId id="278" r:id="rId41"/>
    <p:sldId id="319" r:id="rId42"/>
    <p:sldId id="295" r:id="rId43"/>
    <p:sldId id="279" r:id="rId44"/>
    <p:sldId id="296" r:id="rId45"/>
    <p:sldId id="280" r:id="rId46"/>
    <p:sldId id="281" r:id="rId47"/>
    <p:sldId id="292" r:id="rId48"/>
    <p:sldId id="298" r:id="rId49"/>
    <p:sldId id="300" r:id="rId50"/>
    <p:sldId id="302" r:id="rId51"/>
    <p:sldId id="324" r:id="rId52"/>
    <p:sldId id="326" r:id="rId53"/>
    <p:sldId id="328" r:id="rId5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 autoAdjust="0"/>
    <p:restoredTop sz="90046" autoAdjust="0"/>
  </p:normalViewPr>
  <p:slideViewPr>
    <p:cSldViewPr>
      <p:cViewPr varScale="1">
        <p:scale>
          <a:sx n="105" d="100"/>
          <a:sy n="105" d="100"/>
        </p:scale>
        <p:origin x="-18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62E2D-6C68-457B-8F89-8D446DA4A277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FA2B5-0A26-4EF4-AA81-5C5C6350FF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993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FA2B5-0A26-4EF4-AA81-5C5C6350FFA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765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kalsitonin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FA2B5-0A26-4EF4-AA81-5C5C6350FFAF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089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Hipotiroidi</a:t>
            </a:r>
            <a:r>
              <a:rPr lang="tr-TR" dirty="0" smtClean="0"/>
              <a:t> ve </a:t>
            </a:r>
            <a:r>
              <a:rPr lang="tr-TR" dirty="0" err="1" smtClean="0"/>
              <a:t>subklinik</a:t>
            </a:r>
            <a:r>
              <a:rPr lang="tr-TR" dirty="0" smtClean="0"/>
              <a:t> </a:t>
            </a:r>
            <a:r>
              <a:rPr lang="tr-TR" dirty="0" err="1" smtClean="0"/>
              <a:t>hipotiroidiye</a:t>
            </a:r>
            <a:r>
              <a:rPr lang="tr-TR" dirty="0" smtClean="0"/>
              <a:t> sık rastlanır. Yaşlanma ile ve kadın cinsiyetinde sıklığı yükselir.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hipotiroidi</a:t>
            </a:r>
            <a:r>
              <a:rPr lang="tr-TR" dirty="0" smtClean="0"/>
              <a:t> tanısı</a:t>
            </a:r>
            <a:r>
              <a:rPr lang="tr-TR" baseline="0" dirty="0" smtClean="0"/>
              <a:t> TSH düzeyleri ile konur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FA2B5-0A26-4EF4-AA81-5C5C6350FFAF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916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Gebe 0,1-2,5 0,2-3 0,3-3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FA2B5-0A26-4EF4-AA81-5C5C6350FFAF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20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Hipotiroidide</a:t>
            </a:r>
            <a:r>
              <a:rPr lang="tr-TR" dirty="0" smtClean="0"/>
              <a:t> Tedavi </a:t>
            </a:r>
          </a:p>
          <a:p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hipotiroidide</a:t>
            </a:r>
            <a:r>
              <a:rPr lang="tr-TR" dirty="0" smtClean="0"/>
              <a:t> </a:t>
            </a:r>
            <a:r>
              <a:rPr lang="tr-TR" dirty="0" err="1" smtClean="0"/>
              <a:t>levotiroksin</a:t>
            </a:r>
            <a:r>
              <a:rPr lang="tr-TR" dirty="0" smtClean="0"/>
              <a:t> </a:t>
            </a:r>
            <a:r>
              <a:rPr lang="tr-TR" dirty="0" err="1" smtClean="0"/>
              <a:t>replasman</a:t>
            </a:r>
            <a:r>
              <a:rPr lang="tr-TR" dirty="0" smtClean="0"/>
              <a:t> tedavi prensipleri ve tedavi hedefleri aynıdır. İzlemde, TSH düzeyi ölçülmemeli, serum sT4 düzeyi ile takip edilmelidir. Takiplerde sT4 değeri normal aralık ortası ve 1/3 üst sınırda olmalıdır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FA2B5-0A26-4EF4-AA81-5C5C6350FFAF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077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err="1" smtClean="0"/>
              <a:t>Sekonder</a:t>
            </a:r>
            <a:r>
              <a:rPr lang="tr-TR" sz="1200" dirty="0" smtClean="0"/>
              <a:t> </a:t>
            </a:r>
            <a:r>
              <a:rPr lang="tr-TR" sz="1200" dirty="0" err="1" smtClean="0"/>
              <a:t>hipotiroidide</a:t>
            </a:r>
            <a:r>
              <a:rPr lang="tr-TR" sz="1200" dirty="0" smtClean="0"/>
              <a:t> </a:t>
            </a:r>
            <a:r>
              <a:rPr lang="tr-TR" sz="1200" dirty="0" err="1" smtClean="0"/>
              <a:t>levotiroksin</a:t>
            </a:r>
            <a:r>
              <a:rPr lang="tr-TR" sz="1200" dirty="0" smtClean="0"/>
              <a:t> </a:t>
            </a:r>
            <a:r>
              <a:rPr lang="tr-TR" sz="1200" dirty="0" err="1" smtClean="0"/>
              <a:t>replasman</a:t>
            </a:r>
            <a:r>
              <a:rPr lang="tr-TR" sz="1200" dirty="0" smtClean="0"/>
              <a:t> tedavi prensipleri ve tedavi hedefleri aynıdır. </a:t>
            </a:r>
          </a:p>
          <a:p>
            <a:r>
              <a:rPr lang="tr-TR" sz="1200" dirty="0" smtClean="0"/>
              <a:t>İzlemde, TSH düzeyi </a:t>
            </a:r>
            <a:r>
              <a:rPr lang="tr-TR" sz="1200" dirty="0" smtClean="0">
                <a:solidFill>
                  <a:schemeClr val="accent1"/>
                </a:solidFill>
              </a:rPr>
              <a:t>ölçülmemeli!</a:t>
            </a:r>
          </a:p>
          <a:p>
            <a:r>
              <a:rPr lang="tr-TR" sz="1200" dirty="0" smtClean="0"/>
              <a:t>Serum sT4 düzeyi ile takip edilmelidir. </a:t>
            </a:r>
          </a:p>
          <a:p>
            <a:r>
              <a:rPr lang="tr-TR" sz="1200" dirty="0" smtClean="0"/>
              <a:t>Takiplerde sT4 değeri normal aralık ortası ve 1/3 üst sınırda olmalıdır.</a:t>
            </a:r>
            <a:endParaRPr lang="tr-TR" sz="1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FA2B5-0A26-4EF4-AA81-5C5C6350FFAF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712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(gebelikte ATİ kullanımı, büyük veya nodüllü guatrda cerrahi seçimi gibi)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FA2B5-0A26-4EF4-AA81-5C5C6350FFAF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1998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İlacı kullanırken boğaz ağrısı ve ateş olduğunda ilacını keserek hekimini araması tembih edilmelidir.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FA2B5-0A26-4EF4-AA81-5C5C6350FFAF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334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Bu iki durumun ayırt edilmesi hastanın takibi ve tedavi kararı bakımından önemlidir.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FA2B5-0A26-4EF4-AA81-5C5C6350FFAF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6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E538-381B-49CB-B95E-EAA69B3AB1F4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71AAD9-28D5-41B4-B81C-7D7CDEFEC618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E538-381B-49CB-B95E-EAA69B3AB1F4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AAD9-28D5-41B4-B81C-7D7CDEFEC6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E538-381B-49CB-B95E-EAA69B3AB1F4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AAD9-28D5-41B4-B81C-7D7CDEFEC6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E538-381B-49CB-B95E-EAA69B3AB1F4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AAD9-28D5-41B4-B81C-7D7CDEFEC6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E538-381B-49CB-B95E-EAA69B3AB1F4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AAD9-28D5-41B4-B81C-7D7CDEFEC61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E538-381B-49CB-B95E-EAA69B3AB1F4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AAD9-28D5-41B4-B81C-7D7CDEFEC6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E538-381B-49CB-B95E-EAA69B3AB1F4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AAD9-28D5-41B4-B81C-7D7CDEFEC6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E538-381B-49CB-B95E-EAA69B3AB1F4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AAD9-28D5-41B4-B81C-7D7CDEFEC6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E538-381B-49CB-B95E-EAA69B3AB1F4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AAD9-28D5-41B4-B81C-7D7CDEFEC6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E538-381B-49CB-B95E-EAA69B3AB1F4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AAD9-28D5-41B4-B81C-7D7CDEFEC61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E538-381B-49CB-B95E-EAA69B3AB1F4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AAD9-28D5-41B4-B81C-7D7CDEFEC61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37E538-381B-49CB-B95E-EAA69B3AB1F4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571AAD9-28D5-41B4-B81C-7D7CDEFEC618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/>
              <a:t>Araş</a:t>
            </a:r>
            <a:r>
              <a:rPr lang="tr-TR" dirty="0" smtClean="0"/>
              <a:t> gör </a:t>
            </a:r>
            <a:r>
              <a:rPr lang="tr-TR" dirty="0" err="1" smtClean="0"/>
              <a:t>dr</a:t>
            </a:r>
            <a:r>
              <a:rPr lang="tr-TR" dirty="0" smtClean="0"/>
              <a:t> </a:t>
            </a:r>
            <a:r>
              <a:rPr lang="tr-TR" dirty="0" err="1" smtClean="0"/>
              <a:t>çağatay</a:t>
            </a:r>
            <a:r>
              <a:rPr lang="tr-TR" dirty="0" smtClean="0"/>
              <a:t> </a:t>
            </a:r>
            <a:r>
              <a:rPr lang="tr-TR" dirty="0" err="1" smtClean="0"/>
              <a:t>yurtseven</a:t>
            </a:r>
            <a:endParaRPr lang="tr-TR" dirty="0" smtClean="0"/>
          </a:p>
          <a:p>
            <a:r>
              <a:rPr lang="tr-TR" dirty="0" smtClean="0"/>
              <a:t>05.12.2016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6629400" cy="2601410"/>
          </a:xfrm>
        </p:spPr>
        <p:txBody>
          <a:bodyPr/>
          <a:lstStyle/>
          <a:p>
            <a:r>
              <a:rPr lang="tr-TR" sz="3600" dirty="0" err="1" smtClean="0"/>
              <a:t>Tİroİd</a:t>
            </a:r>
            <a:r>
              <a:rPr lang="tr-TR" sz="3600" dirty="0" smtClean="0"/>
              <a:t> </a:t>
            </a:r>
            <a:r>
              <a:rPr lang="tr-TR" sz="3600" dirty="0" err="1" smtClean="0"/>
              <a:t>hastaklIklarIna</a:t>
            </a:r>
            <a:r>
              <a:rPr lang="tr-TR" sz="3600" dirty="0" smtClean="0"/>
              <a:t> </a:t>
            </a:r>
            <a:r>
              <a:rPr lang="tr-TR" sz="3600" dirty="0" err="1" smtClean="0"/>
              <a:t>yaklaşIm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6006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TİROİD FONKSİYON TESTLERİ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 smtClean="0"/>
              <a:t>SUBKLİNİK HİPOTİROİDİ</a:t>
            </a:r>
          </a:p>
          <a:p>
            <a:endParaRPr lang="tr-TR" dirty="0"/>
          </a:p>
          <a:p>
            <a:r>
              <a:rPr lang="tr-TR" sz="2200" b="1" dirty="0"/>
              <a:t>T3, T4 düzeyleri normal, TSH düzeyi yüksek (&gt;4 </a:t>
            </a:r>
            <a:r>
              <a:rPr lang="tr-TR" sz="2200" b="1" dirty="0" err="1"/>
              <a:t>mIU</a:t>
            </a:r>
            <a:r>
              <a:rPr lang="tr-TR" sz="2200" b="1" dirty="0"/>
              <a:t>/L) ve aşikar </a:t>
            </a:r>
            <a:r>
              <a:rPr lang="tr-TR" sz="2200" b="1" dirty="0" err="1"/>
              <a:t>hipotiroidi</a:t>
            </a:r>
            <a:r>
              <a:rPr lang="tr-TR" sz="2200" b="1" dirty="0"/>
              <a:t> kliniği </a:t>
            </a:r>
            <a:r>
              <a:rPr lang="tr-TR" sz="2200" b="1" dirty="0" smtClean="0"/>
              <a:t>yokluğu</a:t>
            </a:r>
          </a:p>
          <a:p>
            <a:pPr lvl="1"/>
            <a:r>
              <a:rPr lang="tr-TR" b="1" dirty="0" smtClean="0"/>
              <a:t>Hafif </a:t>
            </a:r>
            <a:r>
              <a:rPr lang="tr-TR" b="1" dirty="0" err="1"/>
              <a:t>subklinik</a:t>
            </a:r>
            <a:r>
              <a:rPr lang="tr-TR" b="1" dirty="0"/>
              <a:t> </a:t>
            </a:r>
            <a:r>
              <a:rPr lang="tr-TR" b="1" dirty="0" err="1"/>
              <a:t>hipotiroidi</a:t>
            </a:r>
            <a:r>
              <a:rPr lang="tr-TR" b="1" dirty="0"/>
              <a:t>: TSH: </a:t>
            </a:r>
            <a:r>
              <a:rPr lang="tr-TR" b="1" dirty="0">
                <a:solidFill>
                  <a:schemeClr val="accent2"/>
                </a:solidFill>
              </a:rPr>
              <a:t>4–10 </a:t>
            </a:r>
            <a:r>
              <a:rPr lang="tr-TR" b="1" dirty="0" err="1" smtClean="0">
                <a:solidFill>
                  <a:schemeClr val="accent2"/>
                </a:solidFill>
              </a:rPr>
              <a:t>mIU</a:t>
            </a:r>
            <a:r>
              <a:rPr lang="tr-TR" b="1" dirty="0" smtClean="0">
                <a:solidFill>
                  <a:schemeClr val="accent2"/>
                </a:solidFill>
              </a:rPr>
              <a:t>/</a:t>
            </a:r>
          </a:p>
          <a:p>
            <a:pPr lvl="1"/>
            <a:r>
              <a:rPr lang="tr-TR" b="1" dirty="0" smtClean="0"/>
              <a:t>Ağır </a:t>
            </a:r>
            <a:r>
              <a:rPr lang="tr-TR" b="1" dirty="0" err="1"/>
              <a:t>subklinik</a:t>
            </a:r>
            <a:r>
              <a:rPr lang="tr-TR" b="1" dirty="0"/>
              <a:t> </a:t>
            </a:r>
            <a:r>
              <a:rPr lang="tr-TR" b="1" dirty="0" err="1"/>
              <a:t>hipotiroidi</a:t>
            </a:r>
            <a:r>
              <a:rPr lang="tr-TR" b="1" dirty="0"/>
              <a:t>: TSH: </a:t>
            </a:r>
            <a:r>
              <a:rPr lang="tr-TR" b="1" dirty="0">
                <a:solidFill>
                  <a:schemeClr val="accent2"/>
                </a:solidFill>
              </a:rPr>
              <a:t>&gt;10 </a:t>
            </a:r>
            <a:r>
              <a:rPr lang="tr-TR" b="1" dirty="0" err="1">
                <a:solidFill>
                  <a:schemeClr val="accent2"/>
                </a:solidFill>
              </a:rPr>
              <a:t>mIU</a:t>
            </a:r>
            <a:r>
              <a:rPr lang="tr-TR" b="1" dirty="0">
                <a:solidFill>
                  <a:schemeClr val="accent2"/>
                </a:solidFill>
              </a:rPr>
              <a:t>/L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 smtClean="0"/>
              <a:t>SUBKLİNİK HİPERTİROİDİ</a:t>
            </a:r>
          </a:p>
          <a:p>
            <a:endParaRPr lang="tr-TR" b="1" dirty="0"/>
          </a:p>
          <a:p>
            <a:r>
              <a:rPr lang="tr-TR" sz="2200" b="1" dirty="0"/>
              <a:t>T3, T4 düzeyleri normal, TSH düzeyinin normalin altında (TSH&lt;0.5 </a:t>
            </a:r>
            <a:r>
              <a:rPr lang="tr-TR" sz="2200" b="1" dirty="0" err="1"/>
              <a:t>mIU</a:t>
            </a:r>
            <a:r>
              <a:rPr lang="tr-TR" sz="2200" b="1" dirty="0"/>
              <a:t>/L) </a:t>
            </a:r>
            <a:r>
              <a:rPr lang="tr-TR" sz="2200" b="1" dirty="0" smtClean="0"/>
              <a:t> </a:t>
            </a:r>
          </a:p>
          <a:p>
            <a:pPr lvl="1"/>
            <a:r>
              <a:rPr lang="tr-TR" b="1" dirty="0" smtClean="0"/>
              <a:t>1</a:t>
            </a:r>
            <a:r>
              <a:rPr lang="tr-TR" b="1" dirty="0"/>
              <a:t>. TSH düşük ama tayin edilebilir düzeyde 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(0.1&lt; TSH &lt;</a:t>
            </a: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0.5)</a:t>
            </a:r>
          </a:p>
          <a:p>
            <a:pPr lvl="1"/>
            <a:r>
              <a:rPr lang="tr-TR" b="1" dirty="0" smtClean="0"/>
              <a:t>2</a:t>
            </a:r>
            <a:r>
              <a:rPr lang="tr-TR" b="1" dirty="0"/>
              <a:t>. TSH tayin edilemez düzeyde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(&lt;0.1 </a:t>
            </a:r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mIU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/L)</a:t>
            </a:r>
          </a:p>
          <a:p>
            <a:pPr marL="411480" lvl="1" indent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842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TFT </a:t>
            </a:r>
            <a:r>
              <a:rPr lang="tr-TR" dirty="0" err="1" smtClean="0"/>
              <a:t>algorİTmasI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128" y="1752600"/>
            <a:ext cx="5907744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2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TEMD </a:t>
            </a:r>
            <a:r>
              <a:rPr lang="tr-TR" dirty="0" err="1" smtClean="0"/>
              <a:t>önerİlerİ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0736"/>
          </a:xfrm>
        </p:spPr>
        <p:txBody>
          <a:bodyPr>
            <a:normAutofit fontScale="92500"/>
          </a:bodyPr>
          <a:lstStyle/>
          <a:p>
            <a:endParaRPr lang="tr-TR" dirty="0" smtClean="0"/>
          </a:p>
          <a:p>
            <a:r>
              <a:rPr lang="tr-TR" b="1" dirty="0" err="1" smtClean="0"/>
              <a:t>Tiroid</a:t>
            </a:r>
            <a:r>
              <a:rPr lang="tr-TR" b="1" dirty="0" smtClean="0"/>
              <a:t> tarama testi olarak TSH ölçümü yeterli </a:t>
            </a:r>
          </a:p>
          <a:p>
            <a:pPr marL="114300" indent="0">
              <a:buNone/>
            </a:pPr>
            <a:endParaRPr lang="tr-TR" b="1" dirty="0" smtClean="0"/>
          </a:p>
          <a:p>
            <a:r>
              <a:rPr lang="tr-TR" b="1" dirty="0" smtClean="0"/>
              <a:t>Gebelikte sT4 ve/veya total T4 bakılmalıdır. </a:t>
            </a:r>
          </a:p>
          <a:p>
            <a:pPr lvl="1"/>
            <a:r>
              <a:rPr lang="tr-TR" b="1" dirty="0" smtClean="0"/>
              <a:t>sT4, ölçüm hatalarına açık olduğu için total T4 ölçümü tercih edilmelidir. </a:t>
            </a:r>
          </a:p>
          <a:p>
            <a:pPr marL="0" indent="0">
              <a:buNone/>
            </a:pPr>
            <a:endParaRPr lang="tr-TR" b="1" dirty="0" smtClean="0"/>
          </a:p>
          <a:p>
            <a:r>
              <a:rPr lang="tr-TR" b="1" dirty="0" err="1" smtClean="0"/>
              <a:t>Primer</a:t>
            </a:r>
            <a:r>
              <a:rPr lang="tr-TR" b="1" dirty="0" smtClean="0"/>
              <a:t> </a:t>
            </a:r>
            <a:r>
              <a:rPr lang="tr-TR" b="1" dirty="0" err="1" smtClean="0"/>
              <a:t>hipotiroidi</a:t>
            </a:r>
            <a:r>
              <a:rPr lang="tr-TR" b="1" dirty="0" smtClean="0"/>
              <a:t> takibinde TSH kullanılmalıdır. </a:t>
            </a:r>
          </a:p>
          <a:p>
            <a:endParaRPr lang="tr-TR" b="1" dirty="0"/>
          </a:p>
          <a:p>
            <a:r>
              <a:rPr lang="tr-TR" b="1" dirty="0" err="1" smtClean="0"/>
              <a:t>Sekonder</a:t>
            </a:r>
            <a:r>
              <a:rPr lang="tr-TR" b="1" dirty="0" smtClean="0"/>
              <a:t> </a:t>
            </a:r>
            <a:r>
              <a:rPr lang="tr-TR" b="1" dirty="0" err="1" smtClean="0"/>
              <a:t>hipotiroidi</a:t>
            </a:r>
            <a:r>
              <a:rPr lang="tr-TR" b="1" dirty="0" smtClean="0"/>
              <a:t> takibinde serbest T4 ölçülmelidir. </a:t>
            </a:r>
          </a:p>
          <a:p>
            <a:pPr lvl="1"/>
            <a:r>
              <a:rPr lang="tr-TR" b="1" dirty="0" err="1" smtClean="0"/>
              <a:t>Sekonder</a:t>
            </a:r>
            <a:r>
              <a:rPr lang="tr-TR" b="1" dirty="0" smtClean="0"/>
              <a:t> </a:t>
            </a:r>
            <a:r>
              <a:rPr lang="tr-TR" b="1" dirty="0" err="1" smtClean="0"/>
              <a:t>hipotiroidide</a:t>
            </a:r>
            <a:r>
              <a:rPr lang="tr-TR" b="1" dirty="0" smtClean="0"/>
              <a:t> </a:t>
            </a:r>
            <a:r>
              <a:rPr lang="tr-TR" b="1" dirty="0" err="1" smtClean="0"/>
              <a:t>replasman</a:t>
            </a:r>
            <a:r>
              <a:rPr lang="tr-TR" b="1" dirty="0" smtClean="0"/>
              <a:t> yapılırken TSH ölçümleri takipte yararlı değildir.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2654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481762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1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Usg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tr-TR" dirty="0" smtClean="0"/>
          </a:p>
          <a:p>
            <a:r>
              <a:rPr lang="tr-TR" b="1" dirty="0" smtClean="0"/>
              <a:t>Muayenede anormallik saptanan her hastaya</a:t>
            </a:r>
            <a:endParaRPr lang="tr-TR" b="1" dirty="0"/>
          </a:p>
          <a:p>
            <a:endParaRPr lang="tr-TR" b="1" dirty="0" smtClean="0"/>
          </a:p>
          <a:p>
            <a:r>
              <a:rPr lang="tr-TR" b="1" dirty="0" smtClean="0"/>
              <a:t>Ayrıca </a:t>
            </a:r>
            <a:r>
              <a:rPr lang="tr-TR" b="1" dirty="0" err="1" smtClean="0"/>
              <a:t>palpasyon</a:t>
            </a:r>
            <a:r>
              <a:rPr lang="tr-TR" b="1" dirty="0" smtClean="0"/>
              <a:t> normal olsa bile </a:t>
            </a:r>
            <a:r>
              <a:rPr lang="tr-TR" b="1" dirty="0" err="1" smtClean="0"/>
              <a:t>tiroid</a:t>
            </a:r>
            <a:r>
              <a:rPr lang="tr-TR" b="1" dirty="0" smtClean="0"/>
              <a:t> </a:t>
            </a:r>
            <a:r>
              <a:rPr lang="tr-TR" b="1" dirty="0" err="1" smtClean="0"/>
              <a:t>malignitesi</a:t>
            </a:r>
            <a:r>
              <a:rPr lang="tr-TR" b="1" dirty="0" smtClean="0"/>
              <a:t> riski olan veya boyunda </a:t>
            </a:r>
            <a:r>
              <a:rPr lang="tr-TR" b="1" dirty="0" err="1" smtClean="0"/>
              <a:t>lenfadenomegali</a:t>
            </a:r>
            <a:r>
              <a:rPr lang="tr-TR" b="1" dirty="0" smtClean="0"/>
              <a:t> varsa</a:t>
            </a:r>
            <a:endParaRPr lang="tr-TR" b="1" dirty="0"/>
          </a:p>
          <a:p>
            <a:endParaRPr lang="tr-TR" b="1" dirty="0" smtClean="0"/>
          </a:p>
          <a:p>
            <a:r>
              <a:rPr lang="tr-TR" b="1" dirty="0" err="1" smtClean="0"/>
              <a:t>Tiroid</a:t>
            </a:r>
            <a:r>
              <a:rPr lang="tr-TR" b="1" dirty="0" smtClean="0"/>
              <a:t> </a:t>
            </a:r>
            <a:r>
              <a:rPr lang="tr-TR" b="1" dirty="0" err="1"/>
              <a:t>usg</a:t>
            </a:r>
            <a:r>
              <a:rPr lang="tr-TR" b="1" dirty="0"/>
              <a:t> genel toplum taraması için </a:t>
            </a:r>
            <a:r>
              <a:rPr lang="tr-TR" b="1" dirty="0" smtClean="0"/>
              <a:t>önerilmemekte </a:t>
            </a:r>
            <a:endParaRPr lang="tr-TR" b="1" dirty="0"/>
          </a:p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endParaRPr lang="tr-TR" dirty="0" smtClean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19070"/>
            <a:ext cx="4038600" cy="4878281"/>
          </a:xfrm>
        </p:spPr>
        <p:txBody>
          <a:bodyPr>
            <a:normAutofit fontScale="70000" lnSpcReduction="20000"/>
          </a:bodyPr>
          <a:lstStyle/>
          <a:p>
            <a:endParaRPr lang="tr-TR" b="1" dirty="0" smtClean="0"/>
          </a:p>
          <a:p>
            <a:r>
              <a:rPr lang="tr-TR" b="1" dirty="0" err="1" smtClean="0"/>
              <a:t>USGde</a:t>
            </a:r>
            <a:endParaRPr lang="tr-TR" b="1" dirty="0" smtClean="0"/>
          </a:p>
          <a:p>
            <a:pPr lvl="1"/>
            <a:endParaRPr lang="tr-TR" b="1" dirty="0" smtClean="0"/>
          </a:p>
          <a:p>
            <a:pPr lvl="1"/>
            <a:r>
              <a:rPr lang="tr-TR" b="1" dirty="0" smtClean="0"/>
              <a:t>Boyut</a:t>
            </a:r>
            <a:endParaRPr lang="tr-TR" b="1" dirty="0"/>
          </a:p>
          <a:p>
            <a:pPr lvl="1"/>
            <a:endParaRPr lang="tr-TR" b="1" dirty="0" smtClean="0"/>
          </a:p>
          <a:p>
            <a:pPr lvl="1"/>
            <a:r>
              <a:rPr lang="tr-TR" b="1" dirty="0" smtClean="0"/>
              <a:t>Yapı </a:t>
            </a:r>
            <a:r>
              <a:rPr lang="tr-TR" b="1" dirty="0"/>
              <a:t>(</a:t>
            </a:r>
            <a:r>
              <a:rPr lang="tr-TR" b="1" dirty="0" err="1"/>
              <a:t>kistik</a:t>
            </a:r>
            <a:r>
              <a:rPr lang="tr-TR" b="1" dirty="0"/>
              <a:t>, </a:t>
            </a:r>
            <a:r>
              <a:rPr lang="tr-TR" b="1" dirty="0" err="1"/>
              <a:t>solid</a:t>
            </a:r>
            <a:r>
              <a:rPr lang="tr-TR" b="1" dirty="0"/>
              <a:t> </a:t>
            </a:r>
            <a:r>
              <a:rPr lang="tr-TR" b="1" dirty="0" smtClean="0"/>
              <a:t>veya karışık)</a:t>
            </a:r>
          </a:p>
          <a:p>
            <a:pPr lvl="1"/>
            <a:endParaRPr lang="tr-TR" b="1" dirty="0" smtClean="0"/>
          </a:p>
          <a:p>
            <a:pPr lvl="1"/>
            <a:r>
              <a:rPr lang="tr-TR" b="1" dirty="0" err="1" smtClean="0"/>
              <a:t>Ekojenite</a:t>
            </a:r>
            <a:r>
              <a:rPr lang="tr-TR" b="1" dirty="0" smtClean="0"/>
              <a:t> </a:t>
            </a:r>
            <a:r>
              <a:rPr lang="tr-TR" b="1" dirty="0"/>
              <a:t>(</a:t>
            </a:r>
            <a:r>
              <a:rPr lang="tr-TR" b="1" dirty="0" err="1"/>
              <a:t>hipoekoik</a:t>
            </a:r>
            <a:r>
              <a:rPr lang="tr-TR" b="1" dirty="0"/>
              <a:t>, </a:t>
            </a:r>
            <a:r>
              <a:rPr lang="tr-TR" b="1" dirty="0" err="1"/>
              <a:t>hiperekoik</a:t>
            </a:r>
            <a:r>
              <a:rPr lang="tr-TR" b="1" dirty="0"/>
              <a:t>, </a:t>
            </a:r>
            <a:r>
              <a:rPr lang="tr-TR" b="1" dirty="0" err="1"/>
              <a:t>isoekoik</a:t>
            </a:r>
            <a:r>
              <a:rPr lang="tr-TR" b="1" dirty="0" smtClean="0"/>
              <a:t>)</a:t>
            </a:r>
          </a:p>
          <a:p>
            <a:pPr lvl="1"/>
            <a:endParaRPr lang="tr-TR" b="1" dirty="0" smtClean="0"/>
          </a:p>
          <a:p>
            <a:pPr lvl="1"/>
            <a:r>
              <a:rPr lang="tr-TR" b="1" dirty="0" smtClean="0"/>
              <a:t>Kalsifikasyon </a:t>
            </a:r>
            <a:r>
              <a:rPr lang="tr-TR" b="1" dirty="0"/>
              <a:t>(</a:t>
            </a:r>
            <a:r>
              <a:rPr lang="tr-TR" b="1" dirty="0" smtClean="0"/>
              <a:t>kaba, mikro, </a:t>
            </a:r>
            <a:r>
              <a:rPr lang="tr-TR" b="1" dirty="0" err="1" smtClean="0"/>
              <a:t>periferik</a:t>
            </a:r>
            <a:r>
              <a:rPr lang="tr-TR" b="1" dirty="0"/>
              <a:t>)</a:t>
            </a:r>
            <a:endParaRPr lang="tr-TR" b="1" dirty="0" smtClean="0"/>
          </a:p>
          <a:p>
            <a:pPr lvl="1"/>
            <a:endParaRPr lang="tr-TR" b="1" dirty="0" smtClean="0"/>
          </a:p>
          <a:p>
            <a:pPr lvl="1"/>
            <a:r>
              <a:rPr lang="tr-TR" b="1" dirty="0" smtClean="0"/>
              <a:t>Halo</a:t>
            </a:r>
          </a:p>
          <a:p>
            <a:pPr lvl="1"/>
            <a:endParaRPr lang="tr-TR" b="1" dirty="0" smtClean="0"/>
          </a:p>
          <a:p>
            <a:pPr lvl="1"/>
            <a:r>
              <a:rPr lang="tr-TR" b="1" dirty="0" smtClean="0"/>
              <a:t>Kenar düzensizliği </a:t>
            </a:r>
          </a:p>
          <a:p>
            <a:pPr lvl="1"/>
            <a:endParaRPr lang="tr-TR" b="1" dirty="0" smtClean="0"/>
          </a:p>
          <a:p>
            <a:pPr lvl="1"/>
            <a:r>
              <a:rPr lang="tr-TR" b="1" dirty="0" err="1" smtClean="0"/>
              <a:t>Doppler</a:t>
            </a:r>
            <a:r>
              <a:rPr lang="tr-TR" b="1" dirty="0" smtClean="0"/>
              <a:t> </a:t>
            </a:r>
            <a:r>
              <a:rPr lang="tr-TR" b="1" dirty="0"/>
              <a:t>kan </a:t>
            </a:r>
            <a:r>
              <a:rPr lang="tr-TR" b="1" dirty="0" smtClean="0"/>
              <a:t>akımı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4069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tİİab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USGde</a:t>
            </a:r>
            <a:r>
              <a:rPr lang="tr-TR" b="1" dirty="0" smtClean="0">
                <a:solidFill>
                  <a:schemeClr val="accent2"/>
                </a:solidFill>
              </a:rPr>
              <a:t> &gt;1cm </a:t>
            </a:r>
            <a:r>
              <a:rPr lang="tr-TR" b="1" dirty="0" smtClean="0"/>
              <a:t>her nodüle </a:t>
            </a:r>
            <a:r>
              <a:rPr lang="tr-TR" b="1" dirty="0"/>
              <a:t>biyopsi </a:t>
            </a:r>
            <a:r>
              <a:rPr lang="tr-TR" b="1" dirty="0" smtClean="0"/>
              <a:t>yapılmalı</a:t>
            </a:r>
          </a:p>
          <a:p>
            <a:endParaRPr lang="tr-TR" b="1" dirty="0" smtClean="0"/>
          </a:p>
          <a:p>
            <a:r>
              <a:rPr lang="tr-TR" b="1" dirty="0" smtClean="0"/>
              <a:t>Biyopsi </a:t>
            </a:r>
            <a:r>
              <a:rPr lang="tr-TR" b="1" dirty="0"/>
              <a:t>Yapılması Gereken </a:t>
            </a:r>
            <a:r>
              <a:rPr lang="tr-TR" b="1" dirty="0" smtClean="0"/>
              <a:t>Nodüller</a:t>
            </a:r>
          </a:p>
          <a:p>
            <a:pPr lvl="1"/>
            <a:r>
              <a:rPr lang="tr-TR" sz="1800" b="1" dirty="0" smtClean="0">
                <a:solidFill>
                  <a:schemeClr val="accent2"/>
                </a:solidFill>
              </a:rPr>
              <a:t>Solid</a:t>
            </a:r>
            <a:r>
              <a:rPr lang="tr-TR" sz="1800" b="1" dirty="0">
                <a:solidFill>
                  <a:schemeClr val="accent2"/>
                </a:solidFill>
              </a:rPr>
              <a:t>: </a:t>
            </a:r>
            <a:r>
              <a:rPr lang="tr-TR" sz="1800" b="1" dirty="0" err="1">
                <a:solidFill>
                  <a:schemeClr val="accent2"/>
                </a:solidFill>
              </a:rPr>
              <a:t>Hipoekoik</a:t>
            </a:r>
            <a:r>
              <a:rPr lang="tr-TR" sz="1800" b="1" dirty="0">
                <a:solidFill>
                  <a:schemeClr val="accent2"/>
                </a:solidFill>
              </a:rPr>
              <a:t> &gt;1 cm veya &gt;5 mm risk grubunda hasta veya şüpheli USG bulguları </a:t>
            </a:r>
          </a:p>
          <a:p>
            <a:pPr lvl="1"/>
            <a:r>
              <a:rPr lang="tr-TR" sz="1800" b="1" dirty="0" err="1" smtClean="0">
                <a:solidFill>
                  <a:schemeClr val="accent2"/>
                </a:solidFill>
              </a:rPr>
              <a:t>İzo-hiperekoik</a:t>
            </a:r>
            <a:r>
              <a:rPr lang="tr-TR" sz="1800" b="1" dirty="0">
                <a:solidFill>
                  <a:schemeClr val="accent2"/>
                </a:solidFill>
              </a:rPr>
              <a:t>: 1–1,5 cm Karışık veya süngerimsi: &gt;1,5–2 cm </a:t>
            </a:r>
          </a:p>
          <a:p>
            <a:pPr lvl="1"/>
            <a:r>
              <a:rPr lang="tr-TR" sz="1800" b="1" dirty="0" smtClean="0">
                <a:solidFill>
                  <a:schemeClr val="accent2"/>
                </a:solidFill>
              </a:rPr>
              <a:t>Saf </a:t>
            </a:r>
            <a:r>
              <a:rPr lang="tr-TR" sz="1800" b="1" dirty="0" err="1">
                <a:solidFill>
                  <a:schemeClr val="accent2"/>
                </a:solidFill>
              </a:rPr>
              <a:t>kistik</a:t>
            </a:r>
            <a:r>
              <a:rPr lang="tr-TR" sz="1800" b="1" dirty="0">
                <a:solidFill>
                  <a:schemeClr val="accent2"/>
                </a:solidFill>
              </a:rPr>
              <a:t>: </a:t>
            </a:r>
            <a:r>
              <a:rPr lang="tr-TR" sz="1800" b="1" dirty="0" err="1">
                <a:solidFill>
                  <a:schemeClr val="accent2"/>
                </a:solidFill>
              </a:rPr>
              <a:t>Biopsi</a:t>
            </a:r>
            <a:r>
              <a:rPr lang="tr-TR" sz="1800" b="1" dirty="0">
                <a:solidFill>
                  <a:schemeClr val="accent2"/>
                </a:solidFill>
              </a:rPr>
              <a:t> gereksiz, Büyükse </a:t>
            </a:r>
            <a:r>
              <a:rPr lang="tr-TR" sz="1800" b="1" dirty="0" smtClean="0">
                <a:solidFill>
                  <a:schemeClr val="accent2"/>
                </a:solidFill>
              </a:rPr>
              <a:t>boşaltılmalı</a:t>
            </a:r>
          </a:p>
          <a:p>
            <a:pPr lvl="1"/>
            <a:r>
              <a:rPr lang="tr-TR" sz="1800" b="1" dirty="0" err="1" smtClean="0">
                <a:solidFill>
                  <a:schemeClr val="accent2"/>
                </a:solidFill>
              </a:rPr>
              <a:t>Multinodüler</a:t>
            </a:r>
            <a:r>
              <a:rPr lang="tr-TR" sz="1800" b="1" dirty="0">
                <a:solidFill>
                  <a:schemeClr val="accent2"/>
                </a:solidFill>
              </a:rPr>
              <a:t>: En büyük nodül ve USG olarak şüpheli diğer </a:t>
            </a:r>
            <a:r>
              <a:rPr lang="tr-TR" sz="1800" b="1" dirty="0" smtClean="0">
                <a:solidFill>
                  <a:schemeClr val="accent2"/>
                </a:solidFill>
              </a:rPr>
              <a:t>nodüller</a:t>
            </a:r>
          </a:p>
          <a:p>
            <a:pPr lvl="1"/>
            <a:r>
              <a:rPr lang="tr-TR" sz="1800" b="1" dirty="0" err="1" smtClean="0">
                <a:solidFill>
                  <a:schemeClr val="accent2"/>
                </a:solidFill>
              </a:rPr>
              <a:t>Metastatik</a:t>
            </a:r>
            <a:r>
              <a:rPr lang="tr-TR" sz="1800" b="1" dirty="0" smtClean="0">
                <a:solidFill>
                  <a:schemeClr val="accent2"/>
                </a:solidFill>
              </a:rPr>
              <a:t> </a:t>
            </a:r>
            <a:r>
              <a:rPr lang="tr-TR" sz="1800" b="1" dirty="0">
                <a:solidFill>
                  <a:schemeClr val="accent2"/>
                </a:solidFill>
              </a:rPr>
              <a:t>lenf </a:t>
            </a:r>
            <a:r>
              <a:rPr lang="tr-TR" sz="1800" b="1" dirty="0" err="1">
                <a:solidFill>
                  <a:schemeClr val="accent2"/>
                </a:solidFill>
              </a:rPr>
              <a:t>nodu</a:t>
            </a:r>
            <a:r>
              <a:rPr lang="tr-TR" sz="1800" b="1" dirty="0">
                <a:solidFill>
                  <a:schemeClr val="accent2"/>
                </a:solidFill>
              </a:rPr>
              <a:t> ya da </a:t>
            </a:r>
            <a:r>
              <a:rPr lang="tr-TR" sz="1800" b="1" dirty="0" err="1">
                <a:solidFill>
                  <a:schemeClr val="accent2"/>
                </a:solidFill>
              </a:rPr>
              <a:t>ekstrakapsüler</a:t>
            </a:r>
            <a:r>
              <a:rPr lang="tr-TR" sz="1800" b="1" dirty="0">
                <a:solidFill>
                  <a:schemeClr val="accent2"/>
                </a:solidFill>
              </a:rPr>
              <a:t> yayılımı düşündüren </a:t>
            </a:r>
            <a:r>
              <a:rPr lang="tr-TR" sz="1800" b="1" dirty="0" err="1">
                <a:solidFill>
                  <a:schemeClr val="accent2"/>
                </a:solidFill>
              </a:rPr>
              <a:t>usg</a:t>
            </a:r>
            <a:r>
              <a:rPr lang="tr-TR" sz="1800" b="1" dirty="0">
                <a:solidFill>
                  <a:schemeClr val="accent2"/>
                </a:solidFill>
              </a:rPr>
              <a:t> özellikleri olan </a:t>
            </a:r>
            <a:r>
              <a:rPr lang="tr-TR" sz="1800" b="1" dirty="0" smtClean="0">
                <a:solidFill>
                  <a:schemeClr val="accent2"/>
                </a:solidFill>
              </a:rPr>
              <a:t>nodüller</a:t>
            </a:r>
          </a:p>
          <a:p>
            <a:pPr lvl="1"/>
            <a:r>
              <a:rPr lang="tr-TR" sz="1800" b="1" dirty="0" smtClean="0">
                <a:solidFill>
                  <a:schemeClr val="accent2"/>
                </a:solidFill>
              </a:rPr>
              <a:t>Yüksek </a:t>
            </a:r>
            <a:r>
              <a:rPr lang="tr-TR" sz="1800" b="1" dirty="0" err="1">
                <a:solidFill>
                  <a:schemeClr val="accent2"/>
                </a:solidFill>
              </a:rPr>
              <a:t>kalsitonin</a:t>
            </a:r>
            <a:r>
              <a:rPr lang="tr-TR" sz="1800" b="1" dirty="0">
                <a:solidFill>
                  <a:schemeClr val="accent2"/>
                </a:solidFill>
              </a:rPr>
              <a:t> düzeyi</a:t>
            </a:r>
          </a:p>
          <a:p>
            <a:pPr lvl="1"/>
            <a:endParaRPr lang="tr-TR" b="1" dirty="0">
              <a:solidFill>
                <a:schemeClr val="accent2"/>
              </a:solidFill>
            </a:endParaRPr>
          </a:p>
          <a:p>
            <a:pPr marL="411480" lvl="1" indent="0">
              <a:buNone/>
            </a:pPr>
            <a:endParaRPr lang="tr-TR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Tİroİd</a:t>
            </a:r>
            <a:r>
              <a:rPr lang="tr-TR" dirty="0" smtClean="0"/>
              <a:t> Nodülü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1800" b="1" dirty="0" err="1"/>
              <a:t>Palpe</a:t>
            </a:r>
            <a:r>
              <a:rPr lang="tr-TR" sz="1800" b="1" dirty="0"/>
              <a:t> edilebilen nodül sıklığı </a:t>
            </a:r>
            <a:r>
              <a:rPr lang="tr-TR" sz="1800" b="1" dirty="0">
                <a:solidFill>
                  <a:srgbClr val="00B050"/>
                </a:solidFill>
              </a:rPr>
              <a:t>%3 ila </a:t>
            </a:r>
            <a:r>
              <a:rPr lang="tr-TR" sz="1800" b="1" dirty="0" smtClean="0">
                <a:solidFill>
                  <a:srgbClr val="00B050"/>
                </a:solidFill>
              </a:rPr>
              <a:t>7</a:t>
            </a:r>
          </a:p>
          <a:p>
            <a:endParaRPr lang="tr-TR" sz="1800" b="1" dirty="0" smtClean="0"/>
          </a:p>
          <a:p>
            <a:endParaRPr lang="tr-TR" sz="1800" b="1" dirty="0" smtClean="0"/>
          </a:p>
          <a:p>
            <a:r>
              <a:rPr lang="tr-TR" sz="1800" b="1" dirty="0" smtClean="0"/>
              <a:t>Klinik </a:t>
            </a:r>
            <a:r>
              <a:rPr lang="tr-TR" sz="1800" b="1" dirty="0"/>
              <a:t>olarak saptanamayan ancak </a:t>
            </a:r>
            <a:r>
              <a:rPr lang="tr-TR" sz="1800" b="1" dirty="0" err="1" smtClean="0"/>
              <a:t>usgde</a:t>
            </a:r>
            <a:r>
              <a:rPr lang="tr-TR" sz="1800" b="1" dirty="0" smtClean="0"/>
              <a:t> tespit </a:t>
            </a:r>
            <a:r>
              <a:rPr lang="tr-TR" sz="1800" b="1" dirty="0"/>
              <a:t>edilen nodül sıklığı </a:t>
            </a:r>
            <a:r>
              <a:rPr lang="tr-TR" sz="1800" b="1" dirty="0">
                <a:solidFill>
                  <a:srgbClr val="00B050"/>
                </a:solidFill>
              </a:rPr>
              <a:t>%20 ila </a:t>
            </a:r>
            <a:r>
              <a:rPr lang="tr-TR" sz="1800" b="1" dirty="0" smtClean="0">
                <a:solidFill>
                  <a:srgbClr val="00B050"/>
                </a:solidFill>
              </a:rPr>
              <a:t>76  </a:t>
            </a:r>
          </a:p>
          <a:p>
            <a:pPr marL="114300" indent="0">
              <a:buNone/>
            </a:pPr>
            <a:endParaRPr lang="tr-TR" sz="1800" b="1" dirty="0" smtClean="0"/>
          </a:p>
          <a:p>
            <a:endParaRPr lang="tr-TR" sz="1800" b="1" dirty="0" smtClean="0"/>
          </a:p>
          <a:p>
            <a:r>
              <a:rPr lang="tr-TR" sz="1800" b="1" dirty="0" smtClean="0"/>
              <a:t>Nodül görülme </a:t>
            </a:r>
            <a:r>
              <a:rPr lang="tr-TR" sz="1800" b="1" dirty="0"/>
              <a:t>sıklığı yaşla birlikte </a:t>
            </a:r>
            <a:r>
              <a:rPr lang="tr-TR" sz="1800" b="1" dirty="0" smtClean="0"/>
              <a:t>artar</a:t>
            </a:r>
          </a:p>
          <a:p>
            <a:endParaRPr lang="tr-TR" sz="2000" b="1" dirty="0" smtClean="0"/>
          </a:p>
          <a:p>
            <a:endParaRPr lang="tr-TR" sz="2000" b="1" dirty="0" smtClean="0"/>
          </a:p>
          <a:p>
            <a:r>
              <a:rPr lang="tr-TR" sz="2000" b="1" dirty="0" smtClean="0"/>
              <a:t>Yaş ve cinsiyet önemli</a:t>
            </a:r>
          </a:p>
          <a:p>
            <a:endParaRPr lang="tr-TR" sz="2000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4294967295"/>
          </p:nvPr>
        </p:nvSpPr>
        <p:spPr>
          <a:xfrm>
            <a:off x="5105400" y="1719263"/>
            <a:ext cx="4038600" cy="4406900"/>
          </a:xfrm>
        </p:spPr>
        <p:txBody>
          <a:bodyPr>
            <a:normAutofit/>
          </a:bodyPr>
          <a:lstStyle/>
          <a:p>
            <a:endParaRPr lang="tr-TR" sz="1800" b="1" dirty="0"/>
          </a:p>
          <a:p>
            <a:pPr marL="114300" indent="0">
              <a:lnSpc>
                <a:spcPct val="140000"/>
              </a:lnSpc>
              <a:buNone/>
            </a:pPr>
            <a:endParaRPr lang="tr-TR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Tİroİd</a:t>
            </a:r>
            <a:r>
              <a:rPr lang="tr-TR" dirty="0" smtClean="0"/>
              <a:t> nodülü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1800" b="1" dirty="0" smtClean="0"/>
          </a:p>
          <a:p>
            <a:r>
              <a:rPr lang="tr-TR" sz="1800" b="1" dirty="0" smtClean="0"/>
              <a:t>Bu </a:t>
            </a:r>
            <a:r>
              <a:rPr lang="tr-TR" sz="1800" b="1" dirty="0"/>
              <a:t>lezyonların çoğunun </a:t>
            </a:r>
            <a:r>
              <a:rPr lang="tr-TR" sz="1800" b="1" dirty="0" err="1"/>
              <a:t>benign</a:t>
            </a:r>
            <a:r>
              <a:rPr lang="tr-TR" sz="1800" b="1" dirty="0"/>
              <a:t> olduğu ve hastanın basitçe takip edilebileceği unutulmamalı(</a:t>
            </a:r>
            <a:r>
              <a:rPr lang="tr-TR" sz="1800" b="1" dirty="0" err="1"/>
              <a:t>malignite</a:t>
            </a:r>
            <a:r>
              <a:rPr lang="tr-TR" sz="1800" b="1" dirty="0"/>
              <a:t> %5)</a:t>
            </a:r>
          </a:p>
          <a:p>
            <a:endParaRPr lang="tr-TR" sz="1800" b="1" dirty="0"/>
          </a:p>
          <a:p>
            <a:endParaRPr lang="tr-TR" sz="1800" b="1" dirty="0" smtClean="0"/>
          </a:p>
          <a:p>
            <a:r>
              <a:rPr lang="tr-TR" sz="1800" b="1" dirty="0" smtClean="0"/>
              <a:t>Soğuk </a:t>
            </a:r>
            <a:r>
              <a:rPr lang="tr-TR" sz="1800" b="1" dirty="0"/>
              <a:t>nodüllerde </a:t>
            </a:r>
            <a:r>
              <a:rPr lang="tr-TR" sz="1800" b="1" dirty="0" err="1"/>
              <a:t>malignite</a:t>
            </a:r>
            <a:r>
              <a:rPr lang="tr-TR" sz="1800" b="1" dirty="0"/>
              <a:t> olasılığı %15’lere ulaşırken, sıcak nodüller </a:t>
            </a:r>
            <a:r>
              <a:rPr lang="tr-TR" sz="1800" b="1" dirty="0" err="1"/>
              <a:t>benign</a:t>
            </a:r>
            <a:r>
              <a:rPr lang="tr-TR" sz="1800" b="1" dirty="0"/>
              <a:t> kabul edilirler(habaset ihtimali&lt;%1)</a:t>
            </a:r>
          </a:p>
          <a:p>
            <a:endParaRPr lang="tr-TR" sz="1800" b="1" dirty="0"/>
          </a:p>
          <a:p>
            <a:endParaRPr lang="tr-TR" sz="1800" b="1" dirty="0" smtClean="0"/>
          </a:p>
          <a:p>
            <a:r>
              <a:rPr lang="tr-TR" sz="1800" b="1" dirty="0" smtClean="0"/>
              <a:t>Tek </a:t>
            </a:r>
            <a:r>
              <a:rPr lang="tr-TR" sz="1800" b="1" dirty="0"/>
              <a:t>nodüllü ya da çok nodül içeren guatrda </a:t>
            </a:r>
            <a:r>
              <a:rPr lang="tr-TR" sz="1800" b="1" dirty="0" err="1"/>
              <a:t>malignite</a:t>
            </a:r>
            <a:r>
              <a:rPr lang="tr-TR" sz="1800" b="1" dirty="0"/>
              <a:t> </a:t>
            </a:r>
            <a:r>
              <a:rPr lang="tr-TR" sz="1800" b="1" dirty="0" err="1"/>
              <a:t>prevalansı</a:t>
            </a:r>
            <a:r>
              <a:rPr lang="tr-TR" sz="1800" b="1" dirty="0"/>
              <a:t> benzer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1774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TİROİD NODÜLÜ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tr-TR" b="1" dirty="0">
                <a:solidFill>
                  <a:schemeClr val="tx1"/>
                </a:solidFill>
              </a:rPr>
              <a:t>Nodül sebepleri</a:t>
            </a:r>
          </a:p>
          <a:p>
            <a:pPr>
              <a:lnSpc>
                <a:spcPct val="140000"/>
              </a:lnSpc>
            </a:pPr>
            <a:r>
              <a:rPr lang="tr-TR" sz="1900" b="1" dirty="0" err="1">
                <a:solidFill>
                  <a:schemeClr val="accent2"/>
                </a:solidFill>
              </a:rPr>
              <a:t>Benign</a:t>
            </a:r>
            <a:r>
              <a:rPr lang="tr-TR" sz="1900" b="1" dirty="0">
                <a:solidFill>
                  <a:schemeClr val="accent2"/>
                </a:solidFill>
              </a:rPr>
              <a:t> </a:t>
            </a:r>
            <a:r>
              <a:rPr lang="tr-TR" sz="1900" b="1" dirty="0" err="1">
                <a:solidFill>
                  <a:schemeClr val="accent2"/>
                </a:solidFill>
              </a:rPr>
              <a:t>nodüler</a:t>
            </a:r>
            <a:r>
              <a:rPr lang="tr-TR" sz="1900" b="1" dirty="0">
                <a:solidFill>
                  <a:schemeClr val="accent2"/>
                </a:solidFill>
              </a:rPr>
              <a:t> guatr </a:t>
            </a:r>
          </a:p>
          <a:p>
            <a:pPr>
              <a:lnSpc>
                <a:spcPct val="140000"/>
              </a:lnSpc>
            </a:pPr>
            <a:r>
              <a:rPr lang="tr-TR" sz="1900" b="1" dirty="0" err="1">
                <a:solidFill>
                  <a:schemeClr val="accent2"/>
                </a:solidFill>
              </a:rPr>
              <a:t>Fokal</a:t>
            </a:r>
            <a:r>
              <a:rPr lang="tr-TR" sz="1900" b="1" dirty="0">
                <a:solidFill>
                  <a:schemeClr val="accent2"/>
                </a:solidFill>
              </a:rPr>
              <a:t> </a:t>
            </a:r>
            <a:r>
              <a:rPr lang="tr-TR" sz="1900" b="1" dirty="0" err="1">
                <a:solidFill>
                  <a:schemeClr val="accent2"/>
                </a:solidFill>
              </a:rPr>
              <a:t>tiroiditler</a:t>
            </a:r>
            <a:r>
              <a:rPr lang="tr-TR" sz="1900" b="1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tr-TR" sz="1900" b="1" dirty="0">
                <a:solidFill>
                  <a:schemeClr val="accent2"/>
                </a:solidFill>
              </a:rPr>
              <a:t>Basit veya </a:t>
            </a:r>
            <a:r>
              <a:rPr lang="tr-TR" sz="1900" b="1" dirty="0" err="1">
                <a:solidFill>
                  <a:schemeClr val="accent2"/>
                </a:solidFill>
              </a:rPr>
              <a:t>hemorajik</a:t>
            </a:r>
            <a:r>
              <a:rPr lang="tr-TR" sz="1900" b="1" dirty="0">
                <a:solidFill>
                  <a:schemeClr val="accent2"/>
                </a:solidFill>
              </a:rPr>
              <a:t> kistler </a:t>
            </a:r>
          </a:p>
          <a:p>
            <a:pPr>
              <a:lnSpc>
                <a:spcPct val="140000"/>
              </a:lnSpc>
            </a:pPr>
            <a:r>
              <a:rPr lang="tr-TR" sz="1900" b="1" dirty="0" err="1">
                <a:solidFill>
                  <a:schemeClr val="accent2"/>
                </a:solidFill>
              </a:rPr>
              <a:t>Folliküler</a:t>
            </a:r>
            <a:r>
              <a:rPr lang="tr-TR" sz="1900" b="1" dirty="0">
                <a:solidFill>
                  <a:schemeClr val="accent2"/>
                </a:solidFill>
              </a:rPr>
              <a:t> adenom </a:t>
            </a:r>
          </a:p>
          <a:p>
            <a:pPr>
              <a:lnSpc>
                <a:spcPct val="140000"/>
              </a:lnSpc>
            </a:pPr>
            <a:r>
              <a:rPr lang="tr-TR" sz="1900" b="1" dirty="0" err="1">
                <a:solidFill>
                  <a:schemeClr val="accent2"/>
                </a:solidFill>
              </a:rPr>
              <a:t>Tiroid</a:t>
            </a:r>
            <a:r>
              <a:rPr lang="tr-TR" sz="1900" b="1" dirty="0">
                <a:solidFill>
                  <a:schemeClr val="accent2"/>
                </a:solidFill>
              </a:rPr>
              <a:t> kanserleri</a:t>
            </a:r>
          </a:p>
          <a:p>
            <a:pPr>
              <a:lnSpc>
                <a:spcPct val="140000"/>
              </a:lnSpc>
            </a:pPr>
            <a:r>
              <a:rPr lang="tr-TR" sz="1900" b="1" dirty="0" err="1">
                <a:solidFill>
                  <a:schemeClr val="accent2"/>
                </a:solidFill>
              </a:rPr>
              <a:t>Primer</a:t>
            </a:r>
            <a:r>
              <a:rPr lang="tr-TR" sz="1900" b="1" dirty="0">
                <a:solidFill>
                  <a:schemeClr val="accent2"/>
                </a:solidFill>
              </a:rPr>
              <a:t> </a:t>
            </a:r>
            <a:r>
              <a:rPr lang="tr-TR" sz="1900" b="1" dirty="0" err="1">
                <a:solidFill>
                  <a:schemeClr val="accent2"/>
                </a:solidFill>
              </a:rPr>
              <a:t>tiroid</a:t>
            </a:r>
            <a:r>
              <a:rPr lang="tr-TR" sz="1900" b="1" dirty="0">
                <a:solidFill>
                  <a:schemeClr val="accent2"/>
                </a:solidFill>
              </a:rPr>
              <a:t> </a:t>
            </a:r>
            <a:r>
              <a:rPr lang="tr-TR" sz="1900" b="1" dirty="0" err="1">
                <a:solidFill>
                  <a:schemeClr val="accent2"/>
                </a:solidFill>
              </a:rPr>
              <a:t>lenfoması</a:t>
            </a:r>
            <a:r>
              <a:rPr lang="tr-TR" sz="1900" b="1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tr-TR" sz="1900" b="1" dirty="0">
                <a:solidFill>
                  <a:schemeClr val="accent2"/>
                </a:solidFill>
              </a:rPr>
              <a:t>Nadir </a:t>
            </a:r>
            <a:r>
              <a:rPr lang="tr-TR" sz="1900" b="1" dirty="0" err="1">
                <a:solidFill>
                  <a:schemeClr val="accent2"/>
                </a:solidFill>
              </a:rPr>
              <a:t>primer</a:t>
            </a:r>
            <a:r>
              <a:rPr lang="tr-TR" sz="1900" b="1" dirty="0">
                <a:solidFill>
                  <a:schemeClr val="accent2"/>
                </a:solidFill>
              </a:rPr>
              <a:t> </a:t>
            </a:r>
            <a:r>
              <a:rPr lang="tr-TR" sz="1900" b="1" dirty="0" err="1">
                <a:solidFill>
                  <a:schemeClr val="accent2"/>
                </a:solidFill>
              </a:rPr>
              <a:t>maligniteler</a:t>
            </a:r>
            <a:r>
              <a:rPr lang="tr-TR" sz="1900" b="1" dirty="0">
                <a:solidFill>
                  <a:schemeClr val="accent2"/>
                </a:solidFill>
              </a:rPr>
              <a:t> (Sarkom, </a:t>
            </a:r>
            <a:r>
              <a:rPr lang="tr-TR" sz="1900" b="1" dirty="0" err="1">
                <a:solidFill>
                  <a:schemeClr val="accent2"/>
                </a:solidFill>
              </a:rPr>
              <a:t>teratom</a:t>
            </a:r>
            <a:r>
              <a:rPr lang="tr-TR" sz="1900" b="1" dirty="0">
                <a:solidFill>
                  <a:schemeClr val="accent2"/>
                </a:solidFill>
              </a:rPr>
              <a:t> ve diğer tümörler</a:t>
            </a:r>
            <a:r>
              <a:rPr lang="tr-TR" sz="1900" b="1" dirty="0" smtClean="0">
                <a:solidFill>
                  <a:schemeClr val="accent2"/>
                </a:solidFill>
              </a:rPr>
              <a:t>)</a:t>
            </a: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17915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Nodülde </a:t>
            </a:r>
            <a:r>
              <a:rPr lang="tr-TR" dirty="0" err="1" smtClean="0"/>
              <a:t>laboratuar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73563"/>
          </a:xfrm>
        </p:spPr>
        <p:txBody>
          <a:bodyPr>
            <a:normAutofit/>
          </a:bodyPr>
          <a:lstStyle/>
          <a:p>
            <a:r>
              <a:rPr lang="tr-TR" b="1" dirty="0"/>
              <a:t>S</a:t>
            </a:r>
            <a:r>
              <a:rPr lang="tr-TR" b="1" dirty="0" smtClean="0"/>
              <a:t>erum </a:t>
            </a:r>
            <a:r>
              <a:rPr lang="tr-TR" b="1" dirty="0"/>
              <a:t>TSH düzeyi mutlaka </a:t>
            </a:r>
            <a:r>
              <a:rPr lang="tr-TR" b="1" dirty="0" smtClean="0"/>
              <a:t>ölçülmeli. </a:t>
            </a:r>
          </a:p>
          <a:p>
            <a:pPr lvl="1"/>
            <a:r>
              <a:rPr lang="tr-TR" b="1" dirty="0" smtClean="0"/>
              <a:t>TSH </a:t>
            </a:r>
            <a:r>
              <a:rPr lang="tr-TR" b="1" dirty="0"/>
              <a:t>düzeyi düşükse veya yüksekse </a:t>
            </a:r>
            <a:r>
              <a:rPr lang="tr-TR" b="1" dirty="0" err="1"/>
              <a:t>hipo</a:t>
            </a:r>
            <a:r>
              <a:rPr lang="tr-TR" b="1" dirty="0"/>
              <a:t> veya </a:t>
            </a:r>
            <a:r>
              <a:rPr lang="tr-TR" b="1" dirty="0" err="1"/>
              <a:t>hipertiroidi</a:t>
            </a:r>
            <a:r>
              <a:rPr lang="tr-TR" b="1" dirty="0"/>
              <a:t> için ileri değerlendirme yapılmalıdır. </a:t>
            </a:r>
          </a:p>
          <a:p>
            <a:pPr lvl="1"/>
            <a:r>
              <a:rPr lang="tr-TR" b="1" dirty="0" smtClean="0"/>
              <a:t>TSH </a:t>
            </a:r>
            <a:r>
              <a:rPr lang="tr-TR" b="1" dirty="0"/>
              <a:t>düşük olan vakalarda ayırıcı tanı için </a:t>
            </a:r>
            <a:r>
              <a:rPr lang="tr-TR" b="1" dirty="0" err="1"/>
              <a:t>tiroid</a:t>
            </a:r>
            <a:r>
              <a:rPr lang="tr-TR" b="1" dirty="0"/>
              <a:t> </a:t>
            </a:r>
            <a:r>
              <a:rPr lang="tr-TR" b="1" dirty="0" smtClean="0"/>
              <a:t>sintigrafisi (Sintigrafinin rutin nodül değerlendirilmesinde yeri yok)  </a:t>
            </a:r>
          </a:p>
          <a:p>
            <a:endParaRPr lang="tr-TR" b="1" dirty="0" smtClean="0">
              <a:solidFill>
                <a:schemeClr val="accent2"/>
              </a:solidFill>
            </a:endParaRPr>
          </a:p>
          <a:p>
            <a:endParaRPr lang="tr-TR" b="1" dirty="0" smtClean="0">
              <a:solidFill>
                <a:schemeClr val="accent2"/>
              </a:solidFill>
            </a:endParaRPr>
          </a:p>
          <a:p>
            <a:r>
              <a:rPr lang="tr-TR" b="1" dirty="0" smtClean="0">
                <a:solidFill>
                  <a:schemeClr val="accent2"/>
                </a:solidFill>
              </a:rPr>
              <a:t>Yüksek </a:t>
            </a:r>
            <a:r>
              <a:rPr lang="tr-TR" b="1" dirty="0">
                <a:solidFill>
                  <a:schemeClr val="accent2"/>
                </a:solidFill>
              </a:rPr>
              <a:t>TSH düzeyleri ve yüksek anti-TG düzeyleri </a:t>
            </a:r>
            <a:r>
              <a:rPr lang="tr-TR" b="1" dirty="0" err="1">
                <a:solidFill>
                  <a:schemeClr val="accent2"/>
                </a:solidFill>
              </a:rPr>
              <a:t>malignite</a:t>
            </a:r>
            <a:r>
              <a:rPr lang="tr-TR" b="1" dirty="0">
                <a:solidFill>
                  <a:schemeClr val="accent2"/>
                </a:solidFill>
              </a:rPr>
              <a:t> riski ile ilişkili </a:t>
            </a:r>
            <a:r>
              <a:rPr lang="tr-TR" b="1" dirty="0" smtClean="0">
                <a:solidFill>
                  <a:schemeClr val="accent2"/>
                </a:solidFill>
              </a:rPr>
              <a:t>bulunmuştur</a:t>
            </a:r>
            <a:r>
              <a:rPr lang="tr-TR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42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</a:t>
            </a:r>
            <a:r>
              <a:rPr lang="tr-TR" dirty="0" err="1" smtClean="0"/>
              <a:t>planI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smtClean="0"/>
              <a:t>AMAÇ </a:t>
            </a:r>
          </a:p>
          <a:p>
            <a:endParaRPr lang="tr-TR" b="1" dirty="0"/>
          </a:p>
          <a:p>
            <a:r>
              <a:rPr lang="tr-TR" b="1" dirty="0" smtClean="0"/>
              <a:t>ÖĞRENİM HEDEFLERİ</a:t>
            </a:r>
          </a:p>
          <a:p>
            <a:endParaRPr lang="tr-TR" b="1" dirty="0" smtClean="0"/>
          </a:p>
          <a:p>
            <a:r>
              <a:rPr lang="tr-TR" b="1" dirty="0" smtClean="0"/>
              <a:t>TİROİD HASTASINDA ANAMNEZ, FM, LABORATUAR </a:t>
            </a:r>
          </a:p>
          <a:p>
            <a:endParaRPr lang="tr-TR" b="1" dirty="0" smtClean="0"/>
          </a:p>
          <a:p>
            <a:r>
              <a:rPr lang="tr-TR" b="1" dirty="0" smtClean="0"/>
              <a:t>USG ENDİKASYONLARI VE ÖZELLİKLERİ</a:t>
            </a:r>
          </a:p>
          <a:p>
            <a:endParaRPr lang="tr-TR" b="1" dirty="0" smtClean="0"/>
          </a:p>
          <a:p>
            <a:r>
              <a:rPr lang="tr-TR" b="1" dirty="0" smtClean="0"/>
              <a:t>TİİAB ENDİKASYONLARI</a:t>
            </a:r>
          </a:p>
          <a:p>
            <a:endParaRPr lang="tr-TR" b="1" dirty="0"/>
          </a:p>
          <a:p>
            <a:r>
              <a:rPr lang="tr-TR" b="1" dirty="0"/>
              <a:t>NODÜL VE GUATR </a:t>
            </a:r>
            <a:r>
              <a:rPr lang="tr-TR" b="1" dirty="0" smtClean="0"/>
              <a:t>YAKLAŞIMLARI</a:t>
            </a:r>
          </a:p>
          <a:p>
            <a:endParaRPr lang="tr-TR" b="1" dirty="0"/>
          </a:p>
          <a:p>
            <a:r>
              <a:rPr lang="tr-TR" b="1" dirty="0" smtClean="0"/>
              <a:t>TFT BOZUKLUKLARI VE TEDAVİSİ</a:t>
            </a:r>
          </a:p>
          <a:p>
            <a:endParaRPr lang="tr-TR" b="1" dirty="0"/>
          </a:p>
          <a:p>
            <a:r>
              <a:rPr lang="tr-TR" b="1" dirty="0" smtClean="0"/>
              <a:t>GEBELİK VE TİROİD</a:t>
            </a:r>
          </a:p>
          <a:p>
            <a:endParaRPr lang="tr-TR" b="1" dirty="0" smtClean="0"/>
          </a:p>
          <a:p>
            <a:r>
              <a:rPr lang="tr-TR" b="1" dirty="0" smtClean="0"/>
              <a:t>TİROİDİTLER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9494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05678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99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5"/>
            <a:ext cx="6120680" cy="51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8261350" cy="1039812"/>
          </a:xfrm>
        </p:spPr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69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guatr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b="1" dirty="0" smtClean="0"/>
          </a:p>
          <a:p>
            <a:r>
              <a:rPr lang="tr-TR" b="1" dirty="0" smtClean="0"/>
              <a:t>Guatr </a:t>
            </a:r>
            <a:r>
              <a:rPr lang="tr-TR" b="1" dirty="0" err="1"/>
              <a:t>tiroid</a:t>
            </a:r>
            <a:r>
              <a:rPr lang="tr-TR" b="1" dirty="0"/>
              <a:t> bezinin büyümüş olması </a:t>
            </a:r>
            <a:r>
              <a:rPr lang="tr-TR" b="1" dirty="0" smtClean="0"/>
              <a:t>demektir.</a:t>
            </a:r>
          </a:p>
          <a:p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Bu </a:t>
            </a:r>
            <a:r>
              <a:rPr lang="tr-TR" b="1" dirty="0"/>
              <a:t>büyüme </a:t>
            </a:r>
            <a:r>
              <a:rPr lang="tr-TR" b="1" dirty="0" err="1"/>
              <a:t>diffüz</a:t>
            </a:r>
            <a:r>
              <a:rPr lang="tr-TR" b="1" dirty="0"/>
              <a:t> </a:t>
            </a:r>
            <a:r>
              <a:rPr lang="tr-TR" b="1" dirty="0" smtClean="0"/>
              <a:t>olduğunda(nodül ve </a:t>
            </a:r>
            <a:r>
              <a:rPr lang="tr-TR" b="1" dirty="0" err="1" smtClean="0"/>
              <a:t>hipertiroidi</a:t>
            </a:r>
            <a:r>
              <a:rPr lang="tr-TR" b="1" dirty="0" smtClean="0"/>
              <a:t> yok) </a:t>
            </a:r>
            <a:r>
              <a:rPr lang="tr-TR" b="1" dirty="0" err="1" smtClean="0">
                <a:solidFill>
                  <a:schemeClr val="accent2"/>
                </a:solidFill>
              </a:rPr>
              <a:t>ötiroid</a:t>
            </a:r>
            <a:r>
              <a:rPr lang="tr-TR" b="1" dirty="0" smtClean="0">
                <a:solidFill>
                  <a:schemeClr val="accent2"/>
                </a:solidFill>
              </a:rPr>
              <a:t> </a:t>
            </a:r>
            <a:r>
              <a:rPr lang="tr-TR" b="1" dirty="0">
                <a:solidFill>
                  <a:schemeClr val="accent2"/>
                </a:solidFill>
              </a:rPr>
              <a:t>(</a:t>
            </a:r>
            <a:r>
              <a:rPr lang="tr-TR" b="1" dirty="0" err="1">
                <a:solidFill>
                  <a:schemeClr val="accent2"/>
                </a:solidFill>
              </a:rPr>
              <a:t>non-toksik</a:t>
            </a:r>
            <a:r>
              <a:rPr lang="tr-TR" b="1" dirty="0">
                <a:solidFill>
                  <a:schemeClr val="accent2"/>
                </a:solidFill>
              </a:rPr>
              <a:t>) </a:t>
            </a:r>
            <a:r>
              <a:rPr lang="tr-TR" b="1" dirty="0" err="1">
                <a:solidFill>
                  <a:schemeClr val="accent2"/>
                </a:solidFill>
              </a:rPr>
              <a:t>diffüz</a:t>
            </a:r>
            <a:r>
              <a:rPr lang="tr-TR" b="1" dirty="0">
                <a:solidFill>
                  <a:schemeClr val="accent2"/>
                </a:solidFill>
              </a:rPr>
              <a:t> guatr </a:t>
            </a:r>
            <a:r>
              <a:rPr lang="tr-TR" b="1" dirty="0"/>
              <a:t>olarak </a:t>
            </a:r>
            <a:r>
              <a:rPr lang="tr-TR" b="1" dirty="0" smtClean="0"/>
              <a:t>adlandırılır</a:t>
            </a:r>
          </a:p>
          <a:p>
            <a:pPr lvl="1"/>
            <a:r>
              <a:rPr lang="tr-TR" b="1" dirty="0" smtClean="0"/>
              <a:t>Bu </a:t>
            </a:r>
            <a:r>
              <a:rPr lang="tr-TR" b="1" dirty="0"/>
              <a:t>tabloya </a:t>
            </a:r>
            <a:r>
              <a:rPr lang="tr-TR" b="1" dirty="0">
                <a:solidFill>
                  <a:schemeClr val="accent2"/>
                </a:solidFill>
              </a:rPr>
              <a:t>basit guatr, </a:t>
            </a:r>
            <a:r>
              <a:rPr lang="tr-TR" b="1" dirty="0" err="1">
                <a:solidFill>
                  <a:schemeClr val="accent2"/>
                </a:solidFill>
              </a:rPr>
              <a:t>kolloid</a:t>
            </a:r>
            <a:r>
              <a:rPr lang="tr-TR" b="1" dirty="0">
                <a:solidFill>
                  <a:schemeClr val="accent2"/>
                </a:solidFill>
              </a:rPr>
              <a:t> </a:t>
            </a:r>
            <a:r>
              <a:rPr lang="tr-TR" b="1" dirty="0" err="1">
                <a:solidFill>
                  <a:schemeClr val="accent2"/>
                </a:solidFill>
              </a:rPr>
              <a:t>ötiroid</a:t>
            </a:r>
            <a:r>
              <a:rPr lang="tr-TR" b="1" dirty="0"/>
              <a:t> de </a:t>
            </a:r>
            <a:r>
              <a:rPr lang="tr-TR" b="1" dirty="0" smtClean="0"/>
              <a:t>denilmektedir.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tr-TR" b="1" dirty="0"/>
              <a:t> </a:t>
            </a:r>
            <a:endParaRPr lang="tr-TR" b="1" dirty="0" smtClean="0"/>
          </a:p>
          <a:p>
            <a:pPr marL="114300" indent="0">
              <a:buNone/>
            </a:pP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accent2"/>
                </a:solidFill>
              </a:rPr>
              <a:t>GUATR SINIFLAMASI</a:t>
            </a:r>
          </a:p>
          <a:p>
            <a:endParaRPr lang="tr-TR" b="1" dirty="0"/>
          </a:p>
          <a:p>
            <a:r>
              <a:rPr lang="tr-TR" b="1" dirty="0" smtClean="0"/>
              <a:t>Evre 0: </a:t>
            </a:r>
            <a:r>
              <a:rPr lang="tr-TR" b="1" dirty="0" err="1" smtClean="0"/>
              <a:t>Palpasyon</a:t>
            </a:r>
            <a:r>
              <a:rPr lang="tr-TR" b="1" dirty="0" smtClean="0"/>
              <a:t> </a:t>
            </a:r>
            <a:r>
              <a:rPr lang="tr-TR" b="1" dirty="0"/>
              <a:t>ve </a:t>
            </a:r>
            <a:r>
              <a:rPr lang="tr-TR" b="1" dirty="0" err="1"/>
              <a:t>inspeksiyonla</a:t>
            </a:r>
            <a:r>
              <a:rPr lang="tr-TR" b="1" dirty="0"/>
              <a:t> guatr yok </a:t>
            </a:r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Evre 1: </a:t>
            </a:r>
            <a:r>
              <a:rPr lang="tr-TR" b="1" dirty="0"/>
              <a:t>Normal duruş sırasında </a:t>
            </a:r>
            <a:r>
              <a:rPr lang="tr-TR" b="1" dirty="0" err="1"/>
              <a:t>tiroid</a:t>
            </a:r>
            <a:r>
              <a:rPr lang="tr-TR" b="1" dirty="0"/>
              <a:t> </a:t>
            </a:r>
            <a:r>
              <a:rPr lang="tr-TR" b="1" dirty="0" err="1"/>
              <a:t>palpe</a:t>
            </a:r>
            <a:r>
              <a:rPr lang="tr-TR" b="1" dirty="0"/>
              <a:t> edilebilir ancak dışarıdan görülmez </a:t>
            </a:r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Evre 2: </a:t>
            </a:r>
            <a:r>
              <a:rPr lang="tr-TR" b="1" dirty="0"/>
              <a:t>Normal duruş sırasında </a:t>
            </a:r>
            <a:r>
              <a:rPr lang="tr-TR" b="1" dirty="0" err="1"/>
              <a:t>tiroid</a:t>
            </a:r>
            <a:r>
              <a:rPr lang="tr-TR" b="1" dirty="0"/>
              <a:t> </a:t>
            </a:r>
            <a:r>
              <a:rPr lang="tr-TR" b="1" dirty="0" err="1"/>
              <a:t>palpe</a:t>
            </a:r>
            <a:r>
              <a:rPr lang="tr-TR" b="1" dirty="0"/>
              <a:t> edilebilir ve görülür</a:t>
            </a:r>
          </a:p>
        </p:txBody>
      </p:sp>
    </p:spTree>
    <p:extLst>
      <p:ext uri="{BB962C8B-B14F-4D97-AF65-F5344CB8AC3E}">
        <p14:creationId xmlns:p14="http://schemas.microsoft.com/office/powerpoint/2010/main" val="39716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GUATR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r>
              <a:rPr lang="tr-TR" b="1" dirty="0" err="1" smtClean="0"/>
              <a:t>Non-toksik</a:t>
            </a:r>
            <a:r>
              <a:rPr lang="tr-TR" b="1" dirty="0" smtClean="0"/>
              <a:t> </a:t>
            </a:r>
            <a:r>
              <a:rPr lang="tr-TR" b="1" dirty="0" err="1"/>
              <a:t>difüz</a:t>
            </a:r>
            <a:r>
              <a:rPr lang="tr-TR" b="1" dirty="0"/>
              <a:t> guatrın en sık nedeni iyot eksikliğidir(</a:t>
            </a:r>
            <a:r>
              <a:rPr lang="tr-TR" b="1" dirty="0" err="1"/>
              <a:t>kompansatuar</a:t>
            </a:r>
            <a:r>
              <a:rPr lang="tr-TR" b="1" dirty="0"/>
              <a:t> </a:t>
            </a:r>
            <a:r>
              <a:rPr lang="tr-TR" b="1" dirty="0" smtClean="0"/>
              <a:t>büyüme)</a:t>
            </a:r>
          </a:p>
          <a:p>
            <a:pPr lvl="1"/>
            <a:r>
              <a:rPr lang="tr-TR" dirty="0" err="1" smtClean="0"/>
              <a:t>Non</a:t>
            </a:r>
            <a:r>
              <a:rPr lang="tr-TR" dirty="0" smtClean="0"/>
              <a:t> </a:t>
            </a:r>
            <a:r>
              <a:rPr lang="tr-TR" dirty="0"/>
              <a:t>endemik guatr </a:t>
            </a:r>
            <a:endParaRPr lang="tr-TR" dirty="0" smtClean="0"/>
          </a:p>
          <a:p>
            <a:pPr lvl="1"/>
            <a:r>
              <a:rPr lang="tr-TR" dirty="0" smtClean="0"/>
              <a:t>İyot </a:t>
            </a:r>
            <a:r>
              <a:rPr lang="tr-TR" dirty="0"/>
              <a:t>fazlalığı (sahil </a:t>
            </a:r>
            <a:r>
              <a:rPr lang="tr-TR" dirty="0" smtClean="0"/>
              <a:t>guatrı)</a:t>
            </a:r>
          </a:p>
          <a:p>
            <a:pPr lvl="1"/>
            <a:r>
              <a:rPr lang="tr-TR" dirty="0" err="1" smtClean="0"/>
              <a:t>Dishormonegenez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Endemik </a:t>
            </a:r>
            <a:r>
              <a:rPr lang="tr-TR" dirty="0"/>
              <a:t>guatr </a:t>
            </a:r>
            <a:endParaRPr lang="tr-TR" dirty="0" smtClean="0"/>
          </a:p>
          <a:p>
            <a:pPr lvl="1"/>
            <a:r>
              <a:rPr lang="tr-TR" dirty="0" err="1" smtClean="0"/>
              <a:t>Guatrojenler</a:t>
            </a:r>
            <a:endParaRPr lang="tr-TR" dirty="0"/>
          </a:p>
          <a:p>
            <a:endParaRPr lang="tr-TR" b="1" dirty="0" smtClean="0"/>
          </a:p>
          <a:p>
            <a:r>
              <a:rPr lang="tr-TR" b="1" dirty="0"/>
              <a:t>Guatr kadınlarda </a:t>
            </a:r>
            <a:r>
              <a:rPr lang="tr-TR" b="1" dirty="0" smtClean="0"/>
              <a:t>daha sık</a:t>
            </a:r>
            <a:endParaRPr lang="tr-TR" b="1" dirty="0"/>
          </a:p>
          <a:p>
            <a:endParaRPr lang="tr-TR" b="1" dirty="0"/>
          </a:p>
          <a:p>
            <a:endParaRPr lang="tr-TR" dirty="0"/>
          </a:p>
        </p:txBody>
      </p:sp>
      <p:pic>
        <p:nvPicPr>
          <p:cNvPr id="1026" name="Picture 2" descr="https://encrypted-tbn1.gstatic.com/images?q=tbn:ANd9GcTgj0UvqDJm7eN2cR2JP9nJhDftFWrIhlv4KR3A1ibNdzF5eSd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1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Guatr </a:t>
            </a:r>
            <a:r>
              <a:rPr lang="tr-TR" dirty="0" err="1" smtClean="0"/>
              <a:t>temd</a:t>
            </a:r>
            <a:r>
              <a:rPr lang="tr-TR" dirty="0" smtClean="0"/>
              <a:t> </a:t>
            </a:r>
            <a:r>
              <a:rPr lang="tr-TR" dirty="0" err="1" smtClean="0"/>
              <a:t>önerİLERİ</a:t>
            </a:r>
            <a:r>
              <a:rPr lang="tr-TR" dirty="0" smtClean="0"/>
              <a:t> 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 err="1"/>
              <a:t>Guatrojen</a:t>
            </a:r>
            <a:r>
              <a:rPr lang="tr-TR" b="1" dirty="0"/>
              <a:t> barındırdığı bilinen besinlerin tüketimine sınırlama önerilmemektedir. </a:t>
            </a:r>
            <a:r>
              <a:rPr lang="tr-TR" b="1" dirty="0" smtClean="0"/>
              <a:t> </a:t>
            </a:r>
          </a:p>
          <a:p>
            <a:endParaRPr lang="tr-TR" dirty="0" smtClean="0"/>
          </a:p>
          <a:p>
            <a:r>
              <a:rPr lang="tr-TR" b="1" dirty="0" err="1" smtClean="0"/>
              <a:t>Non</a:t>
            </a:r>
            <a:r>
              <a:rPr lang="tr-TR" b="1" dirty="0" smtClean="0"/>
              <a:t> </a:t>
            </a:r>
            <a:r>
              <a:rPr lang="tr-TR" b="1" dirty="0" err="1"/>
              <a:t>toksik</a:t>
            </a:r>
            <a:r>
              <a:rPr lang="tr-TR" b="1" dirty="0"/>
              <a:t> </a:t>
            </a:r>
            <a:r>
              <a:rPr lang="tr-TR" b="1" dirty="0" err="1"/>
              <a:t>difüz</a:t>
            </a:r>
            <a:r>
              <a:rPr lang="tr-TR" b="1" dirty="0"/>
              <a:t> guatrda </a:t>
            </a:r>
            <a:r>
              <a:rPr lang="tr-TR" b="1" dirty="0" err="1"/>
              <a:t>tiroid</a:t>
            </a:r>
            <a:r>
              <a:rPr lang="tr-TR" b="1" dirty="0"/>
              <a:t> sintigrafisine gerek yoktur. </a:t>
            </a:r>
            <a:endParaRPr lang="tr-TR" b="1" dirty="0" smtClean="0"/>
          </a:p>
          <a:p>
            <a:endParaRPr lang="tr-TR" dirty="0" smtClean="0"/>
          </a:p>
          <a:p>
            <a:r>
              <a:rPr lang="tr-TR" b="1" dirty="0" err="1" smtClean="0"/>
              <a:t>Tiroid</a:t>
            </a:r>
            <a:r>
              <a:rPr lang="tr-TR" b="1" dirty="0" smtClean="0"/>
              <a:t> bezi ele geliyorsa ve Nodül </a:t>
            </a:r>
            <a:r>
              <a:rPr lang="tr-TR" b="1" dirty="0"/>
              <a:t>kuşkusu durumunda USG ile değerlendirilmelidir. 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38600" cy="4407408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err="1"/>
              <a:t>Levotiroksin</a:t>
            </a:r>
            <a:r>
              <a:rPr lang="tr-TR" b="1" dirty="0"/>
              <a:t> </a:t>
            </a:r>
            <a:r>
              <a:rPr lang="tr-TR" b="1" dirty="0" err="1"/>
              <a:t>supresyon</a:t>
            </a:r>
            <a:r>
              <a:rPr lang="tr-TR" b="1" dirty="0"/>
              <a:t> tedavisi önerilmemektedir. </a:t>
            </a:r>
          </a:p>
          <a:p>
            <a:pPr lvl="1"/>
            <a:r>
              <a:rPr lang="tr-TR" dirty="0"/>
              <a:t>Çocukluk ve </a:t>
            </a:r>
            <a:r>
              <a:rPr lang="tr-TR" dirty="0" err="1"/>
              <a:t>adölesan</a:t>
            </a:r>
            <a:r>
              <a:rPr lang="tr-TR" dirty="0"/>
              <a:t> döneminde iyot </a:t>
            </a:r>
            <a:r>
              <a:rPr lang="tr-TR" dirty="0" err="1"/>
              <a:t>eksikiğine</a:t>
            </a:r>
            <a:r>
              <a:rPr lang="tr-TR" dirty="0"/>
              <a:t> bağlı guatrın tedavisinde </a:t>
            </a:r>
            <a:r>
              <a:rPr lang="tr-TR" dirty="0" err="1"/>
              <a:t>levotiroksin</a:t>
            </a:r>
            <a:r>
              <a:rPr lang="tr-TR" dirty="0"/>
              <a:t> </a:t>
            </a:r>
            <a:r>
              <a:rPr lang="tr-TR" dirty="0" err="1"/>
              <a:t>supresyonu</a:t>
            </a:r>
            <a:r>
              <a:rPr lang="tr-TR" dirty="0"/>
              <a:t> kullanılabilir.  </a:t>
            </a:r>
          </a:p>
          <a:p>
            <a:endParaRPr lang="tr-TR" dirty="0" smtClean="0"/>
          </a:p>
          <a:p>
            <a:r>
              <a:rPr lang="tr-TR" b="1" dirty="0" smtClean="0"/>
              <a:t>Büyük </a:t>
            </a:r>
            <a:r>
              <a:rPr lang="tr-TR" b="1" dirty="0" err="1"/>
              <a:t>substernal</a:t>
            </a:r>
            <a:r>
              <a:rPr lang="tr-TR" b="1" dirty="0"/>
              <a:t>, </a:t>
            </a:r>
            <a:r>
              <a:rPr lang="tr-TR" b="1" dirty="0" err="1"/>
              <a:t>trakea</a:t>
            </a:r>
            <a:r>
              <a:rPr lang="tr-TR" b="1" dirty="0"/>
              <a:t>/</a:t>
            </a:r>
            <a:r>
              <a:rPr lang="tr-TR" b="1" dirty="0" err="1"/>
              <a:t>özofagus</a:t>
            </a:r>
            <a:r>
              <a:rPr lang="tr-TR" b="1" dirty="0"/>
              <a:t> basısı yapan </a:t>
            </a:r>
            <a:r>
              <a:rPr lang="tr-TR" b="1" dirty="0" err="1"/>
              <a:t>non</a:t>
            </a:r>
            <a:r>
              <a:rPr lang="tr-TR" b="1" dirty="0"/>
              <a:t> </a:t>
            </a:r>
            <a:r>
              <a:rPr lang="tr-TR" b="1" dirty="0" err="1"/>
              <a:t>toksik</a:t>
            </a:r>
            <a:r>
              <a:rPr lang="tr-TR" b="1" dirty="0"/>
              <a:t> guatr varlığında cerrahi </a:t>
            </a:r>
            <a:endParaRPr lang="tr-TR" b="1" dirty="0" smtClean="0"/>
          </a:p>
          <a:p>
            <a:pPr lvl="1"/>
            <a:r>
              <a:rPr lang="tr-TR" dirty="0" err="1"/>
              <a:t>O</a:t>
            </a:r>
            <a:r>
              <a:rPr lang="tr-TR" dirty="0" err="1" smtClean="0"/>
              <a:t>pere</a:t>
            </a:r>
            <a:r>
              <a:rPr lang="tr-TR" dirty="0" smtClean="0"/>
              <a:t> </a:t>
            </a:r>
            <a:r>
              <a:rPr lang="tr-TR" dirty="0"/>
              <a:t>olamayan vakalarda </a:t>
            </a:r>
            <a:r>
              <a:rPr lang="tr-TR" dirty="0" err="1"/>
              <a:t>tiroid</a:t>
            </a:r>
            <a:r>
              <a:rPr lang="tr-TR" dirty="0"/>
              <a:t> bezini küçültmek amacı ile RAI </a:t>
            </a:r>
            <a:r>
              <a:rPr lang="tr-TR" dirty="0" smtClean="0"/>
              <a:t>tedavisi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29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Hİpotİroİdİ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tr-TR" b="1" dirty="0" smtClean="0"/>
          </a:p>
          <a:p>
            <a:r>
              <a:rPr lang="tr-TR" b="1" dirty="0" smtClean="0"/>
              <a:t>Doku düzeyinde </a:t>
            </a:r>
            <a:r>
              <a:rPr lang="tr-TR" b="1" dirty="0" err="1" smtClean="0"/>
              <a:t>tiroid</a:t>
            </a:r>
            <a:r>
              <a:rPr lang="tr-TR" b="1" dirty="0" smtClean="0"/>
              <a:t> hormonu yetersizliği veya etkisizliği sonucu ortaya çıkan bir hastalık</a:t>
            </a:r>
          </a:p>
          <a:p>
            <a:endParaRPr lang="tr-TR" b="1" dirty="0" smtClean="0"/>
          </a:p>
          <a:p>
            <a:r>
              <a:rPr lang="tr-TR" b="1" dirty="0" err="1" smtClean="0"/>
              <a:t>Primer</a:t>
            </a:r>
            <a:r>
              <a:rPr lang="tr-TR" b="1" dirty="0" smtClean="0"/>
              <a:t> </a:t>
            </a:r>
            <a:r>
              <a:rPr lang="tr-TR" b="1" dirty="0" err="1" smtClean="0"/>
              <a:t>Hipotiroidi</a:t>
            </a:r>
            <a:r>
              <a:rPr lang="tr-TR" b="1" dirty="0" smtClean="0"/>
              <a:t>: </a:t>
            </a:r>
            <a:r>
              <a:rPr lang="tr-TR" b="1" dirty="0" err="1" smtClean="0"/>
              <a:t>Tiroid</a:t>
            </a:r>
            <a:r>
              <a:rPr lang="tr-TR" b="1" dirty="0" smtClean="0"/>
              <a:t> bezi yetersizliği</a:t>
            </a:r>
          </a:p>
          <a:p>
            <a:endParaRPr lang="tr-TR" b="1" dirty="0"/>
          </a:p>
          <a:p>
            <a:r>
              <a:rPr lang="tr-TR" b="1" dirty="0" err="1" smtClean="0"/>
              <a:t>Sekonder</a:t>
            </a:r>
            <a:r>
              <a:rPr lang="tr-TR" b="1" dirty="0" smtClean="0"/>
              <a:t> </a:t>
            </a:r>
            <a:r>
              <a:rPr lang="tr-TR" b="1" dirty="0" err="1" smtClean="0"/>
              <a:t>Hipotiroidi</a:t>
            </a:r>
            <a:r>
              <a:rPr lang="tr-TR" b="1" dirty="0" smtClean="0"/>
              <a:t>: TSH yetersizliği</a:t>
            </a:r>
            <a:endParaRPr lang="tr-TR" b="1" dirty="0"/>
          </a:p>
          <a:p>
            <a:endParaRPr lang="tr-TR" b="1" dirty="0" smtClean="0"/>
          </a:p>
          <a:p>
            <a:r>
              <a:rPr lang="tr-TR" b="1" dirty="0" smtClean="0"/>
              <a:t>Tersiyer </a:t>
            </a:r>
            <a:r>
              <a:rPr lang="tr-TR" b="1" dirty="0" err="1" smtClean="0"/>
              <a:t>Hipotiroidi</a:t>
            </a:r>
            <a:r>
              <a:rPr lang="tr-TR" b="1" dirty="0" smtClean="0"/>
              <a:t>: TRH yetersizliği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64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12027"/>
            <a:ext cx="4824536" cy="3024336"/>
          </a:xfrm>
        </p:spPr>
      </p:pic>
      <p:sp>
        <p:nvSpPr>
          <p:cNvPr id="4" name="İçerik Yer Tutucusu 3"/>
          <p:cNvSpPr>
            <a:spLocks noGrp="1"/>
          </p:cNvSpPr>
          <p:nvPr>
            <p:ph sz="half" idx="4294967295"/>
          </p:nvPr>
        </p:nvSpPr>
        <p:spPr>
          <a:xfrm>
            <a:off x="395536" y="548680"/>
            <a:ext cx="4038600" cy="2663825"/>
          </a:xfrm>
        </p:spPr>
        <p:txBody>
          <a:bodyPr>
            <a:normAutofit/>
          </a:bodyPr>
          <a:lstStyle/>
          <a:p>
            <a:r>
              <a:rPr lang="tr-TR" sz="2000" b="1" dirty="0" err="1" smtClean="0"/>
              <a:t>Primer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hipotiroidi</a:t>
            </a:r>
            <a:r>
              <a:rPr lang="tr-TR" sz="2000" b="1" dirty="0" smtClean="0"/>
              <a:t> tanısı TSH ile konur</a:t>
            </a:r>
          </a:p>
          <a:p>
            <a:r>
              <a:rPr lang="tr-TR" sz="2000" b="1" dirty="0" err="1" smtClean="0"/>
              <a:t>Hipotiroidi</a:t>
            </a:r>
            <a:r>
              <a:rPr lang="tr-TR" sz="2000" b="1" dirty="0" smtClean="0"/>
              <a:t> tanısında </a:t>
            </a:r>
            <a:r>
              <a:rPr lang="tr-TR" sz="2000" b="1" dirty="0" err="1" smtClean="0"/>
              <a:t>usg</a:t>
            </a:r>
            <a:r>
              <a:rPr lang="tr-TR" sz="2000" b="1" dirty="0" smtClean="0"/>
              <a:t> ve sintigrafinin yeri yoktur</a:t>
            </a:r>
            <a:endParaRPr lang="tr-T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599383" cy="38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2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Prİmer</a:t>
            </a:r>
            <a:r>
              <a:rPr lang="tr-TR" dirty="0" smtClean="0"/>
              <a:t> </a:t>
            </a:r>
            <a:r>
              <a:rPr lang="tr-TR" dirty="0" err="1" smtClean="0"/>
              <a:t>Aşİkar</a:t>
            </a:r>
            <a:r>
              <a:rPr lang="tr-TR" dirty="0" smtClean="0"/>
              <a:t> </a:t>
            </a:r>
            <a:r>
              <a:rPr lang="tr-TR" dirty="0" err="1" smtClean="0"/>
              <a:t>Hİpotİroİdİ</a:t>
            </a:r>
            <a:r>
              <a:rPr lang="tr-TR" dirty="0" smtClean="0"/>
              <a:t> </a:t>
            </a:r>
            <a:r>
              <a:rPr lang="tr-TR" dirty="0" err="1" smtClean="0"/>
              <a:t>Tedavİsİ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tr-TR" sz="8000" dirty="0" smtClean="0"/>
          </a:p>
          <a:p>
            <a:r>
              <a:rPr lang="tr-TR" sz="8000" b="1" dirty="0" smtClean="0"/>
              <a:t>Ortalama yerine koyma dozu </a:t>
            </a:r>
            <a:r>
              <a:rPr lang="tr-TR" sz="8000" b="1" dirty="0" smtClean="0">
                <a:solidFill>
                  <a:schemeClr val="accent2"/>
                </a:solidFill>
              </a:rPr>
              <a:t>1,6 </a:t>
            </a:r>
            <a:r>
              <a:rPr lang="el-GR" sz="8000" b="1" dirty="0" smtClean="0">
                <a:solidFill>
                  <a:schemeClr val="accent2"/>
                </a:solidFill>
              </a:rPr>
              <a:t>μ</a:t>
            </a:r>
            <a:r>
              <a:rPr lang="tr-TR" sz="8000" b="1" dirty="0" smtClean="0">
                <a:solidFill>
                  <a:schemeClr val="accent2"/>
                </a:solidFill>
              </a:rPr>
              <a:t>g/kg (1.4–1.8 µg/kg)</a:t>
            </a:r>
          </a:p>
          <a:p>
            <a:pPr marL="0" indent="0">
              <a:buNone/>
            </a:pPr>
            <a:endParaRPr lang="tr-TR" sz="8000" b="1" dirty="0" smtClean="0"/>
          </a:p>
          <a:p>
            <a:r>
              <a:rPr lang="tr-TR" sz="8000" b="1" dirty="0" smtClean="0"/>
              <a:t>KV riski yüksek olan kişilerde Lt4 </a:t>
            </a:r>
            <a:r>
              <a:rPr lang="tr-TR" sz="8000" b="1" dirty="0" smtClean="0">
                <a:solidFill>
                  <a:schemeClr val="accent2"/>
                </a:solidFill>
              </a:rPr>
              <a:t>12,5 </a:t>
            </a:r>
            <a:r>
              <a:rPr lang="el-GR" sz="8000" b="1" dirty="0" smtClean="0">
                <a:solidFill>
                  <a:schemeClr val="accent2"/>
                </a:solidFill>
              </a:rPr>
              <a:t>μ</a:t>
            </a:r>
            <a:r>
              <a:rPr lang="tr-TR" sz="8000" b="1" dirty="0" smtClean="0">
                <a:solidFill>
                  <a:schemeClr val="accent2"/>
                </a:solidFill>
              </a:rPr>
              <a:t>g/gün </a:t>
            </a:r>
          </a:p>
          <a:p>
            <a:endParaRPr lang="tr-TR" sz="8000" b="1" dirty="0">
              <a:solidFill>
                <a:schemeClr val="accent2"/>
              </a:solidFill>
            </a:endParaRPr>
          </a:p>
          <a:p>
            <a:r>
              <a:rPr lang="tr-TR" sz="8000" b="1" dirty="0" smtClean="0">
                <a:solidFill>
                  <a:srgbClr val="00B0F0"/>
                </a:solidFill>
              </a:rPr>
              <a:t>6–8 haftalık </a:t>
            </a:r>
            <a:r>
              <a:rPr lang="tr-TR" sz="8000" b="1" dirty="0" err="1" smtClean="0"/>
              <a:t>intervaller</a:t>
            </a:r>
            <a:r>
              <a:rPr lang="tr-TR" sz="8000" b="1" dirty="0" smtClean="0"/>
              <a:t> ile hedeflenen TSH düzeyine ulaşılmalıdır. </a:t>
            </a:r>
          </a:p>
          <a:p>
            <a:pPr marL="0" indent="0">
              <a:buNone/>
            </a:pPr>
            <a:endParaRPr lang="tr-TR" sz="8000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tr-TR" sz="8000" dirty="0"/>
          </a:p>
          <a:p>
            <a:r>
              <a:rPr lang="tr-TR" sz="8000" b="1" dirty="0"/>
              <a:t>Lt4 </a:t>
            </a:r>
            <a:r>
              <a:rPr lang="tr-TR" sz="8000" b="1" dirty="0" err="1"/>
              <a:t>replasman</a:t>
            </a:r>
            <a:r>
              <a:rPr lang="tr-TR" sz="8000" b="1" dirty="0"/>
              <a:t> tedavisinde TSH hedefi</a:t>
            </a:r>
          </a:p>
          <a:p>
            <a:pPr lvl="1"/>
            <a:r>
              <a:rPr lang="tr-TR" sz="8000" b="1" dirty="0"/>
              <a:t>Risk taşımayan gençlerde </a:t>
            </a:r>
            <a:r>
              <a:rPr lang="tr-TR" sz="8000" b="1" dirty="0">
                <a:solidFill>
                  <a:schemeClr val="accent2"/>
                </a:solidFill>
              </a:rPr>
              <a:t>0.5–2.5 </a:t>
            </a:r>
            <a:r>
              <a:rPr lang="tr-TR" sz="8000" b="1" dirty="0" err="1">
                <a:solidFill>
                  <a:schemeClr val="accent2"/>
                </a:solidFill>
              </a:rPr>
              <a:t>mIU</a:t>
            </a:r>
            <a:r>
              <a:rPr lang="tr-TR" sz="8000" b="1" dirty="0">
                <a:solidFill>
                  <a:schemeClr val="accent2"/>
                </a:solidFill>
              </a:rPr>
              <a:t>/L </a:t>
            </a:r>
          </a:p>
          <a:p>
            <a:pPr lvl="1"/>
            <a:r>
              <a:rPr lang="tr-TR" sz="8000" b="1" dirty="0"/>
              <a:t>KV riski yüksek olan kişilerde, &lt;65y, ileri osteoporozu olanlarda, AF varlığında TSH: </a:t>
            </a:r>
            <a:r>
              <a:rPr lang="tr-TR" sz="8000" b="1" dirty="0">
                <a:solidFill>
                  <a:schemeClr val="accent2"/>
                </a:solidFill>
              </a:rPr>
              <a:t>1–4 </a:t>
            </a:r>
            <a:r>
              <a:rPr lang="tr-TR" sz="8000" b="1" dirty="0" err="1">
                <a:solidFill>
                  <a:schemeClr val="accent2"/>
                </a:solidFill>
              </a:rPr>
              <a:t>mIU</a:t>
            </a:r>
            <a:r>
              <a:rPr lang="tr-TR" sz="8000" b="1" dirty="0">
                <a:solidFill>
                  <a:schemeClr val="accent2"/>
                </a:solidFill>
              </a:rPr>
              <a:t>/L </a:t>
            </a:r>
          </a:p>
          <a:p>
            <a:endParaRPr lang="tr-TR" sz="8000" b="1" dirty="0"/>
          </a:p>
          <a:p>
            <a:r>
              <a:rPr lang="tr-TR" sz="8000" b="1" dirty="0"/>
              <a:t>TSH üst </a:t>
            </a:r>
            <a:r>
              <a:rPr lang="tr-TR" sz="8000" b="1" dirty="0" smtClean="0"/>
              <a:t>sınırı</a:t>
            </a:r>
          </a:p>
          <a:p>
            <a:pPr lvl="1"/>
            <a:r>
              <a:rPr lang="tr-TR" sz="7600" b="1" dirty="0" smtClean="0"/>
              <a:t>70–79 </a:t>
            </a:r>
            <a:r>
              <a:rPr lang="tr-TR" sz="7600" b="1" dirty="0"/>
              <a:t>yaş için </a:t>
            </a:r>
            <a:r>
              <a:rPr lang="tr-TR" sz="7600" b="1" dirty="0">
                <a:solidFill>
                  <a:schemeClr val="accent2"/>
                </a:solidFill>
              </a:rPr>
              <a:t>6 </a:t>
            </a:r>
            <a:r>
              <a:rPr lang="tr-TR" sz="7600" b="1" dirty="0" err="1" smtClean="0">
                <a:solidFill>
                  <a:schemeClr val="accent2"/>
                </a:solidFill>
              </a:rPr>
              <a:t>mIU</a:t>
            </a:r>
            <a:r>
              <a:rPr lang="tr-TR" sz="7600" b="1" dirty="0" smtClean="0">
                <a:solidFill>
                  <a:schemeClr val="accent2"/>
                </a:solidFill>
              </a:rPr>
              <a:t>/L</a:t>
            </a:r>
            <a:endParaRPr lang="tr-TR" sz="7600" b="1" dirty="0"/>
          </a:p>
          <a:p>
            <a:pPr lvl="1"/>
            <a:r>
              <a:rPr lang="tr-TR" sz="7600" b="1" dirty="0" smtClean="0"/>
              <a:t>&gt;80 </a:t>
            </a:r>
            <a:r>
              <a:rPr lang="tr-TR" sz="7600" b="1" dirty="0"/>
              <a:t>yaş </a:t>
            </a:r>
            <a:r>
              <a:rPr lang="tr-TR" sz="7600" b="1" dirty="0">
                <a:solidFill>
                  <a:schemeClr val="accent2"/>
                </a:solidFill>
              </a:rPr>
              <a:t>için 7.5 </a:t>
            </a:r>
            <a:r>
              <a:rPr lang="tr-TR" sz="7600" b="1" dirty="0" err="1" smtClean="0">
                <a:solidFill>
                  <a:schemeClr val="accent2"/>
                </a:solidFill>
              </a:rPr>
              <a:t>mIU</a:t>
            </a:r>
            <a:r>
              <a:rPr lang="tr-TR" sz="7600" b="1" dirty="0" smtClean="0">
                <a:solidFill>
                  <a:schemeClr val="accent2"/>
                </a:solidFill>
              </a:rPr>
              <a:t>/L</a:t>
            </a:r>
            <a:endParaRPr lang="tr-TR" sz="7600" b="1" dirty="0"/>
          </a:p>
          <a:p>
            <a:pPr lvl="1"/>
            <a:endParaRPr lang="tr-TR" sz="3900" dirty="0"/>
          </a:p>
          <a:p>
            <a:pPr lvl="1"/>
            <a:endParaRPr lang="tr-TR" sz="3900" dirty="0"/>
          </a:p>
          <a:p>
            <a:endParaRPr lang="tr-TR" sz="43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21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Prİmer</a:t>
            </a:r>
            <a:r>
              <a:rPr lang="tr-TR" dirty="0"/>
              <a:t> </a:t>
            </a:r>
            <a:r>
              <a:rPr lang="tr-TR" dirty="0" err="1"/>
              <a:t>Aşİkar</a:t>
            </a:r>
            <a:r>
              <a:rPr lang="tr-TR" dirty="0"/>
              <a:t> </a:t>
            </a:r>
            <a:r>
              <a:rPr lang="tr-TR" dirty="0" err="1"/>
              <a:t>Hİpotİroİdİ</a:t>
            </a:r>
            <a:r>
              <a:rPr lang="tr-TR" dirty="0"/>
              <a:t> </a:t>
            </a:r>
            <a:r>
              <a:rPr lang="tr-TR" dirty="0" err="1"/>
              <a:t>Tedavİsİ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tr-TR" sz="1800" b="1" dirty="0"/>
              <a:t>Tedavi başlangıcından </a:t>
            </a:r>
            <a:r>
              <a:rPr lang="tr-TR" sz="1800" b="1" dirty="0">
                <a:solidFill>
                  <a:srgbClr val="00B0F0"/>
                </a:solidFill>
              </a:rPr>
              <a:t>6–8 hafta sonra </a:t>
            </a:r>
            <a:r>
              <a:rPr lang="tr-TR" sz="1800" b="1" dirty="0"/>
              <a:t>TSH düzeyine bakılmalıdır </a:t>
            </a:r>
          </a:p>
          <a:p>
            <a:endParaRPr lang="tr-TR" sz="1800" b="1" dirty="0" smtClean="0"/>
          </a:p>
          <a:p>
            <a:r>
              <a:rPr lang="tr-TR" sz="1800" b="1" dirty="0" smtClean="0"/>
              <a:t>Doz </a:t>
            </a:r>
            <a:r>
              <a:rPr lang="tr-TR" sz="1800" b="1" dirty="0"/>
              <a:t>ayarlaması ile </a:t>
            </a:r>
            <a:r>
              <a:rPr lang="tr-TR" sz="1800" b="1" dirty="0">
                <a:solidFill>
                  <a:srgbClr val="00B0F0"/>
                </a:solidFill>
              </a:rPr>
              <a:t>6–8 </a:t>
            </a:r>
            <a:r>
              <a:rPr lang="tr-TR" sz="1800" b="1" dirty="0" smtClean="0">
                <a:solidFill>
                  <a:srgbClr val="00B0F0"/>
                </a:solidFill>
              </a:rPr>
              <a:t>haftalık izlemler </a:t>
            </a:r>
            <a:r>
              <a:rPr lang="tr-TR" sz="1800" b="1" dirty="0"/>
              <a:t>ile </a:t>
            </a:r>
            <a:r>
              <a:rPr lang="tr-TR" sz="1800" b="1" dirty="0" smtClean="0"/>
              <a:t>yapılmalı,</a:t>
            </a:r>
          </a:p>
          <a:p>
            <a:endParaRPr lang="tr-TR" sz="1800" b="1" dirty="0"/>
          </a:p>
          <a:p>
            <a:r>
              <a:rPr lang="tr-TR" sz="1800" b="1" dirty="0" smtClean="0"/>
              <a:t>12.5</a:t>
            </a:r>
            <a:r>
              <a:rPr lang="tr-TR" sz="1800" b="1" dirty="0"/>
              <a:t>– 25 µg/kg artışlar </a:t>
            </a:r>
          </a:p>
          <a:p>
            <a:pPr marL="114300" indent="0">
              <a:buNone/>
            </a:pPr>
            <a:endParaRPr lang="tr-TR" sz="1800" b="1" dirty="0" smtClean="0"/>
          </a:p>
          <a:p>
            <a:r>
              <a:rPr lang="tr-TR" sz="1800" b="1" dirty="0" smtClean="0"/>
              <a:t>Hedeflenen </a:t>
            </a:r>
            <a:r>
              <a:rPr lang="tr-TR" sz="1800" b="1" dirty="0"/>
              <a:t>aralığa ulaşıp </a:t>
            </a:r>
            <a:r>
              <a:rPr lang="tr-TR" sz="1800" b="1" dirty="0" err="1"/>
              <a:t>stabilleştikten</a:t>
            </a:r>
            <a:r>
              <a:rPr lang="tr-TR" sz="1800" b="1" dirty="0"/>
              <a:t> sonra 6 ay–1 yıllık aralıklarla TSH takibi</a:t>
            </a:r>
          </a:p>
          <a:p>
            <a:endParaRPr lang="tr-TR" sz="1800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sz="1400" b="1" dirty="0"/>
              <a:t>ERKEN TSH TAKİBİ</a:t>
            </a:r>
          </a:p>
          <a:p>
            <a:pPr lvl="1"/>
            <a:r>
              <a:rPr lang="tr-TR" sz="2000" b="1" dirty="0">
                <a:solidFill>
                  <a:schemeClr val="accent2"/>
                </a:solidFill>
              </a:rPr>
              <a:t>Cerrahi</a:t>
            </a:r>
          </a:p>
          <a:p>
            <a:pPr lvl="1"/>
            <a:r>
              <a:rPr lang="tr-TR" sz="2000" b="1" dirty="0">
                <a:solidFill>
                  <a:schemeClr val="accent2"/>
                </a:solidFill>
              </a:rPr>
              <a:t>Gebelik</a:t>
            </a:r>
          </a:p>
          <a:p>
            <a:pPr lvl="1"/>
            <a:r>
              <a:rPr lang="tr-TR" sz="2000" b="1" dirty="0">
                <a:solidFill>
                  <a:schemeClr val="accent2"/>
                </a:solidFill>
              </a:rPr>
              <a:t>Araya giren hastalıklar</a:t>
            </a:r>
          </a:p>
          <a:p>
            <a:pPr lvl="1"/>
            <a:r>
              <a:rPr lang="tr-TR" sz="2000" b="1" dirty="0">
                <a:solidFill>
                  <a:schemeClr val="accent2"/>
                </a:solidFill>
              </a:rPr>
              <a:t>İlaç değişimi</a:t>
            </a:r>
          </a:p>
          <a:p>
            <a:pPr lvl="1"/>
            <a:r>
              <a:rPr lang="tr-TR" sz="2000" b="1" dirty="0" err="1">
                <a:solidFill>
                  <a:schemeClr val="accent2"/>
                </a:solidFill>
              </a:rPr>
              <a:t>Tiroid</a:t>
            </a:r>
            <a:r>
              <a:rPr lang="tr-TR" sz="2000" b="1" dirty="0">
                <a:solidFill>
                  <a:schemeClr val="accent2"/>
                </a:solidFill>
              </a:rPr>
              <a:t> metabolizmasını etkileyen ilaçların kullanımı, </a:t>
            </a:r>
          </a:p>
          <a:p>
            <a:pPr lvl="1"/>
            <a:r>
              <a:rPr lang="tr-TR" sz="2000" b="1" dirty="0" err="1">
                <a:solidFill>
                  <a:schemeClr val="accent2"/>
                </a:solidFill>
              </a:rPr>
              <a:t>VKI’de</a:t>
            </a:r>
            <a:r>
              <a:rPr lang="tr-TR" sz="2000" b="1" dirty="0">
                <a:solidFill>
                  <a:schemeClr val="accent2"/>
                </a:solidFill>
              </a:rPr>
              <a:t> hızlı değişiklikler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89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Subklİnİk</a:t>
            </a:r>
            <a:r>
              <a:rPr lang="tr-TR" dirty="0"/>
              <a:t> </a:t>
            </a:r>
            <a:r>
              <a:rPr lang="tr-TR" dirty="0" err="1"/>
              <a:t>hİpotİroİdİ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endParaRPr lang="tr-TR" b="1" dirty="0" smtClean="0"/>
          </a:p>
          <a:p>
            <a:pPr marL="411480" lvl="1" indent="0">
              <a:buNone/>
            </a:pPr>
            <a:r>
              <a:rPr lang="tr-TR" b="1" dirty="0" smtClean="0"/>
              <a:t>TANIDA</a:t>
            </a:r>
          </a:p>
          <a:p>
            <a:pPr lvl="1"/>
            <a:endParaRPr lang="tr-TR" b="1" dirty="0" smtClean="0"/>
          </a:p>
          <a:p>
            <a:pPr lvl="1"/>
            <a:r>
              <a:rPr lang="tr-TR" b="1" dirty="0" smtClean="0"/>
              <a:t>&gt;35 yaş her 5 yılda bir TSH ölçülmeli</a:t>
            </a:r>
          </a:p>
          <a:p>
            <a:pPr lvl="1"/>
            <a:endParaRPr lang="tr-TR" b="1" dirty="0" smtClean="0"/>
          </a:p>
          <a:p>
            <a:pPr lvl="1"/>
            <a:r>
              <a:rPr lang="tr-TR" b="1" dirty="0" smtClean="0"/>
              <a:t>Tanıda TSH değeri üç aylık dönem içinde en az iki kez ölçülerek TSH yüksekliğinin kalıcı olduğuna karar verilmelidir.</a:t>
            </a:r>
          </a:p>
          <a:p>
            <a:pPr lvl="1"/>
            <a:endParaRPr lang="tr-TR" b="1" dirty="0" smtClean="0"/>
          </a:p>
          <a:p>
            <a:pPr lvl="1"/>
            <a:r>
              <a:rPr lang="tr-TR" b="1" dirty="0" smtClean="0"/>
              <a:t>Gebelerde ve gebelik düşünenlerde risk faktörü varsa mutlaka TSH ölçümü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217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8229600" cy="5721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 smtClean="0"/>
              <a:t>AMAÇ</a:t>
            </a:r>
          </a:p>
          <a:p>
            <a:pPr indent="-342900"/>
            <a:r>
              <a:rPr lang="tr-TR" dirty="0" smtClean="0"/>
              <a:t>Birinci basamakta </a:t>
            </a:r>
            <a:r>
              <a:rPr lang="tr-TR" dirty="0" err="1" smtClean="0"/>
              <a:t>tiroid</a:t>
            </a:r>
            <a:r>
              <a:rPr lang="tr-TR" dirty="0" smtClean="0"/>
              <a:t> hastasına yaklaşım, TFT bozuklukları, nodül, guatr ve </a:t>
            </a:r>
            <a:r>
              <a:rPr lang="tr-TR" dirty="0" err="1" smtClean="0"/>
              <a:t>tiroiditler</a:t>
            </a:r>
            <a:r>
              <a:rPr lang="tr-TR" dirty="0" smtClean="0"/>
              <a:t> hakkında bilgi vermek</a:t>
            </a:r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tr-TR" b="1" dirty="0" smtClean="0"/>
              <a:t>ÖĞRENİM HEDEFLERİ</a:t>
            </a:r>
            <a:endParaRPr lang="tr-TR" dirty="0" smtClean="0"/>
          </a:p>
          <a:p>
            <a:pPr indent="-342900"/>
            <a:r>
              <a:rPr lang="tr-TR" dirty="0" smtClean="0"/>
              <a:t>TFT bozuklukları tanı, takip ve tedavisi</a:t>
            </a:r>
            <a:endParaRPr lang="tr-TR" dirty="0"/>
          </a:p>
          <a:p>
            <a:r>
              <a:rPr lang="tr-TR" dirty="0" err="1" smtClean="0"/>
              <a:t>Levotiroksin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 err="1" smtClean="0"/>
              <a:t>antitiroid</a:t>
            </a:r>
            <a:r>
              <a:rPr lang="tr-TR" dirty="0" smtClean="0"/>
              <a:t> </a:t>
            </a:r>
            <a:r>
              <a:rPr lang="tr-TR" dirty="0"/>
              <a:t>kullanımı hakkında bilgi sahibi olmak</a:t>
            </a:r>
          </a:p>
          <a:p>
            <a:r>
              <a:rPr lang="tr-TR" dirty="0" err="1"/>
              <a:t>Tiroid</a:t>
            </a:r>
            <a:r>
              <a:rPr lang="tr-TR" dirty="0"/>
              <a:t> nodülüne yaklaşımı bilmek</a:t>
            </a:r>
          </a:p>
          <a:p>
            <a:r>
              <a:rPr lang="tr-TR" dirty="0"/>
              <a:t>TİİAB </a:t>
            </a:r>
            <a:r>
              <a:rPr lang="tr-TR" dirty="0" err="1"/>
              <a:t>endikasyonlarını</a:t>
            </a:r>
            <a:r>
              <a:rPr lang="tr-TR" dirty="0"/>
              <a:t> sayabilmek</a:t>
            </a:r>
          </a:p>
          <a:p>
            <a:r>
              <a:rPr lang="tr-TR" dirty="0" err="1"/>
              <a:t>Tiroid</a:t>
            </a:r>
            <a:r>
              <a:rPr lang="tr-TR" dirty="0"/>
              <a:t> hastalıklarında sevk kriterlerini sayabilmek</a:t>
            </a:r>
          </a:p>
          <a:p>
            <a:pPr marL="0" indent="0">
              <a:buNone/>
            </a:pP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22104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Subklİnİk</a:t>
            </a:r>
            <a:r>
              <a:rPr lang="tr-TR" dirty="0" smtClean="0"/>
              <a:t> </a:t>
            </a:r>
            <a:r>
              <a:rPr lang="tr-TR" dirty="0" err="1" smtClean="0"/>
              <a:t>hİpotİroİdİ</a:t>
            </a:r>
            <a:r>
              <a:rPr lang="tr-TR" dirty="0" smtClean="0"/>
              <a:t> </a:t>
            </a:r>
            <a:r>
              <a:rPr lang="tr-TR" dirty="0" err="1" smtClean="0"/>
              <a:t>tedavİsİ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fontScale="85000" lnSpcReduction="20000"/>
          </a:bodyPr>
          <a:lstStyle/>
          <a:p>
            <a:endParaRPr lang="tr-TR" sz="3200" dirty="0" smtClean="0"/>
          </a:p>
          <a:p>
            <a:r>
              <a:rPr lang="tr-TR" sz="3200" b="1" dirty="0" smtClean="0"/>
              <a:t>Tedavi kararı verilmeden önce </a:t>
            </a:r>
            <a:r>
              <a:rPr lang="tr-TR" sz="3200" b="1" dirty="0" err="1" smtClean="0"/>
              <a:t>tiroid</a:t>
            </a:r>
            <a:r>
              <a:rPr lang="tr-TR" sz="3200" b="1" dirty="0" smtClean="0"/>
              <a:t> fonksiyon bozukluğunun kalıcı olduğuna karar </a:t>
            </a:r>
            <a:r>
              <a:rPr lang="tr-TR" sz="3200" b="1" dirty="0" err="1" smtClean="0"/>
              <a:t>verilmelİ</a:t>
            </a:r>
            <a:r>
              <a:rPr lang="tr-TR" sz="3200" b="1" dirty="0" smtClean="0"/>
              <a:t> </a:t>
            </a:r>
          </a:p>
          <a:p>
            <a:endParaRPr lang="tr-TR" sz="3200" dirty="0"/>
          </a:p>
          <a:p>
            <a:r>
              <a:rPr lang="tr-TR" sz="3200" b="1" dirty="0" smtClean="0"/>
              <a:t>Tedaviye karar verirken, hastanın yaşı ve </a:t>
            </a:r>
            <a:r>
              <a:rPr lang="tr-TR" sz="3200" b="1" dirty="0" err="1" smtClean="0"/>
              <a:t>komorbiditeler</a:t>
            </a:r>
            <a:r>
              <a:rPr lang="tr-TR" sz="3200" b="1" dirty="0" smtClean="0"/>
              <a:t> dikkate alınmalı </a:t>
            </a:r>
            <a:endParaRPr lang="tr-TR" sz="3200" b="1" dirty="0"/>
          </a:p>
          <a:p>
            <a:endParaRPr lang="tr-TR" sz="3200" dirty="0" smtClean="0"/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tr-TR" b="1" dirty="0" smtClean="0">
              <a:solidFill>
                <a:schemeClr val="accent2"/>
              </a:solidFill>
            </a:endParaRPr>
          </a:p>
          <a:p>
            <a:r>
              <a:rPr lang="tr-TR" b="1" dirty="0" smtClean="0">
                <a:solidFill>
                  <a:schemeClr val="accent2"/>
                </a:solidFill>
              </a:rPr>
              <a:t>TSH </a:t>
            </a:r>
            <a:r>
              <a:rPr lang="tr-TR" b="1" dirty="0">
                <a:solidFill>
                  <a:schemeClr val="accent2"/>
                </a:solidFill>
              </a:rPr>
              <a:t>&gt; 10 </a:t>
            </a:r>
            <a:r>
              <a:rPr lang="tr-TR" b="1" dirty="0" err="1">
                <a:solidFill>
                  <a:schemeClr val="accent2"/>
                </a:solidFill>
              </a:rPr>
              <a:t>mIU</a:t>
            </a:r>
            <a:r>
              <a:rPr lang="tr-TR" b="1" dirty="0">
                <a:solidFill>
                  <a:schemeClr val="accent2"/>
                </a:solidFill>
              </a:rPr>
              <a:t>/L ve T3-T4 normal </a:t>
            </a:r>
            <a:r>
              <a:rPr lang="tr-TR" b="1" dirty="0"/>
              <a:t>olan tüm vakalar tedavi edilmelidir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2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Subklİnİk</a:t>
            </a:r>
            <a:r>
              <a:rPr lang="tr-TR" dirty="0"/>
              <a:t> </a:t>
            </a:r>
            <a:r>
              <a:rPr lang="tr-TR" dirty="0" err="1"/>
              <a:t>hİpotİroİdİ</a:t>
            </a:r>
            <a:r>
              <a:rPr lang="tr-TR" dirty="0"/>
              <a:t> </a:t>
            </a:r>
            <a:r>
              <a:rPr lang="tr-TR" dirty="0" err="1"/>
              <a:t>tedavİsİ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TSH 4–10 </a:t>
            </a:r>
            <a:r>
              <a:rPr lang="tr-TR" b="1" dirty="0" err="1">
                <a:solidFill>
                  <a:schemeClr val="accent2"/>
                </a:solidFill>
              </a:rPr>
              <a:t>mIU</a:t>
            </a:r>
            <a:r>
              <a:rPr lang="tr-TR" b="1" dirty="0">
                <a:solidFill>
                  <a:schemeClr val="accent2"/>
                </a:solidFill>
              </a:rPr>
              <a:t>/L ve T3-T4 normal olan </a:t>
            </a:r>
            <a:r>
              <a:rPr lang="tr-TR" b="1" dirty="0"/>
              <a:t>vakalarda aşağıdaki faktörlerin birinin varlığında tedavi edilmelidir</a:t>
            </a:r>
          </a:p>
          <a:p>
            <a:pPr lvl="1"/>
            <a:endParaRPr lang="tr-TR" dirty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</a:pPr>
            <a:r>
              <a:rPr lang="tr-TR" b="1" dirty="0">
                <a:solidFill>
                  <a:schemeClr val="accent2"/>
                </a:solidFill>
              </a:rPr>
              <a:t>Guatr </a:t>
            </a:r>
          </a:p>
          <a:p>
            <a:pPr lvl="1">
              <a:lnSpc>
                <a:spcPct val="140000"/>
              </a:lnSpc>
            </a:pPr>
            <a:r>
              <a:rPr lang="tr-TR" b="1" dirty="0">
                <a:solidFill>
                  <a:schemeClr val="accent2"/>
                </a:solidFill>
              </a:rPr>
              <a:t>Gebeler</a:t>
            </a:r>
          </a:p>
          <a:p>
            <a:pPr lvl="1">
              <a:lnSpc>
                <a:spcPct val="140000"/>
              </a:lnSpc>
            </a:pPr>
            <a:r>
              <a:rPr lang="tr-TR" b="1" dirty="0" err="1">
                <a:solidFill>
                  <a:schemeClr val="accent2"/>
                </a:solidFill>
              </a:rPr>
              <a:t>Ovulatuar</a:t>
            </a:r>
            <a:r>
              <a:rPr lang="tr-TR" b="1" dirty="0">
                <a:solidFill>
                  <a:schemeClr val="accent2"/>
                </a:solidFill>
              </a:rPr>
              <a:t> </a:t>
            </a:r>
            <a:r>
              <a:rPr lang="tr-TR" b="1" dirty="0" err="1">
                <a:solidFill>
                  <a:schemeClr val="accent2"/>
                </a:solidFill>
              </a:rPr>
              <a:t>disfonksiyon</a:t>
            </a:r>
            <a:r>
              <a:rPr lang="tr-TR" b="1" dirty="0">
                <a:solidFill>
                  <a:schemeClr val="accent2"/>
                </a:solidFill>
              </a:rPr>
              <a:t>, </a:t>
            </a:r>
            <a:r>
              <a:rPr lang="tr-TR" b="1" dirty="0" err="1">
                <a:solidFill>
                  <a:schemeClr val="accent2"/>
                </a:solidFill>
              </a:rPr>
              <a:t>infertilite</a:t>
            </a:r>
            <a:endParaRPr lang="tr-TR" b="1" dirty="0">
              <a:solidFill>
                <a:schemeClr val="accent2"/>
              </a:solidFill>
            </a:endParaRPr>
          </a:p>
          <a:p>
            <a:pPr lvl="1">
              <a:lnSpc>
                <a:spcPct val="140000"/>
              </a:lnSpc>
            </a:pPr>
            <a:r>
              <a:rPr lang="tr-TR" b="1" dirty="0" err="1">
                <a:solidFill>
                  <a:schemeClr val="accent2"/>
                </a:solidFill>
              </a:rPr>
              <a:t>Tiroid</a:t>
            </a:r>
            <a:r>
              <a:rPr lang="tr-TR" b="1" dirty="0">
                <a:solidFill>
                  <a:schemeClr val="accent2"/>
                </a:solidFill>
              </a:rPr>
              <a:t> antikorları (Anti-TPO ve/veya Anti-TG) pozitifliği</a:t>
            </a:r>
          </a:p>
          <a:p>
            <a:pPr lvl="1">
              <a:lnSpc>
                <a:spcPct val="140000"/>
              </a:lnSpc>
            </a:pPr>
            <a:r>
              <a:rPr lang="tr-TR" b="1" dirty="0">
                <a:solidFill>
                  <a:schemeClr val="accent2"/>
                </a:solidFill>
              </a:rPr>
              <a:t>TSH değeri giderek artması</a:t>
            </a:r>
          </a:p>
          <a:p>
            <a:pPr lvl="1">
              <a:lnSpc>
                <a:spcPct val="140000"/>
              </a:lnSpc>
            </a:pPr>
            <a:r>
              <a:rPr lang="tr-TR" b="1" dirty="0">
                <a:solidFill>
                  <a:schemeClr val="accent2"/>
                </a:solidFill>
              </a:rPr>
              <a:t>TSH değeri iki kez 8 </a:t>
            </a:r>
            <a:r>
              <a:rPr lang="tr-TR" b="1" dirty="0" err="1">
                <a:solidFill>
                  <a:schemeClr val="accent2"/>
                </a:solidFill>
              </a:rPr>
              <a:t>mIU</a:t>
            </a:r>
            <a:r>
              <a:rPr lang="tr-TR" b="1" dirty="0">
                <a:solidFill>
                  <a:schemeClr val="accent2"/>
                </a:solidFill>
              </a:rPr>
              <a:t>/L bulunması </a:t>
            </a:r>
          </a:p>
          <a:p>
            <a:pPr lvl="1">
              <a:lnSpc>
                <a:spcPct val="140000"/>
              </a:lnSpc>
            </a:pPr>
            <a:r>
              <a:rPr lang="tr-TR" b="1" dirty="0" err="1">
                <a:solidFill>
                  <a:schemeClr val="accent2"/>
                </a:solidFill>
              </a:rPr>
              <a:t>Bipolar</a:t>
            </a:r>
            <a:r>
              <a:rPr lang="tr-TR" b="1" dirty="0">
                <a:solidFill>
                  <a:schemeClr val="accent2"/>
                </a:solidFill>
              </a:rPr>
              <a:t> duygu durum bozukluğu 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24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subklİnİk</a:t>
            </a:r>
            <a:r>
              <a:rPr lang="tr-TR" dirty="0" smtClean="0"/>
              <a:t> </a:t>
            </a:r>
            <a:r>
              <a:rPr lang="tr-TR" dirty="0" err="1"/>
              <a:t>hİpotİroİdİ</a:t>
            </a:r>
            <a:r>
              <a:rPr lang="tr-TR" dirty="0"/>
              <a:t> </a:t>
            </a:r>
            <a:r>
              <a:rPr lang="tr-TR" dirty="0" err="1"/>
              <a:t>tedavİsİ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Lt4 </a:t>
            </a:r>
            <a:r>
              <a:rPr lang="tr-TR" b="1" dirty="0">
                <a:solidFill>
                  <a:schemeClr val="accent2"/>
                </a:solidFill>
              </a:rPr>
              <a:t>25–75 </a:t>
            </a:r>
            <a:r>
              <a:rPr lang="el-GR" b="1" dirty="0">
                <a:solidFill>
                  <a:schemeClr val="accent2"/>
                </a:solidFill>
              </a:rPr>
              <a:t>μ</a:t>
            </a:r>
            <a:r>
              <a:rPr lang="tr-TR" b="1" dirty="0" smtClean="0">
                <a:solidFill>
                  <a:schemeClr val="accent2"/>
                </a:solidFill>
              </a:rPr>
              <a:t>g/gün</a:t>
            </a:r>
            <a:endParaRPr lang="tr-TR" b="1" dirty="0"/>
          </a:p>
          <a:p>
            <a:endParaRPr lang="tr-TR" b="1" dirty="0" smtClean="0"/>
          </a:p>
          <a:p>
            <a:r>
              <a:rPr lang="tr-TR" b="1" dirty="0" smtClean="0"/>
              <a:t>Başlangıç </a:t>
            </a:r>
            <a:r>
              <a:rPr lang="tr-TR" b="1" dirty="0"/>
              <a:t>Lt4 dozu 25 </a:t>
            </a:r>
            <a:r>
              <a:rPr lang="el-GR" b="1" dirty="0"/>
              <a:t>μ</a:t>
            </a:r>
            <a:r>
              <a:rPr lang="tr-TR" b="1" dirty="0"/>
              <a:t>g/gün alınıp hedef TSH düzeyine ulaşana kadar </a:t>
            </a:r>
            <a:r>
              <a:rPr lang="tr-TR" b="1" dirty="0">
                <a:solidFill>
                  <a:srgbClr val="00B0F0"/>
                </a:solidFill>
              </a:rPr>
              <a:t>6–8 haftalık </a:t>
            </a:r>
            <a:r>
              <a:rPr lang="tr-TR" b="1" dirty="0" err="1">
                <a:solidFill>
                  <a:srgbClr val="00B0F0"/>
                </a:solidFill>
              </a:rPr>
              <a:t>periodlar</a:t>
            </a:r>
            <a:r>
              <a:rPr lang="tr-TR" b="1" dirty="0">
                <a:solidFill>
                  <a:srgbClr val="00B0F0"/>
                </a:solidFill>
              </a:rPr>
              <a:t> </a:t>
            </a:r>
            <a:r>
              <a:rPr lang="tr-TR" b="1" dirty="0"/>
              <a:t>ile </a:t>
            </a:r>
            <a:r>
              <a:rPr lang="tr-TR" b="1" dirty="0">
                <a:solidFill>
                  <a:schemeClr val="accent2"/>
                </a:solidFill>
              </a:rPr>
              <a:t>12.5 </a:t>
            </a:r>
            <a:r>
              <a:rPr lang="el-GR" b="1" dirty="0">
                <a:solidFill>
                  <a:schemeClr val="accent2"/>
                </a:solidFill>
              </a:rPr>
              <a:t>μ</a:t>
            </a:r>
            <a:r>
              <a:rPr lang="tr-TR" b="1" dirty="0">
                <a:solidFill>
                  <a:schemeClr val="accent2"/>
                </a:solidFill>
              </a:rPr>
              <a:t>g/gün </a:t>
            </a:r>
            <a:r>
              <a:rPr lang="tr-TR" b="1" dirty="0"/>
              <a:t>olacak şekilde arttırılması önerilir</a:t>
            </a:r>
            <a:r>
              <a:rPr lang="tr-TR" b="1" dirty="0" smtClean="0"/>
              <a:t>.</a:t>
            </a:r>
          </a:p>
          <a:p>
            <a:endParaRPr lang="tr-TR" b="1" dirty="0"/>
          </a:p>
          <a:p>
            <a:r>
              <a:rPr lang="tr-TR" b="1" dirty="0" smtClean="0"/>
              <a:t>Hedef TSH değerine ulaşıldıktan sonra </a:t>
            </a:r>
            <a:r>
              <a:rPr lang="tr-TR" b="1" dirty="0" smtClean="0">
                <a:solidFill>
                  <a:srgbClr val="00B0F0"/>
                </a:solidFill>
              </a:rPr>
              <a:t>6-12 aylık izlemler</a:t>
            </a:r>
            <a:r>
              <a:rPr lang="tr-TR" b="1" dirty="0" smtClean="0"/>
              <a:t> ile kontrol </a:t>
            </a:r>
            <a:endParaRPr lang="tr-TR" b="1" dirty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272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Levotİroksİn</a:t>
            </a:r>
            <a:r>
              <a:rPr lang="tr-TR" dirty="0" smtClean="0"/>
              <a:t> </a:t>
            </a:r>
            <a:r>
              <a:rPr lang="tr-TR" dirty="0" err="1" smtClean="0"/>
              <a:t>kullanImI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b="1" dirty="0" err="1" smtClean="0"/>
              <a:t>Levotiroksin</a:t>
            </a:r>
            <a:r>
              <a:rPr lang="tr-TR" b="1" dirty="0" smtClean="0"/>
              <a:t> </a:t>
            </a:r>
            <a:r>
              <a:rPr lang="tr-TR" b="1" dirty="0"/>
              <a:t>sabah aç karnına </a:t>
            </a:r>
            <a:r>
              <a:rPr lang="tr-TR" b="1" dirty="0" smtClean="0"/>
              <a:t>alınmalı</a:t>
            </a:r>
            <a:endParaRPr lang="tr-TR" b="1" dirty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b="1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b="1" dirty="0"/>
              <a:t>T</a:t>
            </a:r>
            <a:r>
              <a:rPr lang="tr-TR" b="1" dirty="0" smtClean="0"/>
              <a:t>ek </a:t>
            </a:r>
            <a:r>
              <a:rPr lang="tr-TR" b="1" dirty="0"/>
              <a:t>seferde ezilmeden su </a:t>
            </a:r>
            <a:r>
              <a:rPr lang="tr-TR" b="1" dirty="0" smtClean="0"/>
              <a:t>ile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b="1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b="1" dirty="0" smtClean="0"/>
              <a:t>İlaç alındıktan sonra en </a:t>
            </a:r>
            <a:r>
              <a:rPr lang="tr-TR" b="1" dirty="0"/>
              <a:t>erken 30 </a:t>
            </a:r>
            <a:r>
              <a:rPr lang="tr-TR" b="1" dirty="0" err="1"/>
              <a:t>dk</a:t>
            </a:r>
            <a:r>
              <a:rPr lang="tr-TR" b="1" dirty="0"/>
              <a:t> sonra yemek yenilmeli ve diğer ilaçlarla birlikte </a:t>
            </a:r>
            <a:r>
              <a:rPr lang="tr-TR" b="1" dirty="0" smtClean="0"/>
              <a:t>alınmamalı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b="1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b="1" dirty="0" smtClean="0"/>
              <a:t>İlaçlardan en </a:t>
            </a:r>
            <a:r>
              <a:rPr lang="tr-TR" b="1" dirty="0"/>
              <a:t>az 4 saat sonra </a:t>
            </a:r>
            <a:r>
              <a:rPr lang="tr-TR" b="1" dirty="0" smtClean="0"/>
              <a:t>alınmalı</a:t>
            </a:r>
            <a:endParaRPr lang="tr-TR" b="1" dirty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b="1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b="1" dirty="0" err="1" smtClean="0"/>
              <a:t>Levotiroksin</a:t>
            </a:r>
            <a:r>
              <a:rPr lang="tr-TR" b="1" dirty="0" smtClean="0"/>
              <a:t> preparatları </a:t>
            </a:r>
            <a:r>
              <a:rPr lang="tr-TR" b="1" dirty="0"/>
              <a:t>aynı dozlarda, aynı tedavi edici etkinliği göstermediği </a:t>
            </a:r>
            <a:r>
              <a:rPr lang="tr-TR" b="1" dirty="0" smtClean="0"/>
              <a:t>için </a:t>
            </a:r>
            <a:r>
              <a:rPr lang="tr-TR" b="1" dirty="0"/>
              <a:t>tedaviye aynı preparatla devam etmek </a:t>
            </a:r>
            <a:r>
              <a:rPr lang="tr-TR" b="1" dirty="0" smtClean="0"/>
              <a:t>önemli</a:t>
            </a: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63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Tsh</a:t>
            </a:r>
            <a:r>
              <a:rPr lang="tr-TR" dirty="0" smtClean="0"/>
              <a:t> </a:t>
            </a:r>
            <a:r>
              <a:rPr lang="tr-TR" dirty="0" err="1" smtClean="0"/>
              <a:t>yükseklİĞİ</a:t>
            </a:r>
            <a:r>
              <a:rPr lang="tr-TR" dirty="0" smtClean="0"/>
              <a:t> devam </a:t>
            </a:r>
            <a:r>
              <a:rPr lang="tr-TR" dirty="0" err="1" smtClean="0"/>
              <a:t>edİyorsa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smtClean="0"/>
              <a:t>Düzensiz ilaç kullanımı. testten </a:t>
            </a:r>
            <a:r>
              <a:rPr lang="tr-TR" b="1" dirty="0"/>
              <a:t>hemen önce tiroksin </a:t>
            </a:r>
            <a:r>
              <a:rPr lang="tr-TR" b="1" dirty="0" smtClean="0"/>
              <a:t>alınması </a:t>
            </a:r>
          </a:p>
          <a:p>
            <a:endParaRPr lang="tr-TR" b="1" dirty="0" smtClean="0"/>
          </a:p>
          <a:p>
            <a:r>
              <a:rPr lang="tr-TR" b="1" dirty="0" smtClean="0"/>
              <a:t>Yetersiz Lt4 </a:t>
            </a:r>
            <a:r>
              <a:rPr lang="tr-TR" b="1" dirty="0" err="1" smtClean="0"/>
              <a:t>replasmanı</a:t>
            </a:r>
            <a:r>
              <a:rPr lang="tr-TR" b="1" dirty="0" smtClean="0"/>
              <a:t> </a:t>
            </a:r>
            <a:endParaRPr lang="tr-TR" b="1" dirty="0"/>
          </a:p>
          <a:p>
            <a:endParaRPr lang="tr-TR" b="1" dirty="0" smtClean="0"/>
          </a:p>
          <a:p>
            <a:r>
              <a:rPr lang="tr-TR" b="1" dirty="0" err="1" smtClean="0"/>
              <a:t>Malabsorbsiyon</a:t>
            </a:r>
            <a:r>
              <a:rPr lang="tr-TR" b="1" dirty="0" smtClean="0"/>
              <a:t>, emilimi bozan ilaçlar</a:t>
            </a:r>
          </a:p>
          <a:p>
            <a:endParaRPr lang="tr-TR" b="1" dirty="0" smtClean="0"/>
          </a:p>
          <a:p>
            <a:r>
              <a:rPr lang="tr-TR" b="1" dirty="0" smtClean="0"/>
              <a:t>Hızlanmış </a:t>
            </a:r>
            <a:r>
              <a:rPr lang="tr-TR" b="1" dirty="0"/>
              <a:t>hormon </a:t>
            </a:r>
            <a:r>
              <a:rPr lang="tr-TR" b="1" dirty="0" smtClean="0"/>
              <a:t>metabolizması </a:t>
            </a:r>
          </a:p>
          <a:p>
            <a:endParaRPr lang="tr-TR" b="1" dirty="0" smtClean="0"/>
          </a:p>
          <a:p>
            <a:r>
              <a:rPr lang="tr-TR" b="1" dirty="0" smtClean="0"/>
              <a:t>Tabletleri </a:t>
            </a:r>
            <a:r>
              <a:rPr lang="tr-TR" b="1" dirty="0"/>
              <a:t>ezmek </a:t>
            </a:r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6 </a:t>
            </a:r>
            <a:r>
              <a:rPr lang="tr-TR" b="1" dirty="0"/>
              <a:t>haftadan önce TSH </a:t>
            </a:r>
            <a:r>
              <a:rPr lang="tr-TR" b="1" dirty="0" smtClean="0"/>
              <a:t>ölçümü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777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HİPERTİROİDİ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</a:rPr>
              <a:t>Tirotoksikoz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tr-TR" b="1" dirty="0" smtClean="0"/>
              <a:t>Kaynağı ne olursa olsun </a:t>
            </a:r>
            <a:r>
              <a:rPr lang="tr-TR" b="1" dirty="0" err="1" smtClean="0"/>
              <a:t>tiroid</a:t>
            </a:r>
            <a:r>
              <a:rPr lang="tr-TR" b="1" dirty="0" smtClean="0"/>
              <a:t> hormon fazlalığını ifade eden genel terimdir</a:t>
            </a:r>
          </a:p>
          <a:p>
            <a:endParaRPr lang="tr-TR" b="1" dirty="0" smtClean="0"/>
          </a:p>
          <a:p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</a:rPr>
              <a:t>Hipertiroidi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tr-TR" b="1" dirty="0" err="1" smtClean="0"/>
              <a:t>Tiroid</a:t>
            </a:r>
            <a:r>
              <a:rPr lang="tr-TR" b="1" dirty="0" smtClean="0"/>
              <a:t> bezinden </a:t>
            </a:r>
            <a:r>
              <a:rPr lang="tr-TR" b="1" dirty="0" err="1" smtClean="0"/>
              <a:t>tiroid</a:t>
            </a:r>
            <a:r>
              <a:rPr lang="tr-TR" b="1" dirty="0" smtClean="0"/>
              <a:t> hormon yapımının artmasından kaynaklı </a:t>
            </a:r>
            <a:r>
              <a:rPr lang="tr-TR" b="1" dirty="0" err="1" smtClean="0"/>
              <a:t>tiroid</a:t>
            </a:r>
            <a:r>
              <a:rPr lang="tr-TR" b="1" dirty="0" smtClean="0"/>
              <a:t> hormon fazlalığı</a:t>
            </a:r>
          </a:p>
          <a:p>
            <a:endParaRPr lang="tr-TR" b="1" dirty="0" smtClean="0"/>
          </a:p>
          <a:p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</a:rPr>
              <a:t>Subklinik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</a:rPr>
              <a:t>hipertiroidi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tr-TR" b="1" dirty="0" smtClean="0"/>
              <a:t>Baskılanmış TSH ile birlikte normal T3 T4</a:t>
            </a:r>
          </a:p>
          <a:p>
            <a:endParaRPr lang="tr-TR" b="1" dirty="0" smtClean="0"/>
          </a:p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Aşikar (klinik) </a:t>
            </a:r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</a:rPr>
              <a:t>hipertiroidi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tr-TR" b="1" dirty="0" smtClean="0"/>
              <a:t>Baskılanmış TSH ile birlikte yüksek T3,T4 bulunmasını ifade eder. </a:t>
            </a:r>
          </a:p>
        </p:txBody>
      </p:sp>
    </p:spTree>
    <p:extLst>
      <p:ext uri="{BB962C8B-B14F-4D97-AF65-F5344CB8AC3E}">
        <p14:creationId xmlns:p14="http://schemas.microsoft.com/office/powerpoint/2010/main" val="14086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8" y="836712"/>
            <a:ext cx="729006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8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HİPERTİROİDİ NEDENLERİ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tr-TR" b="1" dirty="0" smtClean="0"/>
          </a:p>
          <a:p>
            <a:r>
              <a:rPr lang="tr-TR" b="1" dirty="0" err="1" smtClean="0"/>
              <a:t>Graves</a:t>
            </a:r>
            <a:r>
              <a:rPr lang="tr-TR" b="1" dirty="0" smtClean="0"/>
              <a:t> hastalığı, </a:t>
            </a:r>
            <a:r>
              <a:rPr lang="tr-TR" b="1" dirty="0" err="1" smtClean="0"/>
              <a:t>Toksik</a:t>
            </a:r>
            <a:r>
              <a:rPr lang="tr-TR" b="1" dirty="0" smtClean="0"/>
              <a:t> MNG, Otonom </a:t>
            </a:r>
            <a:r>
              <a:rPr lang="tr-TR" b="1" dirty="0" err="1" smtClean="0"/>
              <a:t>toksik</a:t>
            </a:r>
            <a:r>
              <a:rPr lang="tr-TR" b="1" dirty="0" smtClean="0"/>
              <a:t> nodül </a:t>
            </a:r>
          </a:p>
          <a:p>
            <a:endParaRPr lang="tr-TR" b="1" dirty="0" smtClean="0"/>
          </a:p>
          <a:p>
            <a:r>
              <a:rPr lang="tr-TR" b="1" dirty="0" err="1" smtClean="0"/>
              <a:t>Korionik</a:t>
            </a:r>
            <a:r>
              <a:rPr lang="tr-TR" b="1" dirty="0" smtClean="0"/>
              <a:t> hormon artışına bağlı nedenler</a:t>
            </a:r>
          </a:p>
          <a:p>
            <a:pPr lvl="1"/>
            <a:r>
              <a:rPr lang="tr-TR" b="1" dirty="0" err="1" smtClean="0"/>
              <a:t>Trofoblastik</a:t>
            </a:r>
            <a:r>
              <a:rPr lang="tr-TR" b="1" dirty="0" smtClean="0"/>
              <a:t> hastalıklar (</a:t>
            </a:r>
            <a:r>
              <a:rPr lang="tr-TR" b="1" dirty="0" err="1" smtClean="0"/>
              <a:t>koriyokarsinom</a:t>
            </a:r>
            <a:r>
              <a:rPr lang="tr-TR" b="1" dirty="0" smtClean="0"/>
              <a:t>, </a:t>
            </a:r>
            <a:r>
              <a:rPr lang="tr-TR" b="1" dirty="0" err="1" smtClean="0"/>
              <a:t>mol</a:t>
            </a:r>
            <a:r>
              <a:rPr lang="tr-TR" b="1" dirty="0" smtClean="0"/>
              <a:t> </a:t>
            </a:r>
            <a:r>
              <a:rPr lang="tr-TR" b="1" dirty="0" err="1" smtClean="0"/>
              <a:t>hidatiform</a:t>
            </a:r>
            <a:r>
              <a:rPr lang="tr-TR" b="1" dirty="0" smtClean="0"/>
              <a:t>) </a:t>
            </a:r>
          </a:p>
          <a:p>
            <a:pPr lvl="1"/>
            <a:r>
              <a:rPr lang="tr-TR" b="1" dirty="0" err="1" smtClean="0"/>
              <a:t>Gestasyonel</a:t>
            </a:r>
            <a:r>
              <a:rPr lang="tr-TR" b="1" dirty="0" smtClean="0"/>
              <a:t> </a:t>
            </a:r>
            <a:r>
              <a:rPr lang="tr-TR" b="1" dirty="0" err="1" smtClean="0"/>
              <a:t>hipertiroidi</a:t>
            </a:r>
            <a:r>
              <a:rPr lang="tr-TR" b="1" dirty="0" smtClean="0"/>
              <a:t> </a:t>
            </a:r>
          </a:p>
          <a:p>
            <a:endParaRPr lang="tr-TR" b="1" dirty="0" smtClean="0"/>
          </a:p>
          <a:p>
            <a:r>
              <a:rPr lang="tr-TR" b="1" dirty="0" smtClean="0"/>
              <a:t>İyoda bağlı (</a:t>
            </a:r>
            <a:r>
              <a:rPr lang="tr-TR" b="1" dirty="0" err="1" smtClean="0"/>
              <a:t>jod</a:t>
            </a:r>
            <a:r>
              <a:rPr lang="tr-TR" b="1" dirty="0" smtClean="0"/>
              <a:t> </a:t>
            </a:r>
            <a:r>
              <a:rPr lang="tr-TR" b="1" dirty="0" err="1" smtClean="0"/>
              <a:t>basedow</a:t>
            </a:r>
            <a:r>
              <a:rPr lang="tr-TR" b="1" dirty="0" smtClean="0"/>
              <a:t>, </a:t>
            </a:r>
            <a:r>
              <a:rPr lang="tr-TR" b="1" dirty="0" err="1" smtClean="0"/>
              <a:t>amiodaron</a:t>
            </a:r>
            <a:r>
              <a:rPr lang="tr-TR" b="1" dirty="0" smtClean="0"/>
              <a:t>) </a:t>
            </a:r>
          </a:p>
          <a:p>
            <a:endParaRPr lang="tr-TR" b="1" dirty="0" smtClean="0"/>
          </a:p>
          <a:p>
            <a:r>
              <a:rPr lang="tr-TR" b="1" dirty="0" err="1" smtClean="0"/>
              <a:t>Struma</a:t>
            </a:r>
            <a:r>
              <a:rPr lang="tr-TR" b="1" dirty="0" smtClean="0"/>
              <a:t> </a:t>
            </a:r>
            <a:r>
              <a:rPr lang="tr-TR" b="1" dirty="0" err="1" smtClean="0"/>
              <a:t>ovari</a:t>
            </a:r>
            <a:r>
              <a:rPr lang="tr-TR" b="1" dirty="0" smtClean="0"/>
              <a:t> </a:t>
            </a:r>
          </a:p>
          <a:p>
            <a:endParaRPr lang="tr-TR" dirty="0" smtClean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tr-TR" b="1" dirty="0" smtClean="0"/>
          </a:p>
          <a:p>
            <a:r>
              <a:rPr lang="tr-TR" b="1" dirty="0" err="1" smtClean="0"/>
              <a:t>Metastatik</a:t>
            </a:r>
            <a:r>
              <a:rPr lang="tr-TR" b="1" dirty="0" smtClean="0"/>
              <a:t> </a:t>
            </a:r>
            <a:r>
              <a:rPr lang="tr-TR" b="1" dirty="0"/>
              <a:t>fonksiyonel </a:t>
            </a:r>
            <a:r>
              <a:rPr lang="tr-TR" b="1" dirty="0" err="1"/>
              <a:t>tiroid</a:t>
            </a:r>
            <a:r>
              <a:rPr lang="tr-TR" b="1" dirty="0"/>
              <a:t> kanseri </a:t>
            </a:r>
          </a:p>
          <a:p>
            <a:endParaRPr lang="tr-TR" b="1" dirty="0"/>
          </a:p>
          <a:p>
            <a:r>
              <a:rPr lang="tr-TR" b="1" dirty="0" err="1"/>
              <a:t>Nonotoimmün</a:t>
            </a:r>
            <a:r>
              <a:rPr lang="tr-TR" b="1" dirty="0"/>
              <a:t> </a:t>
            </a:r>
            <a:r>
              <a:rPr lang="tr-TR" b="1" dirty="0" err="1" smtClean="0"/>
              <a:t>hipertiroid</a:t>
            </a:r>
            <a:endParaRPr lang="tr-TR" b="1" dirty="0"/>
          </a:p>
          <a:p>
            <a:pPr lvl="1"/>
            <a:r>
              <a:rPr lang="tr-TR" b="1" dirty="0" smtClean="0"/>
              <a:t>TSH </a:t>
            </a:r>
            <a:r>
              <a:rPr lang="tr-TR" b="1" dirty="0"/>
              <a:t>salgılayan tümörler, </a:t>
            </a:r>
            <a:r>
              <a:rPr lang="tr-TR" b="1" dirty="0" err="1"/>
              <a:t>Tiroid</a:t>
            </a:r>
            <a:r>
              <a:rPr lang="tr-TR" b="1" dirty="0"/>
              <a:t> hormon direncinin bazı formları </a:t>
            </a:r>
          </a:p>
          <a:p>
            <a:endParaRPr lang="tr-TR" b="1" dirty="0"/>
          </a:p>
          <a:p>
            <a:r>
              <a:rPr lang="tr-TR" b="1" dirty="0" err="1"/>
              <a:t>Tirotoksikoz</a:t>
            </a:r>
            <a:r>
              <a:rPr lang="tr-TR" b="1" dirty="0"/>
              <a:t> </a:t>
            </a:r>
            <a:r>
              <a:rPr lang="tr-TR" b="1" dirty="0" smtClean="0"/>
              <a:t>nedenleri</a:t>
            </a:r>
          </a:p>
          <a:p>
            <a:pPr lvl="1"/>
            <a:r>
              <a:rPr lang="tr-TR" b="1" dirty="0" err="1" smtClean="0"/>
              <a:t>Tiroiditler</a:t>
            </a:r>
            <a:r>
              <a:rPr lang="tr-TR" b="1" dirty="0" smtClean="0"/>
              <a:t>, </a:t>
            </a:r>
            <a:r>
              <a:rPr lang="tr-TR" b="1" dirty="0" err="1" smtClean="0"/>
              <a:t>Struma</a:t>
            </a:r>
            <a:r>
              <a:rPr lang="tr-TR" b="1" dirty="0" smtClean="0"/>
              <a:t> </a:t>
            </a:r>
            <a:r>
              <a:rPr lang="tr-TR" b="1" dirty="0" err="1" smtClean="0"/>
              <a:t>ovarii</a:t>
            </a:r>
            <a:r>
              <a:rPr lang="tr-TR" b="1" dirty="0" smtClean="0"/>
              <a:t>, </a:t>
            </a:r>
            <a:r>
              <a:rPr lang="tr-TR" b="1" dirty="0" err="1" smtClean="0"/>
              <a:t>Ekzojen</a:t>
            </a:r>
            <a:r>
              <a:rPr lang="tr-TR" b="1" dirty="0" smtClean="0"/>
              <a:t> </a:t>
            </a:r>
            <a:r>
              <a:rPr lang="tr-TR" b="1" dirty="0" err="1" smtClean="0"/>
              <a:t>tiroid</a:t>
            </a:r>
            <a:r>
              <a:rPr lang="tr-TR" b="1" dirty="0" smtClean="0"/>
              <a:t> hormonu </a:t>
            </a: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6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Hİpertİroİdİ</a:t>
            </a:r>
            <a:r>
              <a:rPr lang="tr-TR" dirty="0" smtClean="0"/>
              <a:t> </a:t>
            </a:r>
            <a:r>
              <a:rPr lang="tr-TR" dirty="0" err="1" smtClean="0"/>
              <a:t>tanI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1" dirty="0" smtClean="0"/>
              <a:t>İlk </a:t>
            </a:r>
            <a:r>
              <a:rPr lang="tr-TR" b="1" dirty="0"/>
              <a:t>yapılacak </a:t>
            </a:r>
            <a:r>
              <a:rPr lang="tr-TR" b="1" dirty="0" err="1"/>
              <a:t>laboratuar</a:t>
            </a:r>
            <a:r>
              <a:rPr lang="tr-TR" b="1" dirty="0"/>
              <a:t> testi TSH ve sT4 </a:t>
            </a:r>
            <a:r>
              <a:rPr lang="tr-TR" b="1" dirty="0" smtClean="0"/>
              <a:t> </a:t>
            </a:r>
          </a:p>
          <a:p>
            <a:endParaRPr lang="tr-TR" b="1" dirty="0"/>
          </a:p>
          <a:p>
            <a:r>
              <a:rPr lang="tr-TR" b="1" dirty="0" smtClean="0"/>
              <a:t>sT4 normal bulunduğunda T3 bakılmalı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endParaRPr lang="tr-TR" dirty="0" smtClean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1" dirty="0" err="1" smtClean="0"/>
              <a:t>Hipertiroidi</a:t>
            </a:r>
            <a:r>
              <a:rPr lang="tr-TR" b="1" dirty="0" smtClean="0"/>
              <a:t> </a:t>
            </a:r>
            <a:r>
              <a:rPr lang="tr-TR" b="1" dirty="0" err="1" smtClean="0"/>
              <a:t>laboratuar</a:t>
            </a:r>
            <a:r>
              <a:rPr lang="tr-TR" b="1" dirty="0" smtClean="0"/>
              <a:t> ile doğrulandıktan sonra ayırıcı tanıya yönelik ilk olarak RAIU </a:t>
            </a:r>
            <a:r>
              <a:rPr lang="tr-TR" b="1" dirty="0"/>
              <a:t>(veya 99mTc </a:t>
            </a:r>
            <a:r>
              <a:rPr lang="tr-TR" b="1" dirty="0" err="1"/>
              <a:t>uptake</a:t>
            </a:r>
            <a:r>
              <a:rPr lang="tr-TR" b="1" dirty="0" smtClean="0"/>
              <a:t>) ölçümü. </a:t>
            </a:r>
          </a:p>
          <a:p>
            <a:pPr lvl="1"/>
            <a:r>
              <a:rPr lang="tr-TR" b="1" dirty="0" err="1"/>
              <a:t>T</a:t>
            </a:r>
            <a:r>
              <a:rPr lang="tr-TR" b="1" dirty="0" err="1" smtClean="0"/>
              <a:t>iroid</a:t>
            </a:r>
            <a:r>
              <a:rPr lang="tr-TR" b="1" dirty="0" smtClean="0"/>
              <a:t> sintigrafisi</a:t>
            </a:r>
            <a:endParaRPr lang="tr-TR" b="1" dirty="0"/>
          </a:p>
          <a:p>
            <a:endParaRPr lang="tr-TR" b="1" dirty="0" smtClean="0"/>
          </a:p>
          <a:p>
            <a:r>
              <a:rPr lang="tr-TR" b="1" dirty="0" err="1" smtClean="0"/>
              <a:t>Otoimmünite</a:t>
            </a:r>
            <a:r>
              <a:rPr lang="tr-TR" b="1" dirty="0" smtClean="0"/>
              <a:t> düşünülürse anti-TPO</a:t>
            </a:r>
          </a:p>
          <a:p>
            <a:endParaRPr lang="tr-TR" b="1" dirty="0"/>
          </a:p>
          <a:p>
            <a:r>
              <a:rPr lang="tr-TR" b="1" dirty="0" err="1"/>
              <a:t>Tiroglobülin</a:t>
            </a:r>
            <a:r>
              <a:rPr lang="tr-TR" b="1" dirty="0"/>
              <a:t> ölçümü </a:t>
            </a:r>
            <a:r>
              <a:rPr lang="tr-TR" b="1" dirty="0" err="1"/>
              <a:t>faktisiyöz</a:t>
            </a:r>
            <a:r>
              <a:rPr lang="tr-TR" b="1" dirty="0"/>
              <a:t> </a:t>
            </a:r>
            <a:r>
              <a:rPr lang="tr-TR" b="1" dirty="0" err="1"/>
              <a:t>hipertiroidi</a:t>
            </a:r>
            <a:r>
              <a:rPr lang="tr-TR" b="1" dirty="0"/>
              <a:t> ayırıcı </a:t>
            </a:r>
            <a:r>
              <a:rPr lang="tr-TR" b="1" dirty="0" smtClean="0"/>
              <a:t>tanısında</a:t>
            </a:r>
            <a:endParaRPr lang="tr-TR" b="1" dirty="0"/>
          </a:p>
          <a:p>
            <a:pPr lvl="1"/>
            <a:r>
              <a:rPr lang="tr-TR" b="1" dirty="0"/>
              <a:t>Düşük/ölçülemez </a:t>
            </a:r>
            <a:r>
              <a:rPr lang="tr-TR" b="1" dirty="0" err="1"/>
              <a:t>tiroglobülin</a:t>
            </a:r>
            <a:r>
              <a:rPr lang="tr-TR" b="1" dirty="0"/>
              <a:t> </a:t>
            </a:r>
            <a:r>
              <a:rPr lang="tr-TR" b="1" dirty="0" smtClean="0"/>
              <a:t>düzeyleri</a:t>
            </a:r>
            <a:endParaRPr lang="tr-TR" b="1" dirty="0"/>
          </a:p>
          <a:p>
            <a:endParaRPr lang="tr-TR" dirty="0"/>
          </a:p>
        </p:txBody>
      </p:sp>
      <p:pic>
        <p:nvPicPr>
          <p:cNvPr id="5" name="Picture 2" descr="http://www.youchoimd.com/uploads/3/0/9/9/30992381/217065837.jpg?14357222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536503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Hİpertİroİdİ</a:t>
            </a:r>
            <a:r>
              <a:rPr lang="tr-TR" dirty="0" smtClean="0"/>
              <a:t> </a:t>
            </a:r>
            <a:r>
              <a:rPr lang="tr-TR" dirty="0" err="1" smtClean="0"/>
              <a:t>tedavİ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Graves</a:t>
            </a:r>
            <a:r>
              <a:rPr lang="tr-TR" b="1" dirty="0"/>
              <a:t> hastalığına bağlı </a:t>
            </a:r>
            <a:r>
              <a:rPr lang="tr-TR" b="1" dirty="0" err="1"/>
              <a:t>hipertiroidi</a:t>
            </a:r>
            <a:r>
              <a:rPr lang="tr-TR" b="1" dirty="0"/>
              <a:t> tedavisinde </a:t>
            </a:r>
            <a:r>
              <a:rPr lang="tr-TR" b="1" dirty="0" err="1"/>
              <a:t>antitiroid</a:t>
            </a:r>
            <a:r>
              <a:rPr lang="tr-TR" b="1" dirty="0"/>
              <a:t> ilaç (ATİ), radyoaktif iyot (RAI-131) ve cerrahi </a:t>
            </a:r>
            <a:endParaRPr lang="tr-TR" b="1" dirty="0" smtClean="0"/>
          </a:p>
          <a:p>
            <a:endParaRPr lang="tr-TR" dirty="0"/>
          </a:p>
          <a:p>
            <a:r>
              <a:rPr lang="tr-TR" b="1" dirty="0" smtClean="0"/>
              <a:t>Her </a:t>
            </a:r>
            <a:r>
              <a:rPr lang="tr-TR" b="1" dirty="0"/>
              <a:t>tedavi seçeneğinin olumlu ve olumsuz yanları </a:t>
            </a:r>
            <a:r>
              <a:rPr lang="tr-TR" b="1" dirty="0" smtClean="0"/>
              <a:t>mevcut. Hiçbiri ideal tedavi yöntemi değil</a:t>
            </a:r>
          </a:p>
          <a:p>
            <a:endParaRPr lang="tr-TR" b="1" dirty="0" smtClean="0"/>
          </a:p>
          <a:p>
            <a:r>
              <a:rPr lang="tr-TR" b="1" dirty="0" smtClean="0"/>
              <a:t>Genellikle tedavi tercih sırası </a:t>
            </a:r>
            <a:r>
              <a:rPr lang="tr-TR" b="1" dirty="0"/>
              <a:t>ATİ, RAI-131 ve cerrahi </a:t>
            </a:r>
            <a:r>
              <a:rPr lang="tr-TR" b="1" dirty="0" smtClean="0"/>
              <a:t>şeklinedir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186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anamnez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tr-TR" b="1" dirty="0" smtClean="0"/>
              <a:t>Semptomlar </a:t>
            </a:r>
          </a:p>
          <a:p>
            <a:endParaRPr lang="tr-TR" b="1" dirty="0" smtClean="0"/>
          </a:p>
          <a:p>
            <a:r>
              <a:rPr lang="tr-TR" b="1" dirty="0" smtClean="0"/>
              <a:t>Halsizlik</a:t>
            </a:r>
          </a:p>
          <a:p>
            <a:endParaRPr lang="tr-TR" b="1" dirty="0" smtClean="0"/>
          </a:p>
          <a:p>
            <a:r>
              <a:rPr lang="tr-TR" b="1" dirty="0" smtClean="0"/>
              <a:t>Yorgunluk</a:t>
            </a:r>
          </a:p>
          <a:p>
            <a:endParaRPr lang="tr-TR" b="1" dirty="0" smtClean="0"/>
          </a:p>
          <a:p>
            <a:r>
              <a:rPr lang="tr-TR" b="1" dirty="0" smtClean="0"/>
              <a:t>Unutkanlık</a:t>
            </a:r>
          </a:p>
          <a:p>
            <a:endParaRPr lang="tr-TR" b="1" dirty="0" smtClean="0"/>
          </a:p>
          <a:p>
            <a:r>
              <a:rPr lang="tr-TR" b="1" dirty="0" smtClean="0"/>
              <a:t>Üşüme</a:t>
            </a:r>
          </a:p>
          <a:p>
            <a:endParaRPr lang="tr-TR" b="1" dirty="0" smtClean="0"/>
          </a:p>
          <a:p>
            <a:r>
              <a:rPr lang="tr-TR" b="1" dirty="0"/>
              <a:t>K</a:t>
            </a:r>
            <a:r>
              <a:rPr lang="tr-TR" b="1" dirty="0" smtClean="0"/>
              <a:t>abızlık ya da ishal</a:t>
            </a:r>
          </a:p>
          <a:p>
            <a:endParaRPr lang="tr-TR" b="1" dirty="0" smtClean="0"/>
          </a:p>
          <a:p>
            <a:r>
              <a:rPr lang="tr-TR" b="1" dirty="0" smtClean="0"/>
              <a:t>ses kabalaşması</a:t>
            </a:r>
          </a:p>
          <a:p>
            <a:endParaRPr lang="tr-TR" b="1" dirty="0" smtClean="0"/>
          </a:p>
          <a:p>
            <a:r>
              <a:rPr lang="tr-TR" b="1" dirty="0" smtClean="0"/>
              <a:t>Sinirlilik</a:t>
            </a:r>
          </a:p>
          <a:p>
            <a:endParaRPr lang="tr-TR" b="1" dirty="0" smtClean="0"/>
          </a:p>
          <a:p>
            <a:r>
              <a:rPr lang="tr-TR" b="1" dirty="0" smtClean="0"/>
              <a:t>Çarpıntı</a:t>
            </a:r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/>
          </a:p>
          <a:p>
            <a:pPr marL="114300" indent="0">
              <a:buNone/>
            </a:pPr>
            <a:endParaRPr lang="tr-TR" b="1" dirty="0"/>
          </a:p>
          <a:p>
            <a:endParaRPr lang="tr-TR" b="1" dirty="0"/>
          </a:p>
          <a:p>
            <a:endParaRPr lang="tr-TR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tr-TR" b="1" dirty="0" smtClean="0"/>
          </a:p>
          <a:p>
            <a:endParaRPr lang="tr-TR" b="1" dirty="0"/>
          </a:p>
          <a:p>
            <a:r>
              <a:rPr lang="tr-TR" b="1" dirty="0" smtClean="0"/>
              <a:t>Terleme</a:t>
            </a:r>
            <a:endParaRPr lang="tr-TR" b="1" dirty="0"/>
          </a:p>
          <a:p>
            <a:endParaRPr lang="tr-TR" b="1" dirty="0"/>
          </a:p>
          <a:p>
            <a:r>
              <a:rPr lang="tr-TR" b="1" dirty="0"/>
              <a:t>S</a:t>
            </a:r>
            <a:r>
              <a:rPr lang="tr-TR" b="1" dirty="0" smtClean="0"/>
              <a:t>ıcağa </a:t>
            </a:r>
            <a:r>
              <a:rPr lang="tr-TR" b="1" dirty="0"/>
              <a:t>tahammülsüzlük </a:t>
            </a:r>
          </a:p>
          <a:p>
            <a:endParaRPr lang="tr-TR" b="1" dirty="0"/>
          </a:p>
          <a:p>
            <a:r>
              <a:rPr lang="tr-TR" b="1" dirty="0"/>
              <a:t>K</a:t>
            </a:r>
            <a:r>
              <a:rPr lang="tr-TR" b="1" dirty="0" smtClean="0"/>
              <a:t>as </a:t>
            </a:r>
            <a:r>
              <a:rPr lang="tr-TR" b="1" dirty="0"/>
              <a:t>sertliği, kas </a:t>
            </a:r>
            <a:r>
              <a:rPr lang="tr-TR" b="1" dirty="0" smtClean="0"/>
              <a:t>ağrıları</a:t>
            </a:r>
          </a:p>
          <a:p>
            <a:endParaRPr lang="tr-TR" b="1" dirty="0"/>
          </a:p>
          <a:p>
            <a:r>
              <a:rPr lang="tr-TR" b="1" dirty="0"/>
              <a:t>H</a:t>
            </a:r>
            <a:r>
              <a:rPr lang="tr-TR" b="1" dirty="0" smtClean="0"/>
              <a:t>ızlı </a:t>
            </a:r>
            <a:r>
              <a:rPr lang="tr-TR" b="1" dirty="0"/>
              <a:t>büyüyen boyun </a:t>
            </a:r>
            <a:r>
              <a:rPr lang="tr-TR" b="1" dirty="0" smtClean="0"/>
              <a:t>kitlesi </a:t>
            </a:r>
          </a:p>
          <a:p>
            <a:endParaRPr lang="tr-TR" b="1" dirty="0" smtClean="0"/>
          </a:p>
          <a:p>
            <a:r>
              <a:rPr lang="tr-TR" b="1" dirty="0"/>
              <a:t>B</a:t>
            </a:r>
            <a:r>
              <a:rPr lang="tr-TR" b="1" dirty="0" smtClean="0"/>
              <a:t>ası </a:t>
            </a:r>
            <a:r>
              <a:rPr lang="tr-TR" b="1" dirty="0"/>
              <a:t>ve </a:t>
            </a:r>
            <a:r>
              <a:rPr lang="tr-TR" b="1" dirty="0" err="1"/>
              <a:t>invazyon</a:t>
            </a:r>
            <a:r>
              <a:rPr lang="tr-TR" b="1" dirty="0"/>
              <a:t> semptomları(yutma güçlüğü, ses kısıklığı, nefes </a:t>
            </a:r>
            <a:r>
              <a:rPr lang="tr-TR" b="1" dirty="0" smtClean="0"/>
              <a:t>darlığı)</a:t>
            </a:r>
          </a:p>
          <a:p>
            <a:endParaRPr lang="tr-TR" b="1" dirty="0"/>
          </a:p>
          <a:p>
            <a:r>
              <a:rPr lang="tr-TR" b="1" dirty="0" smtClean="0"/>
              <a:t>Çocukluk </a:t>
            </a:r>
            <a:r>
              <a:rPr lang="tr-TR" b="1" dirty="0"/>
              <a:t>döneminde baş-boyun bölgesine RT</a:t>
            </a:r>
          </a:p>
          <a:p>
            <a:endParaRPr lang="tr-TR" b="1" dirty="0"/>
          </a:p>
          <a:p>
            <a:r>
              <a:rPr lang="tr-TR" b="1" dirty="0"/>
              <a:t>Ki </a:t>
            </a:r>
            <a:r>
              <a:rPr lang="tr-TR" b="1" dirty="0" err="1"/>
              <a:t>tx</a:t>
            </a:r>
            <a:r>
              <a:rPr lang="tr-TR" b="1" dirty="0"/>
              <a:t> için tüm vücut ışınlaması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24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Antİtİroİd</a:t>
            </a:r>
            <a:r>
              <a:rPr lang="tr-TR" dirty="0" smtClean="0"/>
              <a:t> </a:t>
            </a:r>
            <a:r>
              <a:rPr lang="tr-TR" dirty="0" err="1" smtClean="0"/>
              <a:t>tedavİ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tr-TR" sz="1600" dirty="0" smtClean="0"/>
          </a:p>
          <a:p>
            <a:r>
              <a:rPr lang="tr-TR" sz="1600" b="1" dirty="0" smtClean="0"/>
              <a:t>ATİ </a:t>
            </a:r>
            <a:r>
              <a:rPr lang="tr-TR" sz="1600" b="1" dirty="0"/>
              <a:t>olarak </a:t>
            </a:r>
            <a:r>
              <a:rPr lang="tr-TR" sz="1600" b="1" dirty="0" err="1"/>
              <a:t>metimazol</a:t>
            </a:r>
            <a:r>
              <a:rPr lang="tr-TR" sz="1600" b="1" dirty="0"/>
              <a:t>, özel durumlarda </a:t>
            </a:r>
            <a:r>
              <a:rPr lang="tr-TR" sz="1600" b="1" dirty="0" err="1"/>
              <a:t>propiltiyourasil</a:t>
            </a:r>
            <a:r>
              <a:rPr lang="tr-TR" sz="1600" b="1" dirty="0"/>
              <a:t> </a:t>
            </a:r>
            <a:endParaRPr lang="tr-TR" sz="1600" b="1" dirty="0" smtClean="0"/>
          </a:p>
          <a:p>
            <a:r>
              <a:rPr lang="tr-TR" sz="1600" b="1" dirty="0" smtClean="0"/>
              <a:t>Gebelikte PTU seçilmeli</a:t>
            </a:r>
          </a:p>
          <a:p>
            <a:endParaRPr lang="tr-TR" sz="1600" b="1" dirty="0" smtClean="0"/>
          </a:p>
          <a:p>
            <a:r>
              <a:rPr lang="tr-TR" sz="1600" b="1" dirty="0" err="1" smtClean="0"/>
              <a:t>Metimazol</a:t>
            </a:r>
            <a:r>
              <a:rPr lang="tr-TR" sz="1600" b="1" dirty="0" smtClean="0"/>
              <a:t> </a:t>
            </a:r>
            <a:r>
              <a:rPr lang="tr-TR" sz="1600" b="1" dirty="0"/>
              <a:t>(MMI) </a:t>
            </a:r>
            <a:r>
              <a:rPr lang="tr-TR" sz="1600" b="1" dirty="0">
                <a:solidFill>
                  <a:schemeClr val="accent2"/>
                </a:solidFill>
              </a:rPr>
              <a:t>10–40 </a:t>
            </a:r>
            <a:r>
              <a:rPr lang="tr-TR" sz="1600" b="1" dirty="0" smtClean="0">
                <a:solidFill>
                  <a:schemeClr val="accent2"/>
                </a:solidFill>
              </a:rPr>
              <a:t>mg/gün</a:t>
            </a:r>
          </a:p>
          <a:p>
            <a:r>
              <a:rPr lang="tr-TR" sz="1600" b="1" dirty="0" err="1"/>
              <a:t>P</a:t>
            </a:r>
            <a:r>
              <a:rPr lang="tr-TR" sz="1600" b="1" dirty="0" err="1" smtClean="0"/>
              <a:t>ropiltiyourasil</a:t>
            </a:r>
            <a:r>
              <a:rPr lang="tr-TR" sz="1600" b="1" dirty="0" smtClean="0"/>
              <a:t> </a:t>
            </a:r>
            <a:r>
              <a:rPr lang="tr-TR" sz="1600" b="1" dirty="0"/>
              <a:t>(PTU) </a:t>
            </a:r>
            <a:r>
              <a:rPr lang="tr-TR" sz="1600" b="1" dirty="0">
                <a:solidFill>
                  <a:schemeClr val="accent2"/>
                </a:solidFill>
              </a:rPr>
              <a:t>100–300 mg/gün </a:t>
            </a:r>
            <a:endParaRPr lang="tr-TR" sz="1600" b="1" dirty="0" smtClean="0">
              <a:solidFill>
                <a:schemeClr val="accent2"/>
              </a:solidFill>
            </a:endParaRPr>
          </a:p>
          <a:p>
            <a:endParaRPr lang="tr-TR" sz="1600" b="1" dirty="0" smtClean="0"/>
          </a:p>
          <a:p>
            <a:r>
              <a:rPr lang="tr-TR" sz="1600" b="1" dirty="0"/>
              <a:t>B</a:t>
            </a:r>
            <a:r>
              <a:rPr lang="tr-TR" sz="1600" b="1" dirty="0" smtClean="0"/>
              <a:t>aşlangıçta </a:t>
            </a:r>
            <a:r>
              <a:rPr lang="tr-TR" sz="1600" b="1" dirty="0">
                <a:solidFill>
                  <a:schemeClr val="accent2"/>
                </a:solidFill>
              </a:rPr>
              <a:t>3–6 hafta </a:t>
            </a:r>
            <a:r>
              <a:rPr lang="tr-TR" sz="1600" b="1" dirty="0"/>
              <a:t>aralıklarla kontrol </a:t>
            </a:r>
            <a:endParaRPr lang="tr-TR" sz="1600" b="1" dirty="0" smtClean="0"/>
          </a:p>
          <a:p>
            <a:endParaRPr lang="tr-TR" sz="1600" b="1" dirty="0"/>
          </a:p>
          <a:p>
            <a:r>
              <a:rPr lang="tr-TR" sz="1600" b="1" dirty="0"/>
              <a:t>E</a:t>
            </a:r>
            <a:r>
              <a:rPr lang="tr-TR" sz="1600" b="1" dirty="0" smtClean="0"/>
              <a:t>n </a:t>
            </a:r>
            <a:r>
              <a:rPr lang="tr-TR" sz="1600" b="1" dirty="0"/>
              <a:t>etkin en ufak doz bulunmaya çalışılır. </a:t>
            </a:r>
            <a:endParaRPr lang="tr-TR" sz="1600" b="1" dirty="0" smtClean="0"/>
          </a:p>
          <a:p>
            <a:endParaRPr lang="tr-TR" sz="1600" b="1" dirty="0"/>
          </a:p>
          <a:p>
            <a:r>
              <a:rPr lang="tr-TR" sz="1600" b="1" dirty="0" smtClean="0"/>
              <a:t>Daha </a:t>
            </a:r>
            <a:r>
              <a:rPr lang="tr-TR" sz="1600" b="1" dirty="0"/>
              <a:t>sonra </a:t>
            </a:r>
            <a:r>
              <a:rPr lang="tr-TR" sz="1600" b="1" dirty="0">
                <a:solidFill>
                  <a:schemeClr val="accent2"/>
                </a:solidFill>
              </a:rPr>
              <a:t>1.5–2 aylık </a:t>
            </a:r>
            <a:r>
              <a:rPr lang="tr-TR" sz="1600" b="1" dirty="0"/>
              <a:t>aralıklarla </a:t>
            </a:r>
            <a:r>
              <a:rPr lang="tr-TR" sz="1600" b="1" dirty="0" smtClean="0"/>
              <a:t>takip</a:t>
            </a:r>
            <a:endParaRPr lang="tr-TR" sz="1600" dirty="0">
              <a:solidFill>
                <a:srgbClr val="FF0000"/>
              </a:solidFill>
            </a:endParaRPr>
          </a:p>
          <a:p>
            <a:endParaRPr lang="tr-TR" sz="16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4294967295"/>
          </p:nvPr>
        </p:nvSpPr>
        <p:spPr>
          <a:xfrm>
            <a:off x="5105400" y="1719263"/>
            <a:ext cx="4038600" cy="4662487"/>
          </a:xfrm>
        </p:spPr>
        <p:txBody>
          <a:bodyPr>
            <a:normAutofit/>
          </a:bodyPr>
          <a:lstStyle/>
          <a:p>
            <a:endParaRPr lang="tr-TR" sz="1100" dirty="0"/>
          </a:p>
          <a:p>
            <a:endParaRPr lang="tr-TR" sz="1600" dirty="0"/>
          </a:p>
          <a:p>
            <a:pPr lvl="1"/>
            <a:endParaRPr lang="tr-TR" sz="1600" dirty="0"/>
          </a:p>
          <a:p>
            <a:endParaRPr lang="tr-TR" sz="1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27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AntİTİROİD</a:t>
            </a:r>
            <a:r>
              <a:rPr lang="tr-TR" dirty="0" smtClean="0"/>
              <a:t> TEDAVİ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Kaşıntı, deri döküntüsü, </a:t>
            </a:r>
            <a:r>
              <a:rPr lang="tr-TR" b="1" dirty="0" err="1">
                <a:solidFill>
                  <a:schemeClr val="accent2"/>
                </a:solidFill>
              </a:rPr>
              <a:t>artralji</a:t>
            </a:r>
            <a:r>
              <a:rPr lang="tr-TR" b="1" dirty="0">
                <a:solidFill>
                  <a:schemeClr val="accent2"/>
                </a:solidFill>
              </a:rPr>
              <a:t> </a:t>
            </a:r>
            <a:r>
              <a:rPr lang="tr-TR" b="1" dirty="0"/>
              <a:t>gibi minör yan etkiler </a:t>
            </a:r>
          </a:p>
          <a:p>
            <a:endParaRPr lang="tr-TR" b="1" dirty="0">
              <a:solidFill>
                <a:srgbClr val="7030A0"/>
              </a:solidFill>
            </a:endParaRPr>
          </a:p>
          <a:p>
            <a:r>
              <a:rPr lang="tr-TR" b="1" dirty="0" err="1">
                <a:solidFill>
                  <a:srgbClr val="0070C0"/>
                </a:solidFill>
              </a:rPr>
              <a:t>A</a:t>
            </a:r>
            <a:r>
              <a:rPr lang="tr-TR" b="1" dirty="0" err="1" smtClean="0">
                <a:solidFill>
                  <a:srgbClr val="0070C0"/>
                </a:solidFill>
              </a:rPr>
              <a:t>granulositoz</a:t>
            </a:r>
            <a:r>
              <a:rPr lang="tr-TR" b="1" dirty="0">
                <a:solidFill>
                  <a:srgbClr val="0070C0"/>
                </a:solidFill>
              </a:rPr>
              <a:t>, </a:t>
            </a:r>
            <a:r>
              <a:rPr lang="tr-TR" b="1" dirty="0" err="1">
                <a:solidFill>
                  <a:srgbClr val="0070C0"/>
                </a:solidFill>
              </a:rPr>
              <a:t>toksik</a:t>
            </a:r>
            <a:r>
              <a:rPr lang="tr-TR" b="1" dirty="0">
                <a:solidFill>
                  <a:srgbClr val="0070C0"/>
                </a:solidFill>
              </a:rPr>
              <a:t> hepatit (PTU), </a:t>
            </a:r>
            <a:r>
              <a:rPr lang="tr-TR" b="1" dirty="0" err="1">
                <a:solidFill>
                  <a:srgbClr val="0070C0"/>
                </a:solidFill>
              </a:rPr>
              <a:t>kolestatik</a:t>
            </a:r>
            <a:r>
              <a:rPr lang="tr-TR" b="1" dirty="0">
                <a:solidFill>
                  <a:srgbClr val="0070C0"/>
                </a:solidFill>
              </a:rPr>
              <a:t> sarılık (MMI), </a:t>
            </a:r>
            <a:r>
              <a:rPr lang="tr-TR" b="1" dirty="0" err="1">
                <a:solidFill>
                  <a:srgbClr val="0070C0"/>
                </a:solidFill>
              </a:rPr>
              <a:t>vaskülit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/>
              <a:t>gibi daha önemli yan etkiler</a:t>
            </a:r>
          </a:p>
          <a:p>
            <a:endParaRPr lang="tr-TR" b="1" dirty="0"/>
          </a:p>
          <a:p>
            <a:r>
              <a:rPr lang="tr-TR" b="1" dirty="0"/>
              <a:t>Hastalara olası yan etkiler konusunda bilgi verilmeli </a:t>
            </a:r>
            <a:r>
              <a:rPr lang="tr-TR" b="1" dirty="0" smtClean="0"/>
              <a:t>uyarılmalı(boğaz </a:t>
            </a:r>
            <a:r>
              <a:rPr lang="tr-TR" b="1" dirty="0"/>
              <a:t>ağrısı, ateş)</a:t>
            </a:r>
          </a:p>
          <a:p>
            <a:endParaRPr lang="tr-TR" b="1" dirty="0"/>
          </a:p>
          <a:p>
            <a:r>
              <a:rPr lang="tr-TR" b="1" dirty="0"/>
              <a:t>Tedavi öncesi CBC AST/ALT</a:t>
            </a:r>
          </a:p>
          <a:p>
            <a:endParaRPr lang="tr-TR" b="1" dirty="0"/>
          </a:p>
          <a:p>
            <a:r>
              <a:rPr lang="tr-TR" b="1" dirty="0"/>
              <a:t>Yüksek ATİ dozlarında AST, ALT takibi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52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AntİTİROİD</a:t>
            </a:r>
            <a:r>
              <a:rPr lang="tr-TR" dirty="0" smtClean="0"/>
              <a:t> TEDAVİ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1800" b="1" dirty="0"/>
              <a:t>Uzun süreli tedavide ortalama ilaç kullanım süresi 1–2 </a:t>
            </a:r>
            <a:r>
              <a:rPr lang="tr-TR" sz="1800" b="1" dirty="0" smtClean="0"/>
              <a:t>yıldır.</a:t>
            </a:r>
          </a:p>
          <a:p>
            <a:pPr lvl="1"/>
            <a:r>
              <a:rPr lang="tr-TR" sz="1800" b="1" dirty="0" smtClean="0"/>
              <a:t>Aktif </a:t>
            </a:r>
            <a:r>
              <a:rPr lang="tr-TR" sz="1800" b="1" dirty="0" err="1"/>
              <a:t>oftalmopati</a:t>
            </a:r>
            <a:r>
              <a:rPr lang="tr-TR" sz="1800" b="1" dirty="0"/>
              <a:t>, genç hasta, yaşlı hasta, </a:t>
            </a:r>
            <a:r>
              <a:rPr lang="tr-TR" sz="1800" b="1" dirty="0" err="1"/>
              <a:t>ablasyon</a:t>
            </a:r>
            <a:r>
              <a:rPr lang="tr-TR" sz="1800" b="1" dirty="0"/>
              <a:t> tedavisini kabul </a:t>
            </a:r>
            <a:r>
              <a:rPr lang="tr-TR" sz="1800" b="1" dirty="0" smtClean="0"/>
              <a:t>etmeyenlerde daha uzun </a:t>
            </a:r>
            <a:endParaRPr lang="tr-TR" sz="1800" b="1" dirty="0"/>
          </a:p>
          <a:p>
            <a:endParaRPr lang="tr-TR" sz="1800" dirty="0"/>
          </a:p>
          <a:p>
            <a:r>
              <a:rPr lang="tr-TR" sz="1600" b="1" dirty="0"/>
              <a:t>ATİ kesildikten sonra ilk 3 ay 4–6 haftada, daha sonra 3–6 ayda </a:t>
            </a:r>
            <a:r>
              <a:rPr lang="tr-TR" sz="1600" b="1" dirty="0" err="1"/>
              <a:t>tiroid</a:t>
            </a:r>
            <a:r>
              <a:rPr lang="tr-TR" sz="1600" b="1" dirty="0"/>
              <a:t> hormonları (sT4 ve TSH, </a:t>
            </a:r>
            <a:r>
              <a:rPr lang="tr-TR" sz="1600" b="1" dirty="0" err="1"/>
              <a:t>hipertiroidinin</a:t>
            </a:r>
            <a:r>
              <a:rPr lang="tr-TR" sz="1600" b="1" dirty="0"/>
              <a:t> </a:t>
            </a:r>
            <a:r>
              <a:rPr lang="tr-TR" sz="1600" b="1" dirty="0" err="1"/>
              <a:t>nüksü</a:t>
            </a:r>
            <a:r>
              <a:rPr lang="tr-TR" sz="1600" b="1" dirty="0"/>
              <a:t> kuşkusu olanlarda T3) takip edilmelidir. </a:t>
            </a:r>
            <a:endParaRPr lang="tr-TR" sz="1600" b="1" dirty="0" smtClean="0"/>
          </a:p>
          <a:p>
            <a:endParaRPr lang="tr-TR" sz="1600" dirty="0"/>
          </a:p>
          <a:p>
            <a:r>
              <a:rPr lang="tr-TR" sz="1600" b="1" dirty="0" smtClean="0"/>
              <a:t>ATİ </a:t>
            </a:r>
            <a:r>
              <a:rPr lang="tr-TR" sz="1600" b="1" dirty="0"/>
              <a:t>ile tedavisinde </a:t>
            </a:r>
            <a:r>
              <a:rPr lang="tr-TR" sz="1600" b="1" dirty="0" err="1"/>
              <a:t>nüks</a:t>
            </a:r>
            <a:r>
              <a:rPr lang="tr-TR" sz="1600" b="1" dirty="0"/>
              <a:t> olasılığı </a:t>
            </a:r>
            <a:r>
              <a:rPr lang="tr-TR" sz="1600" b="1" dirty="0" smtClean="0"/>
              <a:t>yüksektir </a:t>
            </a:r>
            <a:endParaRPr lang="tr-TR" sz="1600" b="1" dirty="0"/>
          </a:p>
          <a:p>
            <a:endParaRPr lang="tr-TR" sz="1600" b="1" dirty="0" smtClean="0"/>
          </a:p>
          <a:p>
            <a:r>
              <a:rPr lang="tr-TR" sz="1600" b="1" dirty="0" smtClean="0"/>
              <a:t>Yeterli </a:t>
            </a:r>
            <a:r>
              <a:rPr lang="tr-TR" sz="1600" b="1" dirty="0"/>
              <a:t>süre ve dozda ATİ kullanımı sonrası </a:t>
            </a:r>
            <a:r>
              <a:rPr lang="tr-TR" sz="1600" b="1" dirty="0" err="1"/>
              <a:t>nüks</a:t>
            </a:r>
            <a:r>
              <a:rPr lang="tr-TR" sz="1600" b="1" dirty="0"/>
              <a:t> geliştiğinde veya ciddi yan etki </a:t>
            </a:r>
            <a:r>
              <a:rPr lang="tr-TR" sz="1600" b="1" dirty="0" smtClean="0"/>
              <a:t>çıktığında(başka bir ati kullanılmaz) </a:t>
            </a:r>
            <a:r>
              <a:rPr lang="tr-TR" sz="1600" b="1" dirty="0"/>
              <a:t>RAI-131 veya </a:t>
            </a:r>
            <a:r>
              <a:rPr lang="tr-TR" sz="1600" b="1" dirty="0" smtClean="0"/>
              <a:t>cerrahiye yönlendirilir(hasta </a:t>
            </a:r>
            <a:r>
              <a:rPr lang="tr-TR" sz="1600" b="1" dirty="0" err="1" smtClean="0"/>
              <a:t>ötiroidse</a:t>
            </a:r>
            <a:r>
              <a:rPr lang="tr-TR" sz="1600" b="1" dirty="0" smtClean="0"/>
              <a:t>)</a:t>
            </a:r>
          </a:p>
          <a:p>
            <a:endParaRPr lang="tr-TR" sz="1600" b="1" dirty="0"/>
          </a:p>
          <a:p>
            <a:endParaRPr lang="tr-TR" sz="1600" dirty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5095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Subklİnİk</a:t>
            </a:r>
            <a:r>
              <a:rPr lang="tr-TR" dirty="0" smtClean="0"/>
              <a:t> </a:t>
            </a:r>
            <a:r>
              <a:rPr lang="tr-TR" dirty="0" err="1" smtClean="0"/>
              <a:t>hİpertİroİdİ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735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tr-TR" sz="2000" b="1" dirty="0" smtClean="0"/>
          </a:p>
          <a:p>
            <a:r>
              <a:rPr lang="tr-TR" sz="2000" b="1" dirty="0" smtClean="0"/>
              <a:t>En </a:t>
            </a:r>
            <a:r>
              <a:rPr lang="tr-TR" sz="2000" b="1" dirty="0"/>
              <a:t>sık neden </a:t>
            </a:r>
            <a:r>
              <a:rPr lang="tr-TR" sz="2000" b="1" dirty="0" smtClean="0"/>
              <a:t>Lt4 tedavisi</a:t>
            </a:r>
          </a:p>
          <a:p>
            <a:endParaRPr lang="tr-TR" sz="2000" b="1" dirty="0"/>
          </a:p>
          <a:p>
            <a:r>
              <a:rPr lang="tr-TR" sz="2000" b="1" dirty="0" err="1"/>
              <a:t>Subklinik</a:t>
            </a:r>
            <a:r>
              <a:rPr lang="tr-TR" sz="2000" b="1" dirty="0"/>
              <a:t> </a:t>
            </a:r>
            <a:r>
              <a:rPr lang="tr-TR" sz="2000" b="1" dirty="0" err="1"/>
              <a:t>hipertiroidi</a:t>
            </a:r>
            <a:r>
              <a:rPr lang="tr-TR" sz="2000" b="1" dirty="0"/>
              <a:t> durumunun kalıcı olup olmadığını anlamak tedavi kararı açısından önemli </a:t>
            </a:r>
            <a:endParaRPr lang="tr-TR" sz="2000" b="1" dirty="0" smtClean="0"/>
          </a:p>
          <a:p>
            <a:r>
              <a:rPr lang="tr-TR" sz="2000" b="1" dirty="0" smtClean="0"/>
              <a:t>Bu </a:t>
            </a:r>
            <a:r>
              <a:rPr lang="tr-TR" sz="2000" b="1" dirty="0"/>
              <a:t>nedenle </a:t>
            </a:r>
            <a:r>
              <a:rPr lang="tr-TR" sz="2000" b="1" dirty="0" err="1"/>
              <a:t>tiroid</a:t>
            </a:r>
            <a:r>
              <a:rPr lang="tr-TR" sz="2000" b="1" dirty="0"/>
              <a:t> hormonlarının takibi gerekir. Takip için aylık </a:t>
            </a:r>
            <a:r>
              <a:rPr lang="tr-TR" sz="2000" b="1" dirty="0" err="1"/>
              <a:t>periodlar</a:t>
            </a:r>
            <a:r>
              <a:rPr lang="tr-TR" sz="2000" b="1" dirty="0"/>
              <a:t> ile en az 3 kez TSH değeri ölçümü önerilir. </a:t>
            </a:r>
          </a:p>
          <a:p>
            <a:endParaRPr lang="tr-TR" sz="2000" b="1" dirty="0"/>
          </a:p>
          <a:p>
            <a:r>
              <a:rPr lang="tr-TR" sz="2000" b="1" dirty="0"/>
              <a:t>İyot “</a:t>
            </a:r>
            <a:r>
              <a:rPr lang="tr-TR" sz="2000" b="1" dirty="0" err="1" smtClean="0"/>
              <a:t>uptake”i</a:t>
            </a:r>
            <a:r>
              <a:rPr lang="tr-TR" sz="2000" b="1" dirty="0" smtClean="0"/>
              <a:t> </a:t>
            </a:r>
            <a:r>
              <a:rPr lang="tr-TR" sz="2000" b="1" dirty="0"/>
              <a:t>ve </a:t>
            </a:r>
            <a:r>
              <a:rPr lang="tr-TR" sz="2000" b="1" dirty="0" err="1"/>
              <a:t>tiroid</a:t>
            </a:r>
            <a:r>
              <a:rPr lang="tr-TR" sz="2000" b="1" dirty="0"/>
              <a:t> sintigrafisi ayırıcı tanıda</a:t>
            </a:r>
          </a:p>
          <a:p>
            <a:endParaRPr lang="tr-TR" sz="2000" b="1" dirty="0"/>
          </a:p>
          <a:p>
            <a:pPr marL="0" indent="0">
              <a:buNone/>
            </a:pPr>
            <a:r>
              <a:rPr lang="tr-TR" sz="2000" b="1" dirty="0" smtClean="0"/>
              <a:t> 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5991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SUBKLİNİK HİPERTİROİDİ TEDAVİ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Asemptomatik</a:t>
            </a:r>
            <a:r>
              <a:rPr lang="tr-TR" b="1" dirty="0" smtClean="0"/>
              <a:t> genç hastalar tedavisiz izlem</a:t>
            </a:r>
          </a:p>
          <a:p>
            <a:endParaRPr lang="tr-TR" b="1" dirty="0" smtClean="0"/>
          </a:p>
          <a:p>
            <a:r>
              <a:rPr lang="tr-TR" b="1" dirty="0" smtClean="0"/>
              <a:t>Genç </a:t>
            </a:r>
            <a:r>
              <a:rPr lang="tr-TR" b="1" dirty="0" err="1" smtClean="0"/>
              <a:t>semptomatik</a:t>
            </a:r>
            <a:r>
              <a:rPr lang="tr-TR" b="1" dirty="0" smtClean="0"/>
              <a:t> ve/veya </a:t>
            </a:r>
            <a:r>
              <a:rPr lang="tr-TR" b="1" dirty="0" err="1" smtClean="0"/>
              <a:t>kardiak</a:t>
            </a:r>
            <a:r>
              <a:rPr lang="tr-TR" b="1" dirty="0" smtClean="0"/>
              <a:t> riski olanlarda düşük doz ati kullanılmalıdır. </a:t>
            </a:r>
          </a:p>
          <a:p>
            <a:endParaRPr lang="tr-TR" b="1" dirty="0" smtClean="0"/>
          </a:p>
          <a:p>
            <a:r>
              <a:rPr lang="tr-TR" b="1" dirty="0" smtClean="0"/>
              <a:t>İlk tercih </a:t>
            </a:r>
            <a:r>
              <a:rPr lang="tr-TR" b="1" dirty="0" err="1" smtClean="0"/>
              <a:t>metimazol</a:t>
            </a:r>
            <a:r>
              <a:rPr lang="tr-TR" b="1" dirty="0" smtClean="0"/>
              <a:t>. </a:t>
            </a:r>
            <a:r>
              <a:rPr lang="tr-TR" b="1" dirty="0" smtClean="0">
                <a:solidFill>
                  <a:schemeClr val="accent2"/>
                </a:solidFill>
              </a:rPr>
              <a:t>5–15 mg/gün </a:t>
            </a:r>
          </a:p>
          <a:p>
            <a:r>
              <a:rPr lang="tr-TR" b="1" dirty="0" smtClean="0"/>
              <a:t>İkinci tercih olarak </a:t>
            </a:r>
            <a:r>
              <a:rPr lang="tr-TR" b="1" dirty="0" err="1" smtClean="0"/>
              <a:t>ptu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accent2"/>
                </a:solidFill>
              </a:rPr>
              <a:t>50–150 mg/gün.</a:t>
            </a:r>
          </a:p>
          <a:p>
            <a:endParaRPr lang="tr-TR" b="1" dirty="0"/>
          </a:p>
          <a:p>
            <a:r>
              <a:rPr lang="tr-TR" b="1" dirty="0"/>
              <a:t>Beta </a:t>
            </a:r>
            <a:r>
              <a:rPr lang="tr-TR" b="1" dirty="0" err="1"/>
              <a:t>blokerler</a:t>
            </a:r>
            <a:r>
              <a:rPr lang="tr-TR" b="1" dirty="0"/>
              <a:t> </a:t>
            </a:r>
            <a:r>
              <a:rPr lang="tr-TR" b="1" dirty="0" err="1"/>
              <a:t>semptomatik</a:t>
            </a:r>
            <a:r>
              <a:rPr lang="tr-TR" b="1" dirty="0"/>
              <a:t> </a:t>
            </a:r>
            <a:r>
              <a:rPr lang="tr-TR" b="1" dirty="0" smtClean="0"/>
              <a:t>tedavide</a:t>
            </a:r>
          </a:p>
          <a:p>
            <a:r>
              <a:rPr lang="tr-TR" b="1" dirty="0" smtClean="0"/>
              <a:t>Osteoporoz/</a:t>
            </a:r>
            <a:r>
              <a:rPr lang="tr-TR" b="1" dirty="0" err="1" smtClean="0"/>
              <a:t>osteopeni</a:t>
            </a:r>
            <a:r>
              <a:rPr lang="tr-TR" b="1" dirty="0" smtClean="0"/>
              <a:t> </a:t>
            </a:r>
            <a:r>
              <a:rPr lang="tr-TR" b="1" dirty="0"/>
              <a:t>olanlarda </a:t>
            </a:r>
            <a:r>
              <a:rPr lang="tr-TR" b="1" dirty="0" err="1"/>
              <a:t>bisfosfonat</a:t>
            </a:r>
            <a:r>
              <a:rPr lang="tr-TR" b="1" dirty="0"/>
              <a:t> tedavisi</a:t>
            </a:r>
          </a:p>
          <a:p>
            <a:endParaRPr lang="tr-TR" b="1" dirty="0"/>
          </a:p>
          <a:p>
            <a:pPr marL="114300" indent="0">
              <a:buNone/>
            </a:pPr>
            <a:r>
              <a:rPr lang="tr-TR" b="1" dirty="0" smtClean="0"/>
              <a:t> </a:t>
            </a:r>
          </a:p>
          <a:p>
            <a:pPr marL="114300" indent="0">
              <a:buNone/>
            </a:pP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4294967295"/>
          </p:nvPr>
        </p:nvSpPr>
        <p:spPr>
          <a:xfrm>
            <a:off x="5105400" y="1719263"/>
            <a:ext cx="4038600" cy="44069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03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SUBKLİNİK HİPERTİROİDİ TEDAVİ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b="1" dirty="0" smtClean="0"/>
          </a:p>
          <a:p>
            <a:r>
              <a:rPr lang="tr-TR" b="1" dirty="0" smtClean="0">
                <a:solidFill>
                  <a:schemeClr val="accent2"/>
                </a:solidFill>
              </a:rPr>
              <a:t>TSH </a:t>
            </a:r>
            <a:r>
              <a:rPr lang="tr-TR" b="1" dirty="0">
                <a:solidFill>
                  <a:schemeClr val="accent2"/>
                </a:solidFill>
              </a:rPr>
              <a:t>&lt; 0.1 </a:t>
            </a:r>
            <a:r>
              <a:rPr lang="tr-TR" b="1" dirty="0" err="1">
                <a:solidFill>
                  <a:schemeClr val="accent2"/>
                </a:solidFill>
              </a:rPr>
              <a:t>mIU</a:t>
            </a:r>
            <a:r>
              <a:rPr lang="tr-TR" b="1" dirty="0">
                <a:solidFill>
                  <a:schemeClr val="accent2"/>
                </a:solidFill>
              </a:rPr>
              <a:t>/ml </a:t>
            </a:r>
            <a:r>
              <a:rPr lang="tr-TR" b="1" dirty="0"/>
              <a:t>olan </a:t>
            </a:r>
            <a:r>
              <a:rPr lang="tr-TR" b="1" dirty="0" smtClean="0"/>
              <a:t>vakalarda </a:t>
            </a:r>
            <a:r>
              <a:rPr lang="tr-TR" b="1" dirty="0"/>
              <a:t>en az birinin varlığında </a:t>
            </a:r>
            <a:r>
              <a:rPr lang="tr-TR" b="1" dirty="0" smtClean="0"/>
              <a:t>tedavi </a:t>
            </a:r>
            <a:endParaRPr lang="tr-TR" b="1" dirty="0"/>
          </a:p>
          <a:p>
            <a:pPr lvl="1"/>
            <a:r>
              <a:rPr lang="tr-TR" b="1" dirty="0">
                <a:solidFill>
                  <a:schemeClr val="accent2"/>
                </a:solidFill>
              </a:rPr>
              <a:t>AF veya AF riski </a:t>
            </a:r>
            <a:r>
              <a:rPr lang="tr-TR" b="1" dirty="0" smtClean="0">
                <a:solidFill>
                  <a:schemeClr val="accent2"/>
                </a:solidFill>
              </a:rPr>
              <a:t> </a:t>
            </a:r>
            <a:endParaRPr lang="tr-TR" b="1" dirty="0">
              <a:solidFill>
                <a:schemeClr val="accent2"/>
              </a:solidFill>
            </a:endParaRPr>
          </a:p>
          <a:p>
            <a:pPr lvl="1"/>
            <a:r>
              <a:rPr lang="tr-TR" b="1" dirty="0" smtClean="0">
                <a:solidFill>
                  <a:schemeClr val="accent2"/>
                </a:solidFill>
              </a:rPr>
              <a:t>&gt;60 yaş </a:t>
            </a:r>
            <a:endParaRPr lang="tr-TR" b="1" dirty="0">
              <a:solidFill>
                <a:schemeClr val="accent2"/>
              </a:solidFill>
            </a:endParaRPr>
          </a:p>
          <a:p>
            <a:pPr lvl="1"/>
            <a:r>
              <a:rPr lang="tr-TR" b="1" dirty="0">
                <a:solidFill>
                  <a:schemeClr val="accent2"/>
                </a:solidFill>
              </a:rPr>
              <a:t>Kanıtlanmış osteoporoz veya </a:t>
            </a:r>
            <a:r>
              <a:rPr lang="tr-TR" b="1" dirty="0" err="1" smtClean="0">
                <a:solidFill>
                  <a:schemeClr val="accent2"/>
                </a:solidFill>
              </a:rPr>
              <a:t>osteopeni</a:t>
            </a:r>
            <a:r>
              <a:rPr lang="tr-TR" b="1" dirty="0" smtClean="0">
                <a:solidFill>
                  <a:schemeClr val="accent2"/>
                </a:solidFill>
              </a:rPr>
              <a:t> </a:t>
            </a:r>
          </a:p>
          <a:p>
            <a:pPr lvl="1"/>
            <a:endParaRPr lang="tr-TR" dirty="0"/>
          </a:p>
          <a:p>
            <a:r>
              <a:rPr lang="tr-TR" b="1" dirty="0">
                <a:solidFill>
                  <a:schemeClr val="accent2"/>
                </a:solidFill>
              </a:rPr>
              <a:t>TSH 0.1&lt; TSH &lt;0,5 </a:t>
            </a:r>
            <a:r>
              <a:rPr lang="tr-TR" b="1" dirty="0" err="1">
                <a:solidFill>
                  <a:schemeClr val="accent2"/>
                </a:solidFill>
              </a:rPr>
              <a:t>mIU</a:t>
            </a:r>
            <a:r>
              <a:rPr lang="tr-TR" b="1" dirty="0">
                <a:solidFill>
                  <a:schemeClr val="accent2"/>
                </a:solidFill>
              </a:rPr>
              <a:t>/ml </a:t>
            </a:r>
            <a:r>
              <a:rPr lang="tr-TR" b="1" dirty="0"/>
              <a:t>olan </a:t>
            </a:r>
            <a:r>
              <a:rPr lang="tr-TR" b="1" dirty="0" smtClean="0"/>
              <a:t>genç ve orta yaş hastalarda 3–6 </a:t>
            </a:r>
            <a:r>
              <a:rPr lang="tr-TR" b="1" dirty="0"/>
              <a:t>aylık </a:t>
            </a:r>
            <a:r>
              <a:rPr lang="tr-TR" b="1" dirty="0" err="1"/>
              <a:t>periodlar</a:t>
            </a:r>
            <a:r>
              <a:rPr lang="tr-TR" b="1" dirty="0"/>
              <a:t> ile </a:t>
            </a:r>
            <a:r>
              <a:rPr lang="tr-TR" b="1" dirty="0" smtClean="0"/>
              <a:t>takip.</a:t>
            </a:r>
          </a:p>
          <a:p>
            <a:r>
              <a:rPr lang="tr-TR" b="1" dirty="0" smtClean="0">
                <a:solidFill>
                  <a:schemeClr val="accent2"/>
                </a:solidFill>
              </a:rPr>
              <a:t>TSH </a:t>
            </a:r>
            <a:r>
              <a:rPr lang="tr-TR" b="1" dirty="0">
                <a:solidFill>
                  <a:schemeClr val="accent2"/>
                </a:solidFill>
              </a:rPr>
              <a:t>0.1&lt; TSH &lt;0,5 </a:t>
            </a:r>
            <a:r>
              <a:rPr lang="tr-TR" b="1" dirty="0" err="1" smtClean="0">
                <a:solidFill>
                  <a:schemeClr val="accent2"/>
                </a:solidFill>
              </a:rPr>
              <a:t>mIU</a:t>
            </a:r>
            <a:r>
              <a:rPr lang="tr-TR" b="1" dirty="0" smtClean="0">
                <a:solidFill>
                  <a:schemeClr val="accent2"/>
                </a:solidFill>
              </a:rPr>
              <a:t>/ml </a:t>
            </a:r>
            <a:r>
              <a:rPr lang="tr-TR" b="1" dirty="0" smtClean="0"/>
              <a:t>olan yaşlı ve </a:t>
            </a:r>
            <a:r>
              <a:rPr lang="tr-TR" b="1" dirty="0" err="1" smtClean="0"/>
              <a:t>postmenapozal</a:t>
            </a:r>
            <a:r>
              <a:rPr lang="tr-TR" b="1" dirty="0" smtClean="0"/>
              <a:t> hastalar tedavi edilmeli</a:t>
            </a:r>
            <a:endParaRPr lang="tr-TR" b="1" dirty="0"/>
          </a:p>
          <a:p>
            <a:pPr marL="114300" indent="0">
              <a:buNone/>
            </a:pPr>
            <a:endParaRPr lang="tr-TR" dirty="0" smtClean="0"/>
          </a:p>
          <a:p>
            <a:r>
              <a:rPr lang="tr-TR" b="1" dirty="0" smtClean="0"/>
              <a:t>Tüm </a:t>
            </a:r>
            <a:r>
              <a:rPr lang="tr-TR" b="1" dirty="0" err="1"/>
              <a:t>subklinik</a:t>
            </a:r>
            <a:r>
              <a:rPr lang="tr-TR" b="1" dirty="0"/>
              <a:t> </a:t>
            </a:r>
            <a:r>
              <a:rPr lang="tr-TR" b="1" dirty="0" err="1"/>
              <a:t>hipertiroidi</a:t>
            </a:r>
            <a:r>
              <a:rPr lang="tr-TR" b="1" dirty="0"/>
              <a:t> vakalarında iyot alımının kısıtlanması gerekir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73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GEBELİK VE TİROİD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1600" b="1" dirty="0"/>
              <a:t>Gebelikte </a:t>
            </a:r>
            <a:r>
              <a:rPr lang="tr-TR" sz="1600" b="1" dirty="0" err="1"/>
              <a:t>tiroid</a:t>
            </a:r>
            <a:r>
              <a:rPr lang="tr-TR" sz="1600" b="1" dirty="0"/>
              <a:t> fonksiyonlarının değerlendirilmesinde TSH ve ST4 veya TT4 kullanılır. </a:t>
            </a:r>
            <a:endParaRPr lang="tr-TR" sz="1600" b="1" dirty="0" smtClean="0"/>
          </a:p>
          <a:p>
            <a:endParaRPr lang="tr-TR" sz="1600" b="1" dirty="0"/>
          </a:p>
          <a:p>
            <a:r>
              <a:rPr lang="tr-TR" sz="1600" b="1" dirty="0" err="1"/>
              <a:t>Tiroid</a:t>
            </a:r>
            <a:r>
              <a:rPr lang="tr-TR" sz="1600" b="1" dirty="0"/>
              <a:t> bezi fonksiyonları gebelikle değişikliğe uğramakta, </a:t>
            </a:r>
            <a:r>
              <a:rPr lang="tr-TR" sz="1600" b="1" dirty="0" err="1"/>
              <a:t>tiroid</a:t>
            </a:r>
            <a:r>
              <a:rPr lang="tr-TR" sz="1600" b="1" dirty="0"/>
              <a:t> hastalıklarının seyrinde </a:t>
            </a:r>
            <a:r>
              <a:rPr lang="tr-TR" sz="1600" b="1" dirty="0" smtClean="0"/>
              <a:t>değişiklikler </a:t>
            </a:r>
            <a:r>
              <a:rPr lang="tr-TR" sz="1600" b="1" dirty="0"/>
              <a:t>meydana gelmektedir. </a:t>
            </a:r>
            <a:endParaRPr lang="tr-TR" sz="1600" b="1" dirty="0" smtClean="0"/>
          </a:p>
          <a:p>
            <a:endParaRPr lang="tr-TR" sz="1600" b="1" dirty="0" smtClean="0"/>
          </a:p>
          <a:p>
            <a:r>
              <a:rPr lang="tr-TR" sz="1600" b="1" dirty="0" smtClean="0"/>
              <a:t>Gebeliğin </a:t>
            </a:r>
            <a:r>
              <a:rPr lang="tr-TR" sz="1600" b="1" dirty="0"/>
              <a:t>erken </a:t>
            </a:r>
            <a:r>
              <a:rPr lang="tr-TR" sz="1600" b="1" dirty="0" smtClean="0"/>
              <a:t>dönemlerinde </a:t>
            </a:r>
            <a:r>
              <a:rPr lang="tr-TR" sz="1600" b="1" dirty="0" err="1" smtClean="0"/>
              <a:t>hcgnin</a:t>
            </a:r>
            <a:r>
              <a:rPr lang="tr-TR" sz="1600" b="1" dirty="0" smtClean="0"/>
              <a:t> </a:t>
            </a:r>
            <a:r>
              <a:rPr lang="tr-TR" sz="1600" b="1" dirty="0"/>
              <a:t>TSH benzeri aktivitesi nedeniyle serbest T4 artmakta, TSH azalmaktadır </a:t>
            </a:r>
          </a:p>
          <a:p>
            <a:r>
              <a:rPr lang="tr-TR" sz="1600" b="1" dirty="0" smtClean="0"/>
              <a:t>Gebeliğin </a:t>
            </a:r>
            <a:r>
              <a:rPr lang="tr-TR" sz="1600" b="1" dirty="0"/>
              <a:t>geç dönemlerinde ise serbest T4 azalma göstermektedir. </a:t>
            </a:r>
            <a:endParaRPr lang="tr-TR" sz="1600" b="1" dirty="0" smtClean="0"/>
          </a:p>
          <a:p>
            <a:endParaRPr lang="tr-TR" sz="1600" b="1" dirty="0" smtClean="0"/>
          </a:p>
          <a:p>
            <a:r>
              <a:rPr lang="tr-TR" sz="1600" b="1" dirty="0" smtClean="0"/>
              <a:t>Bu </a:t>
            </a:r>
            <a:r>
              <a:rPr lang="tr-TR" sz="1600" b="1" dirty="0"/>
              <a:t>değişiklikler, </a:t>
            </a:r>
            <a:r>
              <a:rPr lang="tr-TR" sz="1600" b="1" dirty="0" smtClean="0"/>
              <a:t>örneğin </a:t>
            </a:r>
            <a:r>
              <a:rPr lang="tr-TR" sz="1600" b="1" dirty="0"/>
              <a:t>erken dönemde </a:t>
            </a:r>
            <a:r>
              <a:rPr lang="tr-TR" sz="1600" b="1" dirty="0" err="1"/>
              <a:t>hipotiroidiyi</a:t>
            </a:r>
            <a:r>
              <a:rPr lang="tr-TR" sz="1600" b="1" dirty="0"/>
              <a:t> maskelemekte ve </a:t>
            </a:r>
            <a:r>
              <a:rPr lang="tr-TR" sz="1600" b="1" dirty="0" err="1" smtClean="0"/>
              <a:t>tft</a:t>
            </a:r>
            <a:r>
              <a:rPr lang="tr-TR" sz="1600" b="1" dirty="0" smtClean="0"/>
              <a:t> yorumunu </a:t>
            </a:r>
            <a:r>
              <a:rPr lang="tr-TR" sz="1600" b="1" dirty="0"/>
              <a:t>güçleştirebilmektedir. </a:t>
            </a:r>
            <a:endParaRPr lang="tr-TR" sz="1600" b="1" dirty="0" smtClean="0"/>
          </a:p>
          <a:p>
            <a:endParaRPr lang="tr-TR" sz="1600" b="1" dirty="0"/>
          </a:p>
          <a:p>
            <a:r>
              <a:rPr lang="tr-TR" sz="1600" b="1" dirty="0" smtClean="0">
                <a:solidFill>
                  <a:schemeClr val="accent2"/>
                </a:solidFill>
              </a:rPr>
              <a:t>Tüm </a:t>
            </a:r>
            <a:r>
              <a:rPr lang="tr-TR" sz="1600" b="1" dirty="0">
                <a:solidFill>
                  <a:schemeClr val="accent2"/>
                </a:solidFill>
              </a:rPr>
              <a:t>gebelerde rutin </a:t>
            </a:r>
            <a:r>
              <a:rPr lang="tr-TR" sz="1600" b="1" dirty="0" err="1">
                <a:solidFill>
                  <a:schemeClr val="accent2"/>
                </a:solidFill>
              </a:rPr>
              <a:t>tiroid</a:t>
            </a:r>
            <a:r>
              <a:rPr lang="tr-TR" sz="1600" b="1" dirty="0">
                <a:solidFill>
                  <a:schemeClr val="accent2"/>
                </a:solidFill>
              </a:rPr>
              <a:t> fonksiyon testlerinin yapılması uygun görülmektedir.</a:t>
            </a:r>
          </a:p>
        </p:txBody>
      </p:sp>
    </p:spTree>
    <p:extLst>
      <p:ext uri="{BB962C8B-B14F-4D97-AF65-F5344CB8AC3E}">
        <p14:creationId xmlns:p14="http://schemas.microsoft.com/office/powerpoint/2010/main" val="41416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60672" cy="1076412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GEBELİKTE TİROİD HASTALIĞI İÇİN RİSK FAKTÖRLERİ</a:t>
            </a:r>
            <a:br>
              <a:rPr lang="tr-TR" sz="3600" dirty="0"/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tr-TR" dirty="0"/>
          </a:p>
          <a:p>
            <a:r>
              <a:rPr lang="tr-TR" sz="3600" b="1" dirty="0">
                <a:solidFill>
                  <a:schemeClr val="accent2"/>
                </a:solidFill>
              </a:rPr>
              <a:t>1. Ailede veya kendisinde </a:t>
            </a:r>
            <a:r>
              <a:rPr lang="tr-TR" sz="3600" b="1" dirty="0" err="1">
                <a:solidFill>
                  <a:schemeClr val="accent2"/>
                </a:solidFill>
              </a:rPr>
              <a:t>tiroid</a:t>
            </a:r>
            <a:r>
              <a:rPr lang="tr-TR" sz="3600" b="1" dirty="0">
                <a:solidFill>
                  <a:schemeClr val="accent2"/>
                </a:solidFill>
              </a:rPr>
              <a:t> hastalığı </a:t>
            </a:r>
            <a:r>
              <a:rPr lang="tr-TR" sz="3600" b="1" dirty="0" err="1" smtClean="0">
                <a:solidFill>
                  <a:schemeClr val="accent2"/>
                </a:solidFill>
              </a:rPr>
              <a:t>anamnezi</a:t>
            </a:r>
            <a:endParaRPr lang="tr-TR" sz="3600" b="1" dirty="0" smtClean="0">
              <a:solidFill>
                <a:schemeClr val="accent2"/>
              </a:solidFill>
            </a:endParaRPr>
          </a:p>
          <a:p>
            <a:endParaRPr lang="tr-TR" sz="3600" b="1" dirty="0" smtClean="0">
              <a:solidFill>
                <a:schemeClr val="accent2"/>
              </a:solidFill>
            </a:endParaRPr>
          </a:p>
          <a:p>
            <a:r>
              <a:rPr lang="tr-TR" sz="3600" b="1" dirty="0" smtClean="0">
                <a:solidFill>
                  <a:schemeClr val="accent2"/>
                </a:solidFill>
              </a:rPr>
              <a:t>2</a:t>
            </a:r>
            <a:r>
              <a:rPr lang="tr-TR" sz="3600" b="1" dirty="0">
                <a:solidFill>
                  <a:schemeClr val="accent2"/>
                </a:solidFill>
              </a:rPr>
              <a:t>. </a:t>
            </a:r>
            <a:r>
              <a:rPr lang="tr-TR" sz="3600" b="1" dirty="0" err="1">
                <a:solidFill>
                  <a:schemeClr val="accent2"/>
                </a:solidFill>
              </a:rPr>
              <a:t>Tiroid</a:t>
            </a:r>
            <a:r>
              <a:rPr lang="tr-TR" sz="3600" b="1" dirty="0">
                <a:solidFill>
                  <a:schemeClr val="accent2"/>
                </a:solidFill>
              </a:rPr>
              <a:t> ameliyatı öyküsü</a:t>
            </a:r>
          </a:p>
          <a:p>
            <a:endParaRPr lang="tr-TR" sz="3600" b="1" dirty="0" smtClean="0">
              <a:solidFill>
                <a:schemeClr val="accent2"/>
              </a:solidFill>
            </a:endParaRPr>
          </a:p>
          <a:p>
            <a:r>
              <a:rPr lang="tr-TR" sz="3600" b="1" dirty="0" smtClean="0">
                <a:solidFill>
                  <a:schemeClr val="accent2"/>
                </a:solidFill>
              </a:rPr>
              <a:t>3</a:t>
            </a:r>
            <a:r>
              <a:rPr lang="tr-TR" sz="3600" b="1" dirty="0">
                <a:solidFill>
                  <a:schemeClr val="accent2"/>
                </a:solidFill>
              </a:rPr>
              <a:t>. Tip 1 DM veya diğer </a:t>
            </a:r>
            <a:r>
              <a:rPr lang="tr-TR" sz="3600" b="1" dirty="0" err="1">
                <a:solidFill>
                  <a:schemeClr val="accent2"/>
                </a:solidFill>
              </a:rPr>
              <a:t>otoimmün</a:t>
            </a:r>
            <a:r>
              <a:rPr lang="tr-TR" sz="3600" b="1" dirty="0">
                <a:solidFill>
                  <a:schemeClr val="accent2"/>
                </a:solidFill>
              </a:rPr>
              <a:t> </a:t>
            </a:r>
            <a:r>
              <a:rPr lang="tr-TR" sz="3600" b="1" dirty="0" smtClean="0">
                <a:solidFill>
                  <a:schemeClr val="accent2"/>
                </a:solidFill>
              </a:rPr>
              <a:t>hastalıklar </a:t>
            </a:r>
            <a:endParaRPr lang="tr-TR" sz="3600" b="1" dirty="0">
              <a:solidFill>
                <a:schemeClr val="accent2"/>
              </a:solidFill>
            </a:endParaRPr>
          </a:p>
          <a:p>
            <a:endParaRPr lang="tr-TR" sz="3600" b="1" dirty="0" smtClean="0">
              <a:solidFill>
                <a:schemeClr val="accent2"/>
              </a:solidFill>
            </a:endParaRPr>
          </a:p>
          <a:p>
            <a:r>
              <a:rPr lang="tr-TR" sz="3600" b="1" dirty="0" smtClean="0">
                <a:solidFill>
                  <a:schemeClr val="accent2"/>
                </a:solidFill>
              </a:rPr>
              <a:t>4</a:t>
            </a:r>
            <a:r>
              <a:rPr lang="tr-TR" sz="3600" b="1" dirty="0">
                <a:solidFill>
                  <a:schemeClr val="accent2"/>
                </a:solidFill>
              </a:rPr>
              <a:t>. </a:t>
            </a:r>
            <a:r>
              <a:rPr lang="tr-TR" sz="3600" b="1" dirty="0" err="1">
                <a:solidFill>
                  <a:schemeClr val="accent2"/>
                </a:solidFill>
              </a:rPr>
              <a:t>Tiroid</a:t>
            </a:r>
            <a:r>
              <a:rPr lang="tr-TR" sz="3600" b="1" dirty="0">
                <a:solidFill>
                  <a:schemeClr val="accent2"/>
                </a:solidFill>
              </a:rPr>
              <a:t> hastalığı düşündüren klinik </a:t>
            </a:r>
            <a:r>
              <a:rPr lang="tr-TR" sz="3600" b="1" dirty="0" smtClean="0">
                <a:solidFill>
                  <a:schemeClr val="accent2"/>
                </a:solidFill>
              </a:rPr>
              <a:t>bulgular</a:t>
            </a:r>
            <a:endParaRPr lang="tr-TR" sz="3600" b="1" dirty="0">
              <a:solidFill>
                <a:schemeClr val="accent2"/>
              </a:solidFill>
            </a:endParaRPr>
          </a:p>
          <a:p>
            <a:endParaRPr lang="tr-TR" sz="3600" b="1" dirty="0" smtClean="0">
              <a:solidFill>
                <a:schemeClr val="accent2"/>
              </a:solidFill>
            </a:endParaRPr>
          </a:p>
          <a:p>
            <a:r>
              <a:rPr lang="tr-TR" sz="3600" b="1" dirty="0" smtClean="0">
                <a:solidFill>
                  <a:schemeClr val="accent2"/>
                </a:solidFill>
              </a:rPr>
              <a:t>5</a:t>
            </a:r>
            <a:r>
              <a:rPr lang="tr-TR" sz="3600" b="1" dirty="0">
                <a:solidFill>
                  <a:schemeClr val="accent2"/>
                </a:solidFill>
              </a:rPr>
              <a:t>. Daha önceden </a:t>
            </a:r>
            <a:r>
              <a:rPr lang="tr-TR" sz="3600" b="1" dirty="0" err="1">
                <a:solidFill>
                  <a:schemeClr val="accent2"/>
                </a:solidFill>
              </a:rPr>
              <a:t>tiroid</a:t>
            </a:r>
            <a:r>
              <a:rPr lang="tr-TR" sz="3600" b="1" dirty="0">
                <a:solidFill>
                  <a:schemeClr val="accent2"/>
                </a:solidFill>
              </a:rPr>
              <a:t> </a:t>
            </a:r>
            <a:r>
              <a:rPr lang="tr-TR" sz="3600" b="1" dirty="0" err="1" smtClean="0">
                <a:solidFill>
                  <a:schemeClr val="accent2"/>
                </a:solidFill>
              </a:rPr>
              <a:t>otoantikorları</a:t>
            </a:r>
            <a:endParaRPr lang="tr-TR" sz="3600" b="1" dirty="0" smtClean="0">
              <a:solidFill>
                <a:schemeClr val="accent2"/>
              </a:solidFill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tr-TR" dirty="0" smtClean="0">
              <a:solidFill>
                <a:schemeClr val="accent2"/>
              </a:solidFill>
            </a:endParaRPr>
          </a:p>
          <a:p>
            <a:r>
              <a:rPr lang="tr-TR" sz="4200" b="1" dirty="0" smtClean="0">
                <a:solidFill>
                  <a:schemeClr val="accent2"/>
                </a:solidFill>
              </a:rPr>
              <a:t>6</a:t>
            </a:r>
            <a:r>
              <a:rPr lang="tr-TR" sz="4200" b="1" dirty="0">
                <a:solidFill>
                  <a:schemeClr val="accent2"/>
                </a:solidFill>
              </a:rPr>
              <a:t>. Anemi, kolesterol yüksekliği, </a:t>
            </a:r>
            <a:r>
              <a:rPr lang="tr-TR" sz="4200" b="1" dirty="0" err="1">
                <a:solidFill>
                  <a:schemeClr val="accent2"/>
                </a:solidFill>
              </a:rPr>
              <a:t>hiponatremi</a:t>
            </a:r>
            <a:r>
              <a:rPr lang="tr-TR" sz="4200" b="1" dirty="0">
                <a:solidFill>
                  <a:schemeClr val="accent2"/>
                </a:solidFill>
              </a:rPr>
              <a:t> </a:t>
            </a:r>
          </a:p>
          <a:p>
            <a:endParaRPr lang="tr-TR" sz="4200" b="1" dirty="0">
              <a:solidFill>
                <a:schemeClr val="accent2"/>
              </a:solidFill>
            </a:endParaRPr>
          </a:p>
          <a:p>
            <a:r>
              <a:rPr lang="tr-TR" sz="4200" b="1" dirty="0">
                <a:solidFill>
                  <a:schemeClr val="accent2"/>
                </a:solidFill>
              </a:rPr>
              <a:t>7. Baş boyun </a:t>
            </a:r>
            <a:r>
              <a:rPr lang="tr-TR" sz="4200" b="1" dirty="0" smtClean="0">
                <a:solidFill>
                  <a:schemeClr val="accent2"/>
                </a:solidFill>
              </a:rPr>
              <a:t>RT</a:t>
            </a:r>
            <a:endParaRPr lang="tr-TR" sz="4200" b="1" dirty="0">
              <a:solidFill>
                <a:schemeClr val="accent2"/>
              </a:solidFill>
            </a:endParaRPr>
          </a:p>
          <a:p>
            <a:endParaRPr lang="tr-TR" sz="4200" b="1" dirty="0">
              <a:solidFill>
                <a:schemeClr val="accent2"/>
              </a:solidFill>
            </a:endParaRPr>
          </a:p>
          <a:p>
            <a:r>
              <a:rPr lang="tr-TR" sz="4200" b="1" dirty="0">
                <a:solidFill>
                  <a:schemeClr val="accent2"/>
                </a:solidFill>
              </a:rPr>
              <a:t>8. </a:t>
            </a:r>
            <a:r>
              <a:rPr lang="tr-TR" sz="4200" b="1" dirty="0" err="1">
                <a:solidFill>
                  <a:schemeClr val="accent2"/>
                </a:solidFill>
              </a:rPr>
              <a:t>İnfertilite</a:t>
            </a:r>
            <a:r>
              <a:rPr lang="tr-TR" sz="4200" b="1" dirty="0">
                <a:solidFill>
                  <a:schemeClr val="accent2"/>
                </a:solidFill>
              </a:rPr>
              <a:t> tedavisi görmüş olmak</a:t>
            </a:r>
          </a:p>
          <a:p>
            <a:endParaRPr lang="tr-TR" sz="4200" b="1" dirty="0">
              <a:solidFill>
                <a:schemeClr val="accent2"/>
              </a:solidFill>
            </a:endParaRPr>
          </a:p>
          <a:p>
            <a:r>
              <a:rPr lang="tr-TR" sz="4200" b="1" dirty="0">
                <a:solidFill>
                  <a:schemeClr val="accent2"/>
                </a:solidFill>
              </a:rPr>
              <a:t>9. Daha önce düşük veya ölü doğum hikayesi</a:t>
            </a:r>
          </a:p>
          <a:p>
            <a:endParaRPr lang="tr-TR" sz="4200" dirty="0"/>
          </a:p>
          <a:p>
            <a:endParaRPr lang="tr-TR" sz="4200" dirty="0"/>
          </a:p>
        </p:txBody>
      </p:sp>
    </p:spTree>
    <p:extLst>
      <p:ext uri="{BB962C8B-B14F-4D97-AF65-F5344CB8AC3E}">
        <p14:creationId xmlns:p14="http://schemas.microsoft.com/office/powerpoint/2010/main" val="9823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tİROİDİTLER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tr-TR" sz="3600" dirty="0" smtClean="0"/>
          </a:p>
          <a:p>
            <a:r>
              <a:rPr lang="tr-TR" sz="4200" b="1" dirty="0" smtClean="0"/>
              <a:t>Tiroidin </a:t>
            </a:r>
            <a:r>
              <a:rPr lang="tr-TR" sz="4200" b="1" dirty="0" err="1"/>
              <a:t>inflamasyon</a:t>
            </a:r>
            <a:r>
              <a:rPr lang="tr-TR" sz="4200" b="1" dirty="0"/>
              <a:t> veya </a:t>
            </a:r>
            <a:r>
              <a:rPr lang="tr-TR" sz="4200" b="1" dirty="0" err="1"/>
              <a:t>inflamasyon</a:t>
            </a:r>
            <a:r>
              <a:rPr lang="tr-TR" sz="4200" b="1" dirty="0"/>
              <a:t> benzeri tablo ile seyreden bir grup hastalığıdır</a:t>
            </a:r>
            <a:r>
              <a:rPr lang="tr-TR" sz="4200" b="1" dirty="0" smtClean="0"/>
              <a:t>.</a:t>
            </a:r>
          </a:p>
          <a:p>
            <a:endParaRPr lang="tr-TR" sz="4200" b="1" dirty="0"/>
          </a:p>
          <a:p>
            <a:pPr marL="114300" indent="0">
              <a:buNone/>
            </a:pPr>
            <a:endParaRPr lang="tr-TR" b="1" dirty="0" smtClean="0"/>
          </a:p>
          <a:p>
            <a:pPr marL="114300" indent="0">
              <a:buNone/>
            </a:pPr>
            <a:r>
              <a:rPr lang="tr-TR" b="1" dirty="0" smtClean="0"/>
              <a:t>   </a:t>
            </a:r>
            <a:endParaRPr lang="tr-TR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r>
              <a:rPr lang="tr-TR" sz="3300" b="1" dirty="0" smtClean="0"/>
              <a:t>Kronik </a:t>
            </a:r>
            <a:r>
              <a:rPr lang="tr-TR" sz="3300" b="1" dirty="0" err="1"/>
              <a:t>otoimmün</a:t>
            </a:r>
            <a:r>
              <a:rPr lang="tr-TR" sz="3300" b="1" dirty="0"/>
              <a:t> </a:t>
            </a:r>
            <a:r>
              <a:rPr lang="tr-TR" sz="3300" b="1" dirty="0" err="1"/>
              <a:t>tiroidit</a:t>
            </a:r>
            <a:r>
              <a:rPr lang="tr-TR" sz="3300" b="1" dirty="0"/>
              <a:t> (</a:t>
            </a:r>
            <a:r>
              <a:rPr lang="tr-TR" sz="3300" b="1" dirty="0" err="1"/>
              <a:t>Hashimoto</a:t>
            </a:r>
            <a:r>
              <a:rPr lang="tr-TR" sz="3300" b="1" dirty="0"/>
              <a:t> </a:t>
            </a:r>
            <a:r>
              <a:rPr lang="tr-TR" sz="3300" b="1" dirty="0" err="1"/>
              <a:t>tiroiditi</a:t>
            </a:r>
            <a:r>
              <a:rPr lang="tr-TR" sz="3300" b="1" dirty="0"/>
              <a:t>) </a:t>
            </a:r>
          </a:p>
          <a:p>
            <a:pPr marL="114300" indent="0">
              <a:buNone/>
            </a:pPr>
            <a:r>
              <a:rPr lang="tr-TR" sz="3300" b="1" dirty="0" smtClean="0"/>
              <a:t> </a:t>
            </a:r>
          </a:p>
          <a:p>
            <a:pPr marL="114300" indent="0">
              <a:buNone/>
            </a:pPr>
            <a:endParaRPr lang="tr-TR" b="1" dirty="0"/>
          </a:p>
          <a:p>
            <a:pPr marL="114300" indent="0">
              <a:buNone/>
            </a:pPr>
            <a:r>
              <a:rPr lang="tr-TR" sz="3600" b="1" dirty="0" smtClean="0"/>
              <a:t>Ağrılı </a:t>
            </a:r>
            <a:r>
              <a:rPr lang="tr-TR" sz="3600" b="1" dirty="0" err="1"/>
              <a:t>tiroidit</a:t>
            </a:r>
            <a:r>
              <a:rPr lang="tr-TR" sz="3600" b="1" dirty="0"/>
              <a:t> </a:t>
            </a:r>
          </a:p>
          <a:p>
            <a:pPr lvl="1"/>
            <a:r>
              <a:rPr lang="tr-TR" sz="2900" b="1" dirty="0" err="1"/>
              <a:t>Subakut</a:t>
            </a:r>
            <a:r>
              <a:rPr lang="tr-TR" sz="2900" b="1" dirty="0"/>
              <a:t> </a:t>
            </a:r>
            <a:r>
              <a:rPr lang="tr-TR" sz="2900" b="1" dirty="0" err="1"/>
              <a:t>granülomatöz</a:t>
            </a:r>
            <a:r>
              <a:rPr lang="tr-TR" sz="2900" b="1" dirty="0"/>
              <a:t> </a:t>
            </a:r>
            <a:r>
              <a:rPr lang="tr-TR" sz="2900" b="1" dirty="0" err="1"/>
              <a:t>tiroidit</a:t>
            </a:r>
            <a:r>
              <a:rPr lang="tr-TR" sz="2900" b="1" dirty="0"/>
              <a:t> </a:t>
            </a:r>
          </a:p>
          <a:p>
            <a:pPr lvl="1"/>
            <a:r>
              <a:rPr lang="tr-TR" sz="2900" b="1" dirty="0" err="1"/>
              <a:t>İnfeksiyöz</a:t>
            </a:r>
            <a:r>
              <a:rPr lang="tr-TR" sz="2900" b="1" dirty="0"/>
              <a:t> </a:t>
            </a:r>
            <a:r>
              <a:rPr lang="tr-TR" sz="2900" b="1" dirty="0" err="1"/>
              <a:t>tiroidit</a:t>
            </a:r>
            <a:r>
              <a:rPr lang="tr-TR" sz="2900" b="1" dirty="0"/>
              <a:t> </a:t>
            </a:r>
          </a:p>
          <a:p>
            <a:pPr lvl="1"/>
            <a:r>
              <a:rPr lang="tr-TR" sz="2900" b="1" dirty="0"/>
              <a:t>Radyasyon </a:t>
            </a:r>
            <a:r>
              <a:rPr lang="tr-TR" sz="2900" b="1" dirty="0" err="1"/>
              <a:t>tiroiditi</a:t>
            </a:r>
            <a:r>
              <a:rPr lang="tr-TR" sz="2900" b="1" dirty="0"/>
              <a:t> </a:t>
            </a:r>
          </a:p>
          <a:p>
            <a:pPr lvl="1"/>
            <a:r>
              <a:rPr lang="tr-TR" sz="2900" b="1" dirty="0"/>
              <a:t>Travmaya bağlı </a:t>
            </a:r>
            <a:r>
              <a:rPr lang="tr-TR" sz="2900" b="1" dirty="0" err="1"/>
              <a:t>tiroidit</a:t>
            </a:r>
            <a:r>
              <a:rPr lang="tr-TR" sz="2900" b="1" dirty="0"/>
              <a:t> </a:t>
            </a:r>
            <a:endParaRPr lang="tr-TR" sz="2900" b="1" dirty="0" smtClean="0"/>
          </a:p>
          <a:p>
            <a:pPr lvl="1"/>
            <a:endParaRPr lang="tr-TR" b="1" dirty="0"/>
          </a:p>
          <a:p>
            <a:pPr marL="114300" indent="0">
              <a:buNone/>
            </a:pPr>
            <a:r>
              <a:rPr lang="tr-TR" sz="3600" b="1" dirty="0"/>
              <a:t>Ağrısız </a:t>
            </a:r>
            <a:r>
              <a:rPr lang="tr-TR" sz="3600" b="1" dirty="0" err="1"/>
              <a:t>tiroidit</a:t>
            </a:r>
            <a:r>
              <a:rPr lang="tr-TR" sz="3600" b="1" dirty="0"/>
              <a:t> </a:t>
            </a:r>
          </a:p>
          <a:p>
            <a:pPr lvl="1"/>
            <a:r>
              <a:rPr lang="tr-TR" sz="2900" b="1" dirty="0" err="1"/>
              <a:t>Subakut</a:t>
            </a:r>
            <a:r>
              <a:rPr lang="tr-TR" sz="2900" b="1" dirty="0"/>
              <a:t> </a:t>
            </a:r>
            <a:r>
              <a:rPr lang="tr-TR" sz="2900" b="1" dirty="0" err="1"/>
              <a:t>lenfositik</a:t>
            </a:r>
            <a:r>
              <a:rPr lang="tr-TR" sz="2900" b="1" dirty="0"/>
              <a:t> </a:t>
            </a:r>
            <a:r>
              <a:rPr lang="tr-TR" sz="2900" b="1" dirty="0" err="1"/>
              <a:t>tiroidit</a:t>
            </a:r>
            <a:r>
              <a:rPr lang="tr-TR" sz="2900" b="1" dirty="0"/>
              <a:t> (sessiz </a:t>
            </a:r>
            <a:r>
              <a:rPr lang="tr-TR" sz="2900" b="1" dirty="0" err="1"/>
              <a:t>tiroidit</a:t>
            </a:r>
            <a:r>
              <a:rPr lang="tr-TR" sz="2900" b="1" dirty="0"/>
              <a:t>) </a:t>
            </a:r>
          </a:p>
          <a:p>
            <a:pPr lvl="1"/>
            <a:r>
              <a:rPr lang="tr-TR" sz="2900" b="1" dirty="0" err="1"/>
              <a:t>Postpartum</a:t>
            </a:r>
            <a:r>
              <a:rPr lang="tr-TR" sz="2900" b="1" dirty="0"/>
              <a:t> </a:t>
            </a:r>
            <a:r>
              <a:rPr lang="tr-TR" sz="2900" b="1" dirty="0" err="1"/>
              <a:t>tiroidit</a:t>
            </a:r>
            <a:r>
              <a:rPr lang="tr-TR" sz="2900" b="1" dirty="0"/>
              <a:t> </a:t>
            </a:r>
          </a:p>
          <a:p>
            <a:pPr lvl="1"/>
            <a:r>
              <a:rPr lang="tr-TR" sz="2900" b="1" dirty="0"/>
              <a:t>İlaca bağlı </a:t>
            </a:r>
            <a:r>
              <a:rPr lang="tr-TR" sz="2900" b="1" dirty="0" err="1"/>
              <a:t>tiroidit</a:t>
            </a:r>
            <a:r>
              <a:rPr lang="tr-TR" sz="2900" b="1" dirty="0"/>
              <a:t> (IFN-</a:t>
            </a:r>
            <a:r>
              <a:rPr lang="el-GR" sz="2900" b="1" dirty="0"/>
              <a:t>α, </a:t>
            </a:r>
            <a:r>
              <a:rPr lang="tr-TR" sz="2900" b="1" dirty="0"/>
              <a:t>IL-6, </a:t>
            </a:r>
            <a:r>
              <a:rPr lang="tr-TR" sz="2900" b="1" dirty="0" err="1"/>
              <a:t>amiodaron</a:t>
            </a:r>
            <a:r>
              <a:rPr lang="tr-TR" sz="2900" b="1" dirty="0"/>
              <a:t>) </a:t>
            </a:r>
          </a:p>
          <a:p>
            <a:pPr lvl="1"/>
            <a:r>
              <a:rPr lang="tr-TR" sz="2900" b="1" dirty="0" err="1"/>
              <a:t>Fibröz</a:t>
            </a:r>
            <a:r>
              <a:rPr lang="tr-TR" sz="2900" b="1" dirty="0"/>
              <a:t> </a:t>
            </a:r>
            <a:r>
              <a:rPr lang="tr-TR" sz="2900" b="1" dirty="0" err="1"/>
              <a:t>tiroidit</a:t>
            </a:r>
            <a:r>
              <a:rPr lang="tr-TR" sz="2900" b="1" dirty="0"/>
              <a:t> (</a:t>
            </a:r>
            <a:r>
              <a:rPr lang="tr-TR" sz="2900" b="1" dirty="0" err="1"/>
              <a:t>Riedel</a:t>
            </a:r>
            <a:r>
              <a:rPr lang="tr-TR" sz="2900" b="1" dirty="0"/>
              <a:t> </a:t>
            </a:r>
            <a:r>
              <a:rPr lang="tr-TR" sz="2900" b="1" dirty="0" err="1"/>
              <a:t>tiroiditi</a:t>
            </a:r>
            <a:r>
              <a:rPr lang="tr-TR" sz="2900" b="1" dirty="0"/>
              <a:t>)</a:t>
            </a:r>
          </a:p>
          <a:p>
            <a:pPr lvl="1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179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Subakut</a:t>
            </a:r>
            <a:r>
              <a:rPr lang="tr-TR" dirty="0" smtClean="0"/>
              <a:t> </a:t>
            </a:r>
            <a:r>
              <a:rPr lang="tr-TR" dirty="0" err="1" smtClean="0"/>
              <a:t>tiroİdİt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tr-TR" sz="3400" b="1" dirty="0" err="1" smtClean="0"/>
              <a:t>Tiroid</a:t>
            </a:r>
            <a:r>
              <a:rPr lang="tr-TR" sz="3400" b="1" dirty="0" smtClean="0"/>
              <a:t> </a:t>
            </a:r>
            <a:r>
              <a:rPr lang="tr-TR" sz="3400" b="1" dirty="0"/>
              <a:t>bezinin </a:t>
            </a:r>
            <a:r>
              <a:rPr lang="tr-TR" sz="3400" b="1" dirty="0" err="1"/>
              <a:t>spontan</a:t>
            </a:r>
            <a:r>
              <a:rPr lang="tr-TR" sz="3400" b="1" dirty="0"/>
              <a:t> </a:t>
            </a:r>
            <a:r>
              <a:rPr lang="tr-TR" sz="3400" b="1" dirty="0" err="1"/>
              <a:t>remisyon</a:t>
            </a:r>
            <a:r>
              <a:rPr lang="tr-TR" sz="3400" b="1" dirty="0"/>
              <a:t> ile sonuçlanan </a:t>
            </a:r>
            <a:r>
              <a:rPr lang="tr-TR" sz="3400" b="1" dirty="0" err="1"/>
              <a:t>inflamasyonudur</a:t>
            </a:r>
            <a:r>
              <a:rPr lang="tr-TR" sz="3400" b="1" dirty="0"/>
              <a:t>. </a:t>
            </a:r>
            <a:endParaRPr lang="tr-TR" sz="3400" b="1" dirty="0" smtClean="0"/>
          </a:p>
          <a:p>
            <a:pPr marL="114300" indent="0">
              <a:buNone/>
            </a:pPr>
            <a:endParaRPr lang="tr-TR" sz="3400" b="1" dirty="0" smtClean="0"/>
          </a:p>
          <a:p>
            <a:pPr marL="114300" indent="0">
              <a:buNone/>
            </a:pPr>
            <a:r>
              <a:rPr lang="tr-TR" sz="3400" b="1" dirty="0" err="1" smtClean="0"/>
              <a:t>Granülomatöz</a:t>
            </a:r>
            <a:r>
              <a:rPr lang="tr-TR" sz="3400" b="1" dirty="0" smtClean="0"/>
              <a:t> </a:t>
            </a:r>
            <a:r>
              <a:rPr lang="tr-TR" sz="3400" b="1" dirty="0" err="1"/>
              <a:t>tiroidit</a:t>
            </a:r>
            <a:r>
              <a:rPr lang="tr-TR" sz="3400" b="1" dirty="0"/>
              <a:t> veya De </a:t>
            </a:r>
            <a:r>
              <a:rPr lang="tr-TR" sz="3400" b="1" dirty="0" err="1"/>
              <a:t>Quervain</a:t>
            </a:r>
            <a:r>
              <a:rPr lang="tr-TR" sz="3400" b="1" dirty="0"/>
              <a:t> </a:t>
            </a:r>
            <a:r>
              <a:rPr lang="tr-TR" sz="3400" b="1" dirty="0" err="1"/>
              <a:t>tiroiditi</a:t>
            </a:r>
            <a:r>
              <a:rPr lang="tr-TR" sz="3400" b="1" dirty="0"/>
              <a:t> olarak da </a:t>
            </a:r>
            <a:r>
              <a:rPr lang="tr-TR" sz="3400" b="1" dirty="0" smtClean="0"/>
              <a:t>adlandırılır. </a:t>
            </a:r>
          </a:p>
          <a:p>
            <a:pPr marL="114300" indent="0">
              <a:buNone/>
            </a:pPr>
            <a:endParaRPr lang="tr-TR" sz="3400" b="1" dirty="0"/>
          </a:p>
          <a:p>
            <a:pPr marL="114300" indent="0">
              <a:buNone/>
            </a:pPr>
            <a:endParaRPr lang="tr-TR" sz="3400" b="1" dirty="0" smtClean="0"/>
          </a:p>
          <a:p>
            <a:pPr marL="114300" indent="0">
              <a:buNone/>
            </a:pPr>
            <a:r>
              <a:rPr lang="tr-TR" sz="3400" b="1" dirty="0" smtClean="0"/>
              <a:t>Mevsimsel </a:t>
            </a:r>
            <a:r>
              <a:rPr lang="tr-TR" sz="3400" b="1" dirty="0"/>
              <a:t>dağılım gösterir, ilkbahar–sonbahar aylarında sıklığı artar. </a:t>
            </a:r>
          </a:p>
          <a:p>
            <a:pPr marL="114300" indent="0">
              <a:buNone/>
            </a:pPr>
            <a:endParaRPr lang="tr-TR" b="1" dirty="0" smtClean="0"/>
          </a:p>
          <a:p>
            <a:pPr marL="114300" indent="0">
              <a:buNone/>
            </a:pPr>
            <a:endParaRPr lang="tr-TR" sz="3400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 err="1" smtClean="0"/>
              <a:t>Tiroid</a:t>
            </a:r>
            <a:r>
              <a:rPr lang="tr-TR" b="1" dirty="0" smtClean="0"/>
              <a:t> </a:t>
            </a:r>
            <a:r>
              <a:rPr lang="tr-TR" b="1" dirty="0" err="1"/>
              <a:t>glandının</a:t>
            </a:r>
            <a:r>
              <a:rPr lang="tr-TR" b="1" dirty="0"/>
              <a:t> tümü hastalıktan etkilenir </a:t>
            </a:r>
          </a:p>
          <a:p>
            <a:endParaRPr lang="tr-TR" b="1" dirty="0" smtClean="0"/>
          </a:p>
          <a:p>
            <a:r>
              <a:rPr lang="tr-TR" b="1" dirty="0"/>
              <a:t>R</a:t>
            </a:r>
            <a:r>
              <a:rPr lang="tr-TR" b="1" dirty="0" smtClean="0"/>
              <a:t>adyoaktif </a:t>
            </a:r>
            <a:r>
              <a:rPr lang="tr-TR" b="1" dirty="0"/>
              <a:t>iyot </a:t>
            </a:r>
            <a:r>
              <a:rPr lang="tr-TR" b="1" dirty="0" err="1"/>
              <a:t>uptake’inde</a:t>
            </a:r>
            <a:r>
              <a:rPr lang="tr-TR" b="1" dirty="0"/>
              <a:t> azalma</a:t>
            </a:r>
          </a:p>
          <a:p>
            <a:endParaRPr lang="tr-TR" b="1" dirty="0" smtClean="0"/>
          </a:p>
          <a:p>
            <a:r>
              <a:rPr lang="tr-TR" b="1" dirty="0"/>
              <a:t>G</a:t>
            </a:r>
            <a:r>
              <a:rPr lang="tr-TR" b="1" dirty="0" smtClean="0"/>
              <a:t>eçici </a:t>
            </a:r>
            <a:r>
              <a:rPr lang="tr-TR" b="1" dirty="0" err="1"/>
              <a:t>hipertiroksinemi</a:t>
            </a:r>
            <a:endParaRPr lang="tr-TR" b="1" dirty="0"/>
          </a:p>
          <a:p>
            <a:endParaRPr lang="tr-TR" b="1" dirty="0" smtClean="0"/>
          </a:p>
          <a:p>
            <a:r>
              <a:rPr lang="tr-TR" b="1" dirty="0" err="1" smtClean="0"/>
              <a:t>Tiroglobülin</a:t>
            </a:r>
            <a:r>
              <a:rPr lang="tr-TR" b="1" dirty="0" smtClean="0"/>
              <a:t> </a:t>
            </a:r>
            <a:r>
              <a:rPr lang="tr-TR" b="1" dirty="0" err="1"/>
              <a:t>düzeyİ</a:t>
            </a:r>
            <a:r>
              <a:rPr lang="tr-TR" b="1" dirty="0"/>
              <a:t> ve eritrosit sedimantasyon </a:t>
            </a:r>
            <a:r>
              <a:rPr lang="tr-TR" b="1" dirty="0" smtClean="0"/>
              <a:t>hızında artış </a:t>
            </a: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95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anamnez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b="1" dirty="0"/>
              <a:t>Ailede </a:t>
            </a:r>
            <a:r>
              <a:rPr lang="tr-TR" sz="2000" b="1" dirty="0" err="1"/>
              <a:t>tiroid</a:t>
            </a:r>
            <a:r>
              <a:rPr lang="tr-TR" sz="2000" b="1" dirty="0"/>
              <a:t> </a:t>
            </a:r>
            <a:r>
              <a:rPr lang="tr-TR" sz="2000" b="1" dirty="0" err="1"/>
              <a:t>ca</a:t>
            </a:r>
            <a:r>
              <a:rPr lang="tr-TR" sz="2000" b="1" dirty="0"/>
              <a:t> veya birinci derece akrabada </a:t>
            </a:r>
            <a:r>
              <a:rPr lang="tr-TR" sz="2000" b="1" dirty="0" err="1"/>
              <a:t>tiroid</a:t>
            </a:r>
            <a:r>
              <a:rPr lang="tr-TR" sz="2000" b="1" dirty="0"/>
              <a:t> </a:t>
            </a:r>
            <a:r>
              <a:rPr lang="tr-TR" sz="2000" b="1" dirty="0" err="1"/>
              <a:t>ca</a:t>
            </a:r>
            <a:r>
              <a:rPr lang="tr-TR" sz="2000" b="1" dirty="0"/>
              <a:t> sendromu </a:t>
            </a:r>
            <a:endParaRPr lang="tr-TR" sz="2000" b="1" dirty="0" smtClean="0"/>
          </a:p>
          <a:p>
            <a:endParaRPr lang="tr-TR" sz="2000" b="1" dirty="0"/>
          </a:p>
          <a:p>
            <a:r>
              <a:rPr lang="tr-TR" sz="2000" b="1" dirty="0" smtClean="0"/>
              <a:t>Çocukluk </a:t>
            </a:r>
            <a:r>
              <a:rPr lang="tr-TR" sz="2000" b="1" dirty="0"/>
              <a:t>ya da </a:t>
            </a:r>
            <a:r>
              <a:rPr lang="tr-TR" sz="2000" b="1" dirty="0" err="1"/>
              <a:t>adölesan</a:t>
            </a:r>
            <a:r>
              <a:rPr lang="tr-TR" sz="2000" b="1" dirty="0"/>
              <a:t> dönemde iyonize radyasyona maruz kalma (nükleer </a:t>
            </a:r>
            <a:r>
              <a:rPr lang="tr-TR" sz="2000" b="1" dirty="0" smtClean="0"/>
              <a:t>kazalar)</a:t>
            </a:r>
          </a:p>
          <a:p>
            <a:endParaRPr lang="tr-TR" sz="2000" b="1" dirty="0"/>
          </a:p>
          <a:p>
            <a:r>
              <a:rPr lang="tr-TR" sz="2000" b="1" dirty="0" err="1" smtClean="0"/>
              <a:t>İnfertilite</a:t>
            </a:r>
            <a:r>
              <a:rPr lang="tr-TR" sz="2000" b="1" dirty="0" smtClean="0"/>
              <a:t> öyküsü, </a:t>
            </a:r>
            <a:r>
              <a:rPr lang="tr-TR" sz="2000" b="1" dirty="0" err="1" smtClean="0"/>
              <a:t>oligomenore</a:t>
            </a:r>
            <a:r>
              <a:rPr lang="tr-TR" sz="2000" b="1" dirty="0" smtClean="0"/>
              <a:t> düzensiz ve yoğun kanamalar</a:t>
            </a:r>
          </a:p>
          <a:p>
            <a:endParaRPr lang="tr-TR" sz="2000" dirty="0"/>
          </a:p>
          <a:p>
            <a:r>
              <a:rPr lang="tr-TR" sz="2000" b="1" dirty="0"/>
              <a:t>Eşlik eden </a:t>
            </a:r>
            <a:r>
              <a:rPr lang="tr-TR" sz="2000" b="1" dirty="0" smtClean="0"/>
              <a:t>hastalıklar: </a:t>
            </a:r>
            <a:r>
              <a:rPr lang="tr-TR" sz="2000" b="1" dirty="0" err="1"/>
              <a:t>Pernisiyöz</a:t>
            </a:r>
            <a:r>
              <a:rPr lang="tr-TR" sz="2000" b="1" dirty="0"/>
              <a:t> </a:t>
            </a:r>
            <a:r>
              <a:rPr lang="tr-TR" sz="2000" b="1" dirty="0" smtClean="0"/>
              <a:t>anemi, </a:t>
            </a:r>
            <a:r>
              <a:rPr lang="tr-TR" sz="2000" b="1" dirty="0" err="1"/>
              <a:t>Romatoid</a:t>
            </a:r>
            <a:r>
              <a:rPr lang="tr-TR" sz="2000" b="1" dirty="0"/>
              <a:t> </a:t>
            </a:r>
            <a:r>
              <a:rPr lang="tr-TR" sz="2000" b="1" dirty="0" err="1" smtClean="0"/>
              <a:t>artrit</a:t>
            </a:r>
            <a:r>
              <a:rPr lang="tr-TR" sz="2000" b="1" dirty="0" smtClean="0"/>
              <a:t>, </a:t>
            </a:r>
            <a:r>
              <a:rPr lang="tr-TR" sz="2000" b="1" dirty="0"/>
              <a:t>Tip 1 </a:t>
            </a:r>
            <a:r>
              <a:rPr lang="tr-TR" sz="2000" b="1" dirty="0" smtClean="0"/>
              <a:t>DM, </a:t>
            </a:r>
            <a:r>
              <a:rPr lang="tr-TR" sz="2000" b="1" dirty="0" err="1" smtClean="0"/>
              <a:t>Addison</a:t>
            </a:r>
            <a:r>
              <a:rPr lang="tr-TR" sz="2000" b="1" dirty="0" smtClean="0"/>
              <a:t>, </a:t>
            </a:r>
            <a:r>
              <a:rPr lang="tr-TR" sz="2000" b="1" dirty="0"/>
              <a:t>MEN </a:t>
            </a:r>
            <a:r>
              <a:rPr lang="tr-TR" sz="2000" b="1" dirty="0" smtClean="0"/>
              <a:t>sendromları, </a:t>
            </a:r>
            <a:r>
              <a:rPr lang="tr-TR" sz="2000" b="1" dirty="0" err="1"/>
              <a:t>Karpal</a:t>
            </a:r>
            <a:r>
              <a:rPr lang="tr-TR" sz="2000" b="1" dirty="0"/>
              <a:t> </a:t>
            </a:r>
            <a:r>
              <a:rPr lang="tr-TR" sz="2000" b="1" dirty="0" err="1" smtClean="0"/>
              <a:t>tunel</a:t>
            </a:r>
            <a:r>
              <a:rPr lang="tr-TR" sz="2000" b="1" dirty="0" smtClean="0"/>
              <a:t> sendromu</a:t>
            </a:r>
          </a:p>
          <a:p>
            <a:endParaRPr lang="tr-TR" sz="2000" b="1" dirty="0"/>
          </a:p>
          <a:p>
            <a:r>
              <a:rPr lang="tr-TR" sz="2000" b="1" dirty="0" smtClean="0"/>
              <a:t>Depresyon, </a:t>
            </a:r>
            <a:r>
              <a:rPr lang="tr-TR" sz="2000" b="1" dirty="0" err="1" smtClean="0"/>
              <a:t>Demans</a:t>
            </a:r>
            <a:endParaRPr lang="tr-TR" sz="2000" b="1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1412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SUBAKUT TİROİDİT TEDAVİ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Spontan</a:t>
            </a:r>
            <a:r>
              <a:rPr lang="tr-TR" b="1" dirty="0" smtClean="0"/>
              <a:t> </a:t>
            </a:r>
            <a:r>
              <a:rPr lang="tr-TR" b="1" dirty="0" err="1" smtClean="0"/>
              <a:t>remisyon</a:t>
            </a:r>
            <a:r>
              <a:rPr lang="tr-TR" b="1" dirty="0" smtClean="0"/>
              <a:t>(%90) kural olduğu için tedavi </a:t>
            </a:r>
            <a:r>
              <a:rPr lang="tr-TR" b="1" dirty="0" err="1" smtClean="0"/>
              <a:t>semptomatiktir</a:t>
            </a:r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Ağrı </a:t>
            </a:r>
            <a:r>
              <a:rPr lang="tr-TR" b="1" dirty="0"/>
              <a:t>için </a:t>
            </a:r>
            <a:r>
              <a:rPr lang="tr-TR" b="1" dirty="0" err="1"/>
              <a:t>nonsteroid</a:t>
            </a:r>
            <a:r>
              <a:rPr lang="tr-TR" b="1" dirty="0"/>
              <a:t> </a:t>
            </a:r>
            <a:r>
              <a:rPr lang="tr-TR" b="1" dirty="0" err="1"/>
              <a:t>antiinflamatuar</a:t>
            </a:r>
            <a:r>
              <a:rPr lang="tr-TR" b="1" dirty="0"/>
              <a:t> (NSAİ) ajanlar veya aspirin kullanılabilir. </a:t>
            </a:r>
          </a:p>
          <a:p>
            <a:pPr lvl="1"/>
            <a:r>
              <a:rPr lang="tr-TR" dirty="0" smtClean="0"/>
              <a:t>(</a:t>
            </a:r>
            <a:r>
              <a:rPr lang="tr-TR" dirty="0" err="1"/>
              <a:t>Naproksen</a:t>
            </a:r>
            <a:r>
              <a:rPr lang="tr-TR" dirty="0"/>
              <a:t> 1000–1500 mg /gün, </a:t>
            </a:r>
            <a:r>
              <a:rPr lang="tr-TR" dirty="0" err="1"/>
              <a:t>İbuprofen</a:t>
            </a:r>
            <a:r>
              <a:rPr lang="tr-TR" dirty="0"/>
              <a:t> 1200–3200 mg/gün, Aspirin maksimum 2600 </a:t>
            </a:r>
            <a:r>
              <a:rPr lang="tr-TR" dirty="0" smtClean="0"/>
              <a:t>mg/gün) </a:t>
            </a:r>
          </a:p>
          <a:p>
            <a:endParaRPr lang="tr-TR" dirty="0"/>
          </a:p>
          <a:p>
            <a:r>
              <a:rPr lang="tr-TR" b="1" dirty="0" err="1" smtClean="0"/>
              <a:t>Hipertiroidi</a:t>
            </a:r>
            <a:r>
              <a:rPr lang="tr-TR" b="1" dirty="0" smtClean="0"/>
              <a:t> </a:t>
            </a:r>
            <a:r>
              <a:rPr lang="tr-TR" b="1" dirty="0"/>
              <a:t>döneminde beta </a:t>
            </a:r>
            <a:r>
              <a:rPr lang="tr-TR" b="1" dirty="0" err="1"/>
              <a:t>bloker</a:t>
            </a:r>
            <a:r>
              <a:rPr lang="tr-TR" b="1" dirty="0"/>
              <a:t> kullanılabilir</a:t>
            </a:r>
            <a:endParaRPr lang="tr-TR" b="1" dirty="0" smtClean="0"/>
          </a:p>
          <a:p>
            <a:endParaRPr lang="tr-TR" b="1" dirty="0"/>
          </a:p>
          <a:p>
            <a:r>
              <a:rPr lang="tr-TR" b="1" dirty="0" smtClean="0"/>
              <a:t>NSAİ </a:t>
            </a:r>
            <a:r>
              <a:rPr lang="tr-TR" b="1" dirty="0"/>
              <a:t>tedavisine yanıt alınmayan vakalarda </a:t>
            </a:r>
            <a:r>
              <a:rPr lang="tr-TR" b="1" dirty="0" err="1"/>
              <a:t>steroid</a:t>
            </a:r>
            <a:r>
              <a:rPr lang="tr-TR" b="1" dirty="0"/>
              <a:t> düşünülebilir. </a:t>
            </a:r>
          </a:p>
          <a:p>
            <a:pPr lvl="1"/>
            <a:r>
              <a:rPr lang="tr-TR" b="1" dirty="0" smtClean="0"/>
              <a:t>40 </a:t>
            </a:r>
            <a:r>
              <a:rPr lang="tr-TR" b="1" dirty="0"/>
              <a:t>mg </a:t>
            </a:r>
            <a:r>
              <a:rPr lang="tr-TR" b="1" dirty="0" err="1"/>
              <a:t>prednizolon</a:t>
            </a:r>
            <a:r>
              <a:rPr lang="tr-TR" b="1" dirty="0"/>
              <a:t> başlanıp 1 hafta sonra doz azaltılarak birkaç hafta içinde kesilir. </a:t>
            </a:r>
            <a:endParaRPr lang="tr-TR" b="1" dirty="0" smtClean="0"/>
          </a:p>
          <a:p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08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ENDOKRİNolojİ</a:t>
            </a:r>
            <a:r>
              <a:rPr lang="tr-TR" dirty="0" smtClean="0"/>
              <a:t> </a:t>
            </a:r>
            <a:r>
              <a:rPr lang="tr-TR" dirty="0" err="1" smtClean="0"/>
              <a:t>uzmanIna</a:t>
            </a:r>
            <a:r>
              <a:rPr lang="tr-TR" dirty="0" smtClean="0"/>
              <a:t> SEVK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Çocuklar </a:t>
            </a:r>
          </a:p>
          <a:p>
            <a:r>
              <a:rPr lang="tr-TR" b="1" dirty="0" err="1" smtClean="0"/>
              <a:t>Ötiroidi</a:t>
            </a:r>
            <a:r>
              <a:rPr lang="tr-TR" b="1" dirty="0" smtClean="0"/>
              <a:t> </a:t>
            </a:r>
            <a:r>
              <a:rPr lang="tr-TR" b="1" dirty="0"/>
              <a:t>durumunun oluşturulamadığı hastalar </a:t>
            </a:r>
            <a:r>
              <a:rPr lang="tr-TR" b="1" dirty="0" smtClean="0"/>
              <a:t> </a:t>
            </a:r>
          </a:p>
          <a:p>
            <a:r>
              <a:rPr lang="tr-TR" b="1" dirty="0" smtClean="0"/>
              <a:t>Gebelik </a:t>
            </a:r>
          </a:p>
          <a:p>
            <a:r>
              <a:rPr lang="tr-TR" b="1" dirty="0" err="1" smtClean="0"/>
              <a:t>Konsepsiyon</a:t>
            </a:r>
            <a:r>
              <a:rPr lang="tr-TR" b="1" dirty="0" smtClean="0"/>
              <a:t> </a:t>
            </a:r>
            <a:r>
              <a:rPr lang="tr-TR" b="1" dirty="0"/>
              <a:t>planlayan hastalar </a:t>
            </a:r>
          </a:p>
          <a:p>
            <a:r>
              <a:rPr lang="tr-TR" b="1" dirty="0" smtClean="0"/>
              <a:t>Kardiyak </a:t>
            </a:r>
            <a:r>
              <a:rPr lang="tr-TR" b="1" dirty="0"/>
              <a:t>hastalık </a:t>
            </a:r>
          </a:p>
          <a:p>
            <a:r>
              <a:rPr lang="tr-TR" b="1" dirty="0" err="1" smtClean="0"/>
              <a:t>Tiroid</a:t>
            </a:r>
            <a:r>
              <a:rPr lang="tr-TR" b="1" dirty="0" smtClean="0"/>
              <a:t> </a:t>
            </a:r>
            <a:r>
              <a:rPr lang="tr-TR" b="1" dirty="0"/>
              <a:t>bezinde nodül, guatr, yapısal </a:t>
            </a:r>
            <a:r>
              <a:rPr lang="tr-TR" b="1" dirty="0" smtClean="0"/>
              <a:t>değişiklik </a:t>
            </a:r>
          </a:p>
          <a:p>
            <a:r>
              <a:rPr lang="tr-TR" b="1" dirty="0" smtClean="0"/>
              <a:t>Adrenal </a:t>
            </a:r>
            <a:r>
              <a:rPr lang="tr-TR" b="1" dirty="0"/>
              <a:t>ya da </a:t>
            </a:r>
            <a:r>
              <a:rPr lang="tr-TR" b="1" dirty="0" err="1"/>
              <a:t>hipofizer</a:t>
            </a:r>
            <a:r>
              <a:rPr lang="tr-TR" b="1" dirty="0"/>
              <a:t> hastalıklar </a:t>
            </a:r>
          </a:p>
          <a:p>
            <a:r>
              <a:rPr lang="tr-TR" b="1" dirty="0" smtClean="0"/>
              <a:t>Olağan </a:t>
            </a:r>
            <a:r>
              <a:rPr lang="tr-TR" b="1" dirty="0"/>
              <a:t>dışı </a:t>
            </a:r>
            <a:r>
              <a:rPr lang="tr-TR" b="1" dirty="0" err="1"/>
              <a:t>tiroid</a:t>
            </a:r>
            <a:r>
              <a:rPr lang="tr-TR" b="1" dirty="0"/>
              <a:t> test sonuçları </a:t>
            </a:r>
          </a:p>
          <a:p>
            <a:r>
              <a:rPr lang="tr-TR" b="1" dirty="0" err="1" smtClean="0"/>
              <a:t>Tiroid</a:t>
            </a:r>
            <a:r>
              <a:rPr lang="tr-TR" b="1" dirty="0" smtClean="0"/>
              <a:t> </a:t>
            </a:r>
            <a:r>
              <a:rPr lang="tr-TR" b="1" dirty="0"/>
              <a:t>testlerini etkileyebilecek ilaçların </a:t>
            </a:r>
            <a:r>
              <a:rPr lang="tr-TR" b="1" dirty="0" smtClean="0"/>
              <a:t>kullanımı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9608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Vaka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353347"/>
          </a:xfrm>
          <a:solidFill>
            <a:schemeClr val="accent2"/>
          </a:solidFill>
        </p:spPr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chemeClr val="bg2"/>
                </a:solidFill>
              </a:rPr>
              <a:t>21 Y E hasta yaklaşık 3 haftadır devam eden çarpıntı şikayeti ile başvurdu. </a:t>
            </a:r>
            <a:endParaRPr lang="tr-TR" dirty="0">
              <a:solidFill>
                <a:schemeClr val="bg2"/>
              </a:solidFill>
            </a:endParaRPr>
          </a:p>
          <a:p>
            <a:endParaRPr lang="tr-TR" dirty="0" smtClean="0">
              <a:solidFill>
                <a:schemeClr val="bg2"/>
              </a:solidFill>
            </a:endParaRPr>
          </a:p>
          <a:p>
            <a:r>
              <a:rPr lang="tr-TR" dirty="0">
                <a:solidFill>
                  <a:schemeClr val="bg2"/>
                </a:solidFill>
              </a:rPr>
              <a:t>S</a:t>
            </a:r>
            <a:r>
              <a:rPr lang="tr-TR" dirty="0" smtClean="0">
                <a:solidFill>
                  <a:schemeClr val="bg2"/>
                </a:solidFill>
              </a:rPr>
              <a:t>inirlilik</a:t>
            </a:r>
            <a:r>
              <a:rPr lang="tr-TR" dirty="0">
                <a:solidFill>
                  <a:schemeClr val="bg2"/>
                </a:solidFill>
              </a:rPr>
              <a:t>, </a:t>
            </a:r>
            <a:r>
              <a:rPr lang="tr-TR" dirty="0" smtClean="0">
                <a:solidFill>
                  <a:schemeClr val="bg2"/>
                </a:solidFill>
              </a:rPr>
              <a:t>terleme, titreme yok. Ek hastalık yok</a:t>
            </a:r>
          </a:p>
          <a:p>
            <a:endParaRPr lang="tr-TR" dirty="0">
              <a:solidFill>
                <a:schemeClr val="bg2"/>
              </a:solidFill>
            </a:endParaRPr>
          </a:p>
          <a:p>
            <a:r>
              <a:rPr lang="tr-TR" dirty="0" smtClean="0">
                <a:solidFill>
                  <a:schemeClr val="bg2"/>
                </a:solidFill>
              </a:rPr>
              <a:t>Anne ve kız kardeşte guatr öyküsü</a:t>
            </a:r>
          </a:p>
          <a:p>
            <a:endParaRPr lang="tr-TR" dirty="0">
              <a:solidFill>
                <a:schemeClr val="bg2"/>
              </a:solidFill>
            </a:endParaRPr>
          </a:p>
          <a:p>
            <a:r>
              <a:rPr lang="tr-TR" dirty="0" err="1" smtClean="0">
                <a:solidFill>
                  <a:schemeClr val="bg2"/>
                </a:solidFill>
              </a:rPr>
              <a:t>Fmde</a:t>
            </a:r>
            <a:r>
              <a:rPr lang="tr-TR" dirty="0" smtClean="0">
                <a:solidFill>
                  <a:schemeClr val="bg2"/>
                </a:solidFill>
              </a:rPr>
              <a:t> </a:t>
            </a:r>
            <a:r>
              <a:rPr lang="tr-TR" dirty="0" err="1" smtClean="0">
                <a:solidFill>
                  <a:schemeClr val="bg2"/>
                </a:solidFill>
              </a:rPr>
              <a:t>tiroid</a:t>
            </a:r>
            <a:r>
              <a:rPr lang="tr-TR" dirty="0" smtClean="0">
                <a:solidFill>
                  <a:schemeClr val="bg2"/>
                </a:solidFill>
              </a:rPr>
              <a:t> </a:t>
            </a:r>
            <a:r>
              <a:rPr lang="tr-TR" dirty="0" err="1" smtClean="0">
                <a:solidFill>
                  <a:schemeClr val="bg2"/>
                </a:solidFill>
              </a:rPr>
              <a:t>palpabl</a:t>
            </a:r>
            <a:r>
              <a:rPr lang="tr-TR" dirty="0" smtClean="0">
                <a:solidFill>
                  <a:schemeClr val="bg2"/>
                </a:solidFill>
              </a:rPr>
              <a:t>, KB ve nabız normal, EKG: NSR</a:t>
            </a:r>
          </a:p>
          <a:p>
            <a:endParaRPr lang="tr-TR" dirty="0">
              <a:solidFill>
                <a:schemeClr val="bg2"/>
              </a:solidFill>
            </a:endParaRPr>
          </a:p>
          <a:p>
            <a:r>
              <a:rPr lang="tr-TR" dirty="0" err="1" smtClean="0">
                <a:solidFill>
                  <a:schemeClr val="bg2"/>
                </a:solidFill>
              </a:rPr>
              <a:t>Laboratuar</a:t>
            </a:r>
            <a:r>
              <a:rPr lang="tr-TR" dirty="0" smtClean="0">
                <a:solidFill>
                  <a:schemeClr val="bg2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TS</a:t>
            </a:r>
            <a:r>
              <a:rPr lang="tr-TR" dirty="0" smtClean="0">
                <a:solidFill>
                  <a:schemeClr val="bg2"/>
                </a:solidFill>
              </a:rPr>
              <a:t>H: D </a:t>
            </a:r>
            <a:r>
              <a:rPr lang="en-US" dirty="0" smtClean="0">
                <a:solidFill>
                  <a:schemeClr val="bg2"/>
                </a:solidFill>
              </a:rPr>
              <a:t>0.</a:t>
            </a:r>
            <a:r>
              <a:rPr lang="tr-TR" dirty="0" smtClean="0">
                <a:solidFill>
                  <a:schemeClr val="bg2"/>
                </a:solidFill>
              </a:rPr>
              <a:t>23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tr-TR" dirty="0" smtClean="0">
                <a:solidFill>
                  <a:schemeClr val="bg2"/>
                </a:solidFill>
              </a:rPr>
              <a:t>(0,41-</a:t>
            </a:r>
            <a:r>
              <a:rPr lang="en-US" dirty="0" smtClean="0">
                <a:solidFill>
                  <a:schemeClr val="bg2"/>
                </a:solidFill>
              </a:rPr>
              <a:t>6.80</a:t>
            </a:r>
            <a:r>
              <a:rPr lang="tr-TR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tr-TR" dirty="0">
                <a:solidFill>
                  <a:schemeClr val="bg2"/>
                </a:solidFill>
              </a:rPr>
              <a:t>s</a:t>
            </a:r>
            <a:r>
              <a:rPr lang="en-US" dirty="0" smtClean="0">
                <a:solidFill>
                  <a:schemeClr val="bg2"/>
                </a:solidFill>
              </a:rPr>
              <a:t>T3</a:t>
            </a:r>
            <a:r>
              <a:rPr lang="tr-TR" dirty="0" smtClean="0">
                <a:solidFill>
                  <a:schemeClr val="bg2"/>
                </a:solidFill>
              </a:rPr>
              <a:t>:  N 3.00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tr-TR" dirty="0" smtClean="0">
                <a:solidFill>
                  <a:schemeClr val="bg2"/>
                </a:solidFill>
              </a:rPr>
              <a:t>(</a:t>
            </a:r>
            <a:r>
              <a:rPr lang="en-US" dirty="0" smtClean="0">
                <a:solidFill>
                  <a:schemeClr val="bg2"/>
                </a:solidFill>
              </a:rPr>
              <a:t>2.97 </a:t>
            </a:r>
            <a:r>
              <a:rPr lang="en-US" dirty="0">
                <a:solidFill>
                  <a:schemeClr val="bg2"/>
                </a:solidFill>
              </a:rPr>
              <a:t>- </a:t>
            </a:r>
            <a:r>
              <a:rPr lang="en-US" dirty="0" smtClean="0">
                <a:solidFill>
                  <a:schemeClr val="bg2"/>
                </a:solidFill>
              </a:rPr>
              <a:t>4.46</a:t>
            </a:r>
            <a:r>
              <a:rPr lang="tr-TR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tr-TR" dirty="0">
                <a:solidFill>
                  <a:schemeClr val="bg2"/>
                </a:solidFill>
              </a:rPr>
              <a:t>s</a:t>
            </a:r>
            <a:r>
              <a:rPr lang="en-US" dirty="0" smtClean="0">
                <a:solidFill>
                  <a:schemeClr val="bg2"/>
                </a:solidFill>
              </a:rPr>
              <a:t>T4</a:t>
            </a:r>
            <a:r>
              <a:rPr lang="tr-TR" dirty="0" smtClean="0">
                <a:solidFill>
                  <a:schemeClr val="bg2"/>
                </a:solidFill>
              </a:rPr>
              <a:t>:  </a:t>
            </a:r>
            <a:r>
              <a:rPr lang="tr-TR" dirty="0">
                <a:solidFill>
                  <a:schemeClr val="bg2"/>
                </a:solidFill>
              </a:rPr>
              <a:t>Y</a:t>
            </a:r>
            <a:r>
              <a:rPr lang="en-US" dirty="0" smtClean="0">
                <a:solidFill>
                  <a:schemeClr val="bg2"/>
                </a:solidFill>
              </a:rPr>
              <a:t>  </a:t>
            </a:r>
            <a:r>
              <a:rPr lang="tr-TR" dirty="0" smtClean="0">
                <a:solidFill>
                  <a:schemeClr val="bg2"/>
                </a:solidFill>
              </a:rPr>
              <a:t>1.63 (</a:t>
            </a:r>
            <a:r>
              <a:rPr lang="en-US" dirty="0" smtClean="0">
                <a:solidFill>
                  <a:schemeClr val="bg2"/>
                </a:solidFill>
              </a:rPr>
              <a:t>0.57 </a:t>
            </a:r>
            <a:r>
              <a:rPr lang="en-US" dirty="0">
                <a:solidFill>
                  <a:schemeClr val="bg2"/>
                </a:solidFill>
              </a:rPr>
              <a:t>- </a:t>
            </a:r>
            <a:r>
              <a:rPr lang="en-US" dirty="0" smtClean="0">
                <a:solidFill>
                  <a:schemeClr val="bg2"/>
                </a:solidFill>
              </a:rPr>
              <a:t>1.24</a:t>
            </a:r>
            <a:r>
              <a:rPr lang="tr-TR" dirty="0" smtClean="0">
                <a:solidFill>
                  <a:schemeClr val="bg2"/>
                </a:solidFill>
              </a:rPr>
              <a:t>)</a:t>
            </a:r>
            <a:endParaRPr lang="tr-T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TEMD TİROİD HASTALIKLARI KILAVUZU</a:t>
            </a:r>
          </a:p>
          <a:p>
            <a:r>
              <a:rPr lang="tr-TR" dirty="0" smtClean="0"/>
              <a:t>www.aafp.org</a:t>
            </a:r>
          </a:p>
          <a:p>
            <a:pPr marL="11430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11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Fİzİk</a:t>
            </a:r>
            <a:r>
              <a:rPr lang="tr-TR" dirty="0" smtClean="0"/>
              <a:t> muayene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z="1800" b="1" dirty="0"/>
              <a:t>G</a:t>
            </a:r>
            <a:r>
              <a:rPr lang="tr-TR" sz="1800" b="1" dirty="0" smtClean="0"/>
              <a:t>uatr</a:t>
            </a:r>
          </a:p>
          <a:p>
            <a:endParaRPr lang="tr-TR" sz="1800" b="1" dirty="0"/>
          </a:p>
          <a:p>
            <a:r>
              <a:rPr lang="tr-TR" sz="1800" b="1" dirty="0" smtClean="0"/>
              <a:t>Nodül</a:t>
            </a:r>
          </a:p>
          <a:p>
            <a:pPr lvl="1"/>
            <a:r>
              <a:rPr lang="tr-TR" sz="1400" b="1" dirty="0" smtClean="0"/>
              <a:t>kıvamı, yeri, boyutu, hareketliliği, hassasiyeti</a:t>
            </a:r>
          </a:p>
          <a:p>
            <a:pPr lvl="1"/>
            <a:r>
              <a:rPr lang="tr-TR" sz="1400" b="1" dirty="0" smtClean="0"/>
              <a:t>Sert nodül, çevre dokulara </a:t>
            </a:r>
            <a:r>
              <a:rPr lang="tr-TR" sz="1400" b="1" dirty="0" err="1" smtClean="0"/>
              <a:t>fikse</a:t>
            </a:r>
            <a:r>
              <a:rPr lang="tr-TR" sz="1400" b="1" dirty="0" smtClean="0"/>
              <a:t> nodül</a:t>
            </a:r>
          </a:p>
          <a:p>
            <a:pPr marL="114300" indent="0">
              <a:buNone/>
            </a:pPr>
            <a:endParaRPr lang="tr-TR" sz="1800" b="1" dirty="0"/>
          </a:p>
          <a:p>
            <a:r>
              <a:rPr lang="tr-TR" sz="1800" b="1" dirty="0" smtClean="0"/>
              <a:t>LAP</a:t>
            </a:r>
          </a:p>
          <a:p>
            <a:endParaRPr lang="tr-TR" sz="1800" b="1" dirty="0"/>
          </a:p>
          <a:p>
            <a:r>
              <a:rPr lang="tr-TR" sz="1800" b="1" dirty="0" smtClean="0"/>
              <a:t>Cilt </a:t>
            </a:r>
            <a:r>
              <a:rPr lang="tr-TR" sz="1800" b="1" dirty="0"/>
              <a:t>kuruluğu, kuru soluk </a:t>
            </a:r>
            <a:r>
              <a:rPr lang="tr-TR" sz="1800" b="1" dirty="0" smtClean="0"/>
              <a:t>cilt</a:t>
            </a:r>
          </a:p>
          <a:p>
            <a:endParaRPr lang="tr-TR" sz="1800" b="1" dirty="0"/>
          </a:p>
          <a:p>
            <a:r>
              <a:rPr lang="tr-TR" sz="1800" b="1" dirty="0" smtClean="0"/>
              <a:t>Göz bulguları</a:t>
            </a:r>
            <a:endParaRPr lang="tr-TR" sz="1800" b="1" dirty="0"/>
          </a:p>
          <a:p>
            <a:endParaRPr lang="tr-TR" sz="1800" b="1" dirty="0" smtClean="0"/>
          </a:p>
          <a:p>
            <a:r>
              <a:rPr lang="tr-TR" sz="1800" b="1" dirty="0"/>
              <a:t>S</a:t>
            </a:r>
            <a:r>
              <a:rPr lang="tr-TR" sz="1800" b="1" dirty="0" smtClean="0"/>
              <a:t>açlarda </a:t>
            </a:r>
            <a:r>
              <a:rPr lang="tr-TR" sz="1800" b="1" dirty="0"/>
              <a:t>dökülme, seyrek kaba saç</a:t>
            </a:r>
            <a:endParaRPr lang="tr-TR" sz="1800" b="1" dirty="0" smtClean="0"/>
          </a:p>
          <a:p>
            <a:pPr marL="114300" lvl="1" indent="0">
              <a:buClr>
                <a:schemeClr val="accent1"/>
              </a:buClr>
              <a:buNone/>
            </a:pPr>
            <a:endParaRPr lang="tr-TR" sz="1800" b="1" dirty="0"/>
          </a:p>
          <a:p>
            <a:pPr marL="342900" lvl="1">
              <a:buClr>
                <a:schemeClr val="accent1"/>
              </a:buClr>
            </a:pPr>
            <a:r>
              <a:rPr lang="tr-TR" sz="1800" b="1" dirty="0" smtClean="0"/>
              <a:t>Hipertansiyon</a:t>
            </a:r>
            <a:endParaRPr lang="tr-TR" sz="1800" b="1" dirty="0"/>
          </a:p>
          <a:p>
            <a:endParaRPr lang="tr-TR" sz="1800" b="1" dirty="0" smtClean="0"/>
          </a:p>
          <a:p>
            <a:r>
              <a:rPr lang="tr-TR" sz="1600" b="1" dirty="0" err="1" smtClean="0"/>
              <a:t>Apatetik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hipertiroidi</a:t>
            </a:r>
            <a:r>
              <a:rPr lang="tr-TR" sz="1600" b="1" dirty="0" smtClean="0"/>
              <a:t>(yaşlılarda)</a:t>
            </a:r>
            <a:endParaRPr lang="tr-TR" sz="1800" b="1" dirty="0"/>
          </a:p>
          <a:p>
            <a:endParaRPr lang="tr-TR" sz="1800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z="1900" b="1" dirty="0" err="1" smtClean="0"/>
              <a:t>Bradikardi</a:t>
            </a:r>
            <a:r>
              <a:rPr lang="tr-TR" sz="1900" b="1" dirty="0" smtClean="0"/>
              <a:t>-taşikardi</a:t>
            </a:r>
            <a:endParaRPr lang="tr-TR" sz="1900" b="1" dirty="0"/>
          </a:p>
          <a:p>
            <a:endParaRPr lang="tr-TR" sz="1900" b="1" dirty="0" smtClean="0"/>
          </a:p>
          <a:p>
            <a:r>
              <a:rPr lang="tr-TR" sz="1900" b="1" dirty="0" err="1"/>
              <a:t>M</a:t>
            </a:r>
            <a:r>
              <a:rPr lang="tr-TR" sz="1900" b="1" dirty="0" err="1" smtClean="0"/>
              <a:t>iksödem</a:t>
            </a:r>
            <a:r>
              <a:rPr lang="tr-TR" sz="1900" b="1" dirty="0" smtClean="0"/>
              <a:t> </a:t>
            </a:r>
            <a:r>
              <a:rPr lang="tr-TR" sz="1900" b="1" dirty="0"/>
              <a:t>(</a:t>
            </a:r>
            <a:r>
              <a:rPr lang="tr-TR" sz="1900" b="1" dirty="0" err="1"/>
              <a:t>gode</a:t>
            </a:r>
            <a:r>
              <a:rPr lang="tr-TR" sz="1900" b="1" dirty="0"/>
              <a:t> bırakmayan)</a:t>
            </a:r>
          </a:p>
          <a:p>
            <a:pPr marL="114300" indent="0">
              <a:buNone/>
            </a:pPr>
            <a:endParaRPr lang="tr-TR" sz="1900" b="1" dirty="0" smtClean="0"/>
          </a:p>
          <a:p>
            <a:r>
              <a:rPr lang="tr-TR" sz="1900" b="1" dirty="0" err="1" smtClean="0"/>
              <a:t>Obezite</a:t>
            </a:r>
            <a:r>
              <a:rPr lang="tr-TR" sz="1900" b="1" dirty="0"/>
              <a:t>/</a:t>
            </a:r>
            <a:r>
              <a:rPr lang="tr-TR" sz="1900" b="1" dirty="0" smtClean="0"/>
              <a:t>zayıflık</a:t>
            </a:r>
          </a:p>
          <a:p>
            <a:pPr marL="114300" lvl="1" indent="0">
              <a:buClr>
                <a:schemeClr val="accent1"/>
              </a:buClr>
              <a:buNone/>
            </a:pPr>
            <a:endParaRPr lang="tr-TR" sz="1900" b="1" dirty="0"/>
          </a:p>
          <a:p>
            <a:pPr marL="342900" lvl="1">
              <a:buClr>
                <a:schemeClr val="accent1"/>
              </a:buClr>
            </a:pPr>
            <a:r>
              <a:rPr lang="tr-TR" sz="1900" b="1" dirty="0" err="1"/>
              <a:t>Tiroid</a:t>
            </a:r>
            <a:r>
              <a:rPr lang="tr-TR" sz="1900" b="1" dirty="0"/>
              <a:t> bezi </a:t>
            </a:r>
            <a:r>
              <a:rPr lang="tr-TR" sz="1900" b="1" dirty="0" smtClean="0"/>
              <a:t>üzerinde ağrı </a:t>
            </a:r>
            <a:r>
              <a:rPr lang="tr-TR" sz="1900" b="1" dirty="0"/>
              <a:t>ve </a:t>
            </a:r>
            <a:r>
              <a:rPr lang="tr-TR" sz="1900" b="1" dirty="0" smtClean="0"/>
              <a:t>hassasiyet</a:t>
            </a:r>
          </a:p>
          <a:p>
            <a:pPr marL="342900" lvl="1">
              <a:buClr>
                <a:schemeClr val="accent1"/>
              </a:buClr>
            </a:pPr>
            <a:endParaRPr lang="tr-TR" sz="1900" b="1" dirty="0" smtClean="0"/>
          </a:p>
          <a:p>
            <a:pPr marL="342900" lvl="1">
              <a:buClr>
                <a:schemeClr val="accent1"/>
              </a:buClr>
            </a:pPr>
            <a:r>
              <a:rPr lang="tr-TR" sz="1900" b="1" dirty="0" smtClean="0"/>
              <a:t>Ateş</a:t>
            </a:r>
            <a:endParaRPr lang="tr-TR" sz="1900" b="1" dirty="0"/>
          </a:p>
          <a:p>
            <a:pPr marL="342900" lvl="1">
              <a:buClr>
                <a:schemeClr val="accent1"/>
              </a:buClr>
            </a:pPr>
            <a:endParaRPr lang="tr-TR" sz="1900" b="1" dirty="0" smtClean="0"/>
          </a:p>
          <a:p>
            <a:pPr marL="342900" lvl="1">
              <a:buClr>
                <a:schemeClr val="accent1"/>
              </a:buClr>
            </a:pPr>
            <a:r>
              <a:rPr lang="tr-TR" sz="1900" b="1" dirty="0" err="1" smtClean="0"/>
              <a:t>Vitiligo</a:t>
            </a:r>
            <a:endParaRPr lang="tr-TR" sz="1900" b="1" dirty="0"/>
          </a:p>
          <a:p>
            <a:pPr marL="342900" lvl="1">
              <a:buClr>
                <a:schemeClr val="accent1"/>
              </a:buClr>
            </a:pPr>
            <a:endParaRPr lang="tr-TR" sz="1900" b="1" dirty="0" smtClean="0"/>
          </a:p>
          <a:p>
            <a:pPr marL="342900" lvl="1">
              <a:buClr>
                <a:schemeClr val="accent1"/>
              </a:buClr>
            </a:pPr>
            <a:r>
              <a:rPr lang="tr-TR" sz="1900" b="1" dirty="0" err="1"/>
              <a:t>Perikard</a:t>
            </a:r>
            <a:r>
              <a:rPr lang="tr-TR" sz="1900" b="1" dirty="0"/>
              <a:t>  sıvısı </a:t>
            </a:r>
            <a:endParaRPr lang="tr-TR" sz="1900" dirty="0"/>
          </a:p>
          <a:p>
            <a:pPr marL="342900" lvl="1">
              <a:buClr>
                <a:schemeClr val="accent1"/>
              </a:buClr>
            </a:pPr>
            <a:endParaRPr lang="tr-TR" sz="1800" b="1" dirty="0" smtClean="0"/>
          </a:p>
          <a:p>
            <a:pPr marL="342900" lvl="1">
              <a:buClr>
                <a:schemeClr val="accent1"/>
              </a:buClr>
            </a:pPr>
            <a:r>
              <a:rPr lang="tr-TR" sz="1800" b="1" dirty="0" err="1" smtClean="0"/>
              <a:t>Mukozal</a:t>
            </a:r>
            <a:r>
              <a:rPr lang="tr-TR" sz="1800" b="1" dirty="0" smtClean="0"/>
              <a:t> </a:t>
            </a:r>
            <a:r>
              <a:rPr lang="tr-TR" sz="1800" b="1" dirty="0" err="1" smtClean="0"/>
              <a:t>nörinomlar</a:t>
            </a:r>
            <a:r>
              <a:rPr lang="tr-TR" sz="1800" b="1" dirty="0" smtClean="0"/>
              <a:t>, </a:t>
            </a:r>
            <a:r>
              <a:rPr lang="tr-TR" sz="1800" b="1" dirty="0" err="1" smtClean="0"/>
              <a:t>marfanoid</a:t>
            </a:r>
            <a:r>
              <a:rPr lang="tr-TR" sz="1800" b="1" dirty="0" smtClean="0"/>
              <a:t> yapı</a:t>
            </a:r>
            <a:endParaRPr lang="tr-TR" sz="1800" b="1" dirty="0"/>
          </a:p>
          <a:p>
            <a:endParaRPr lang="tr-TR" sz="2000" b="1" dirty="0" smtClean="0"/>
          </a:p>
          <a:p>
            <a:endParaRPr lang="tr-TR" sz="2000" b="1" dirty="0"/>
          </a:p>
          <a:p>
            <a:pPr marL="114300" indent="0">
              <a:buNone/>
            </a:pPr>
            <a:endParaRPr lang="tr-TR" sz="2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laboratuar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860032" y="1772816"/>
            <a:ext cx="4038600" cy="4407408"/>
          </a:xfrm>
        </p:spPr>
        <p:txBody>
          <a:bodyPr>
            <a:normAutofit/>
          </a:bodyPr>
          <a:lstStyle/>
          <a:p>
            <a:r>
              <a:rPr lang="tr-TR" sz="1700" b="1" dirty="0" smtClean="0"/>
              <a:t>Sedim</a:t>
            </a:r>
            <a:r>
              <a:rPr lang="tr-TR" sz="1700" b="1" dirty="0"/>
              <a:t>, </a:t>
            </a:r>
            <a:r>
              <a:rPr lang="tr-TR" sz="1700" b="1" dirty="0" smtClean="0"/>
              <a:t>CRP</a:t>
            </a:r>
            <a:endParaRPr lang="tr-TR" sz="1700" b="1" dirty="0"/>
          </a:p>
          <a:p>
            <a:endParaRPr lang="tr-TR" sz="1700" b="1" dirty="0" smtClean="0"/>
          </a:p>
          <a:p>
            <a:r>
              <a:rPr lang="tr-TR" sz="1700" b="1" dirty="0" err="1" smtClean="0"/>
              <a:t>Kreatinin</a:t>
            </a:r>
            <a:endParaRPr lang="tr-TR" sz="1700" b="1" dirty="0"/>
          </a:p>
          <a:p>
            <a:endParaRPr lang="tr-TR" sz="1700" b="1" dirty="0" smtClean="0"/>
          </a:p>
          <a:p>
            <a:r>
              <a:rPr lang="tr-TR" sz="1700" b="1" dirty="0" err="1" smtClean="0"/>
              <a:t>Hiperlipidemi</a:t>
            </a:r>
            <a:endParaRPr lang="tr-TR" sz="1700" b="1" dirty="0"/>
          </a:p>
          <a:p>
            <a:endParaRPr lang="tr-TR" sz="1700" b="1" dirty="0" smtClean="0"/>
          </a:p>
          <a:p>
            <a:r>
              <a:rPr lang="tr-TR" sz="1700" b="1" dirty="0" smtClean="0"/>
              <a:t>CPK </a:t>
            </a:r>
            <a:r>
              <a:rPr lang="tr-TR" sz="1700" b="1" dirty="0"/>
              <a:t>yüksekliği 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51520" y="1772816"/>
            <a:ext cx="4038600" cy="4407408"/>
          </a:xfrm>
        </p:spPr>
        <p:txBody>
          <a:bodyPr>
            <a:normAutofit/>
          </a:bodyPr>
          <a:lstStyle/>
          <a:p>
            <a:r>
              <a:rPr lang="tr-TR" sz="1700" b="1" dirty="0" smtClean="0"/>
              <a:t>CBC</a:t>
            </a:r>
          </a:p>
          <a:p>
            <a:endParaRPr lang="tr-TR" sz="1700" b="1" dirty="0" smtClean="0"/>
          </a:p>
          <a:p>
            <a:r>
              <a:rPr lang="tr-TR" sz="1700" b="1" dirty="0" smtClean="0"/>
              <a:t>Elektrolitler(</a:t>
            </a:r>
            <a:r>
              <a:rPr lang="tr-TR" sz="1700" b="1" dirty="0" err="1" smtClean="0"/>
              <a:t>hiponatremi</a:t>
            </a:r>
            <a:r>
              <a:rPr lang="tr-TR" sz="1700" b="1" dirty="0" smtClean="0"/>
              <a:t>-SIADH)</a:t>
            </a:r>
          </a:p>
          <a:p>
            <a:endParaRPr lang="tr-TR" sz="1700" b="1" dirty="0" smtClean="0"/>
          </a:p>
          <a:p>
            <a:r>
              <a:rPr lang="tr-TR" sz="1700" b="1" dirty="0" err="1" smtClean="0"/>
              <a:t>Tiroid</a:t>
            </a:r>
            <a:r>
              <a:rPr lang="tr-TR" sz="1700" b="1" dirty="0" smtClean="0"/>
              <a:t> fonksiyon testleri</a:t>
            </a:r>
          </a:p>
          <a:p>
            <a:endParaRPr lang="tr-TR" sz="1700" b="1" dirty="0" smtClean="0"/>
          </a:p>
          <a:p>
            <a:r>
              <a:rPr lang="tr-TR" sz="1700" b="1" dirty="0" err="1" smtClean="0"/>
              <a:t>Tiroglobulin</a:t>
            </a:r>
            <a:endParaRPr lang="tr-TR" sz="1700" b="1" dirty="0" smtClean="0"/>
          </a:p>
          <a:p>
            <a:endParaRPr lang="tr-TR" sz="1700" b="1" dirty="0" smtClean="0"/>
          </a:p>
          <a:p>
            <a:r>
              <a:rPr lang="tr-TR" sz="1700" b="1" dirty="0" err="1" smtClean="0"/>
              <a:t>Tiroid</a:t>
            </a:r>
            <a:r>
              <a:rPr lang="tr-TR" sz="1700" b="1" dirty="0" smtClean="0"/>
              <a:t> </a:t>
            </a:r>
            <a:r>
              <a:rPr lang="tr-TR" sz="1700" b="1" dirty="0" err="1" smtClean="0"/>
              <a:t>otoantikorları</a:t>
            </a:r>
            <a:endParaRPr lang="tr-TR" sz="1700" b="1" dirty="0" smtClean="0"/>
          </a:p>
          <a:p>
            <a:endParaRPr lang="tr-TR" sz="1700" b="1" dirty="0" smtClean="0"/>
          </a:p>
          <a:p>
            <a:r>
              <a:rPr lang="tr-TR" sz="1700" b="1" dirty="0" smtClean="0"/>
              <a:t>AST ALT GGT ALP</a:t>
            </a:r>
          </a:p>
          <a:p>
            <a:endParaRPr lang="tr-TR" sz="1700" b="1" dirty="0" smtClean="0"/>
          </a:p>
          <a:p>
            <a:r>
              <a:rPr lang="tr-TR" sz="1700" b="1" dirty="0" err="1" smtClean="0"/>
              <a:t>Kalsitonin</a:t>
            </a:r>
            <a:r>
              <a:rPr lang="tr-TR" sz="1700" b="1" dirty="0" smtClean="0"/>
              <a:t> </a:t>
            </a:r>
          </a:p>
          <a:p>
            <a:endParaRPr lang="tr-TR" sz="1700" b="1" dirty="0" smtClean="0"/>
          </a:p>
          <a:p>
            <a:endParaRPr lang="tr-TR" sz="2000" b="1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Tİroİd</a:t>
            </a:r>
            <a:r>
              <a:rPr lang="tr-TR" dirty="0" smtClean="0"/>
              <a:t> </a:t>
            </a:r>
            <a:r>
              <a:rPr lang="tr-TR" dirty="0" err="1" smtClean="0"/>
              <a:t>fonksİyon</a:t>
            </a:r>
            <a:r>
              <a:rPr lang="tr-TR" dirty="0" smtClean="0"/>
              <a:t> </a:t>
            </a:r>
            <a:r>
              <a:rPr lang="tr-TR" dirty="0" err="1" smtClean="0"/>
              <a:t>testlerİ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b="1" dirty="0" smtClean="0"/>
          </a:p>
          <a:p>
            <a:r>
              <a:rPr lang="tr-TR" b="1" dirty="0" smtClean="0"/>
              <a:t>İlk yapılacak testler TSH ve sT4</a:t>
            </a:r>
            <a:endParaRPr lang="tr-TR" b="1" dirty="0"/>
          </a:p>
          <a:p>
            <a:endParaRPr lang="tr-TR" b="1" dirty="0" smtClean="0"/>
          </a:p>
          <a:p>
            <a:r>
              <a:rPr lang="tr-TR" b="1" dirty="0" smtClean="0"/>
              <a:t>TSH üst sınırı </a:t>
            </a:r>
          </a:p>
          <a:p>
            <a:pPr lvl="1"/>
            <a:r>
              <a:rPr lang="tr-TR" b="1" dirty="0" smtClean="0"/>
              <a:t>Sağlıklı genç: 4 </a:t>
            </a:r>
            <a:r>
              <a:rPr lang="tr-TR" b="1" dirty="0" err="1" smtClean="0"/>
              <a:t>mIU</a:t>
            </a:r>
            <a:r>
              <a:rPr lang="tr-TR" b="1" dirty="0" smtClean="0"/>
              <a:t>/L </a:t>
            </a:r>
          </a:p>
          <a:p>
            <a:pPr lvl="1"/>
            <a:r>
              <a:rPr lang="tr-TR" b="1" dirty="0" smtClean="0"/>
              <a:t>70–79 yaş arası: 6 </a:t>
            </a:r>
            <a:r>
              <a:rPr lang="tr-TR" b="1" dirty="0" err="1" smtClean="0"/>
              <a:t>mIU</a:t>
            </a:r>
            <a:r>
              <a:rPr lang="tr-TR" b="1" dirty="0" smtClean="0"/>
              <a:t>/L </a:t>
            </a:r>
          </a:p>
          <a:p>
            <a:pPr lvl="1"/>
            <a:r>
              <a:rPr lang="tr-TR" b="1" dirty="0" smtClean="0"/>
              <a:t>80 yaş üzeri: 7,5 </a:t>
            </a:r>
            <a:r>
              <a:rPr lang="tr-TR" b="1" dirty="0" err="1" smtClean="0"/>
              <a:t>mIU</a:t>
            </a:r>
            <a:r>
              <a:rPr lang="tr-TR" b="1" dirty="0" smtClean="0"/>
              <a:t>/L </a:t>
            </a:r>
          </a:p>
          <a:p>
            <a:pPr lvl="1"/>
            <a:r>
              <a:rPr lang="tr-TR" b="1" dirty="0" smtClean="0"/>
              <a:t>Gebelik planlayanlarda ve gebelerde: 2,5 </a:t>
            </a:r>
            <a:r>
              <a:rPr lang="tr-TR" b="1" dirty="0" err="1" smtClean="0"/>
              <a:t>mIU</a:t>
            </a:r>
            <a:r>
              <a:rPr lang="tr-TR" b="1" dirty="0" smtClean="0"/>
              <a:t>/L</a:t>
            </a:r>
          </a:p>
          <a:p>
            <a:pPr lvl="2"/>
            <a:r>
              <a:rPr lang="tr-TR" b="1" dirty="0" smtClean="0"/>
              <a:t>(ikinci ve üçüncü </a:t>
            </a:r>
            <a:r>
              <a:rPr lang="tr-TR" b="1" dirty="0" err="1" smtClean="0"/>
              <a:t>trimester</a:t>
            </a:r>
            <a:r>
              <a:rPr lang="tr-TR" b="1" dirty="0" smtClean="0"/>
              <a:t> için 3.0 </a:t>
            </a:r>
            <a:r>
              <a:rPr lang="tr-TR" b="1" dirty="0" err="1" smtClean="0"/>
              <a:t>mIU</a:t>
            </a:r>
            <a:r>
              <a:rPr lang="tr-TR" b="1" dirty="0" smtClean="0"/>
              <a:t>/L)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32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TİROİD FONKSİYON TESTLERİ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200" b="1" dirty="0" smtClean="0"/>
              <a:t>HİPERTİROİDİ</a:t>
            </a:r>
          </a:p>
          <a:p>
            <a:endParaRPr lang="tr-TR" sz="2200" b="1" dirty="0" smtClean="0"/>
          </a:p>
          <a:p>
            <a:r>
              <a:rPr lang="tr-TR" sz="2200" b="1" dirty="0" smtClean="0"/>
              <a:t>Baskılanmış </a:t>
            </a:r>
            <a:r>
              <a:rPr lang="tr-TR" sz="2200" b="1" dirty="0"/>
              <a:t>TSH ile birlikte </a:t>
            </a:r>
          </a:p>
          <a:p>
            <a:pPr lvl="2"/>
            <a:r>
              <a:rPr lang="tr-TR" sz="2200" b="1" dirty="0">
                <a:solidFill>
                  <a:schemeClr val="accent2"/>
                </a:solidFill>
              </a:rPr>
              <a:t>normal T3 ve sT4 </a:t>
            </a:r>
            <a:r>
              <a:rPr lang="tr-TR" sz="2200" b="1" dirty="0" err="1"/>
              <a:t>subklinik</a:t>
            </a:r>
            <a:r>
              <a:rPr lang="tr-TR" sz="2200" b="1" dirty="0"/>
              <a:t> </a:t>
            </a:r>
            <a:r>
              <a:rPr lang="tr-TR" sz="2200" b="1" dirty="0" err="1"/>
              <a:t>hipertiroidi</a:t>
            </a:r>
            <a:endParaRPr lang="tr-TR" sz="2200" b="1" dirty="0"/>
          </a:p>
          <a:p>
            <a:pPr lvl="2"/>
            <a:r>
              <a:rPr lang="tr-TR" sz="2200" b="1" dirty="0">
                <a:solidFill>
                  <a:schemeClr val="accent2"/>
                </a:solidFill>
              </a:rPr>
              <a:t>Yüksek sT4 ve/veya T3/ST3 </a:t>
            </a:r>
            <a:r>
              <a:rPr lang="tr-TR" sz="2200" b="1" dirty="0"/>
              <a:t>aşikar (klinik) </a:t>
            </a:r>
            <a:r>
              <a:rPr lang="tr-TR" sz="2200" b="1" dirty="0" err="1"/>
              <a:t>hipertiroidi</a:t>
            </a:r>
            <a:endParaRPr lang="tr-TR" sz="2200" b="1" dirty="0"/>
          </a:p>
          <a:p>
            <a:endParaRPr lang="tr-TR" sz="2200" b="1" dirty="0" smtClean="0"/>
          </a:p>
          <a:p>
            <a:r>
              <a:rPr lang="tr-TR" sz="2200" b="1" dirty="0" smtClean="0">
                <a:solidFill>
                  <a:schemeClr val="accent2"/>
                </a:solidFill>
              </a:rPr>
              <a:t>Normal </a:t>
            </a:r>
            <a:r>
              <a:rPr lang="tr-TR" sz="2200" b="1" dirty="0">
                <a:solidFill>
                  <a:schemeClr val="accent2"/>
                </a:solidFill>
              </a:rPr>
              <a:t>TSH ve yüksek St4</a:t>
            </a:r>
          </a:p>
          <a:p>
            <a:pPr lvl="1"/>
            <a:r>
              <a:rPr lang="tr-TR" sz="2200" b="1" dirty="0"/>
              <a:t>TSH adenomu veya </a:t>
            </a:r>
            <a:r>
              <a:rPr lang="tr-TR" sz="2200" b="1" dirty="0" err="1"/>
              <a:t>tiroid</a:t>
            </a:r>
            <a:r>
              <a:rPr lang="tr-TR" sz="2200" b="1" dirty="0"/>
              <a:t> hormon direnci</a:t>
            </a:r>
          </a:p>
          <a:p>
            <a:endParaRPr lang="tr-TR" sz="22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200" b="1" dirty="0" smtClean="0"/>
              <a:t>HİPOTİROİDİ</a:t>
            </a:r>
          </a:p>
          <a:p>
            <a:endParaRPr lang="tr-TR" sz="2200" b="1" dirty="0"/>
          </a:p>
          <a:p>
            <a:pPr lvl="1"/>
            <a:r>
              <a:rPr lang="tr-TR" sz="2200" b="1" dirty="0" smtClean="0"/>
              <a:t>TSH</a:t>
            </a:r>
            <a:r>
              <a:rPr lang="tr-TR" sz="2200" b="1" dirty="0"/>
              <a:t>: </a:t>
            </a:r>
            <a:r>
              <a:rPr lang="tr-TR" sz="2200" b="1" dirty="0">
                <a:solidFill>
                  <a:srgbClr val="00B050"/>
                </a:solidFill>
              </a:rPr>
              <a:t>&gt;4 </a:t>
            </a:r>
            <a:r>
              <a:rPr lang="tr-TR" sz="2200" b="1" dirty="0" err="1">
                <a:solidFill>
                  <a:srgbClr val="00B050"/>
                </a:solidFill>
              </a:rPr>
              <a:t>mIU</a:t>
            </a:r>
            <a:r>
              <a:rPr lang="tr-TR" sz="2200" b="1" dirty="0">
                <a:solidFill>
                  <a:srgbClr val="00B050"/>
                </a:solidFill>
              </a:rPr>
              <a:t>/L </a:t>
            </a:r>
            <a:r>
              <a:rPr lang="tr-TR" sz="2200" b="1" dirty="0">
                <a:solidFill>
                  <a:schemeClr val="accent2"/>
                </a:solidFill>
              </a:rPr>
              <a:t>T3, T4 normal</a:t>
            </a:r>
            <a:r>
              <a:rPr lang="tr-TR" sz="2200" b="1" dirty="0"/>
              <a:t>: </a:t>
            </a:r>
            <a:r>
              <a:rPr lang="tr-TR" sz="2200" b="1" dirty="0" err="1"/>
              <a:t>subklinik</a:t>
            </a:r>
            <a:r>
              <a:rPr lang="tr-TR" sz="2200" b="1" dirty="0"/>
              <a:t> </a:t>
            </a:r>
            <a:r>
              <a:rPr lang="tr-TR" sz="2200" b="1" dirty="0" err="1"/>
              <a:t>hipotiroidi</a:t>
            </a:r>
            <a:endParaRPr lang="tr-TR" sz="2200" b="1" dirty="0"/>
          </a:p>
          <a:p>
            <a:pPr lvl="1"/>
            <a:endParaRPr lang="tr-TR" sz="2200" b="1" dirty="0"/>
          </a:p>
          <a:p>
            <a:pPr lvl="1"/>
            <a:r>
              <a:rPr lang="tr-TR" sz="2200" b="1" dirty="0"/>
              <a:t>TSH: </a:t>
            </a:r>
            <a:r>
              <a:rPr lang="tr-TR" sz="2200" b="1" dirty="0">
                <a:solidFill>
                  <a:srgbClr val="00B050"/>
                </a:solidFill>
              </a:rPr>
              <a:t>&gt;10 </a:t>
            </a:r>
            <a:r>
              <a:rPr lang="tr-TR" sz="2200" b="1" dirty="0" err="1">
                <a:solidFill>
                  <a:schemeClr val="accent2"/>
                </a:solidFill>
              </a:rPr>
              <a:t>mIU</a:t>
            </a:r>
            <a:r>
              <a:rPr lang="tr-TR" sz="2200" b="1" dirty="0">
                <a:solidFill>
                  <a:schemeClr val="accent2"/>
                </a:solidFill>
              </a:rPr>
              <a:t>/L T4 ve/veya T3 düşük</a:t>
            </a:r>
            <a:r>
              <a:rPr lang="tr-TR" sz="2200" b="1" dirty="0"/>
              <a:t>: aşikar </a:t>
            </a:r>
            <a:r>
              <a:rPr lang="tr-TR" sz="2200" b="1" dirty="0" err="1"/>
              <a:t>hipotiroidi</a:t>
            </a:r>
            <a:r>
              <a:rPr lang="tr-TR" sz="2200" b="1" dirty="0"/>
              <a:t> </a:t>
            </a:r>
          </a:p>
          <a:p>
            <a:pPr lvl="1"/>
            <a:endParaRPr lang="tr-TR" sz="2200" b="1" dirty="0"/>
          </a:p>
          <a:p>
            <a:pPr lvl="1"/>
            <a:r>
              <a:rPr lang="tr-TR" sz="2200" b="1" dirty="0"/>
              <a:t>TSH: </a:t>
            </a:r>
            <a:r>
              <a:rPr lang="tr-TR" sz="2200" b="1" dirty="0">
                <a:solidFill>
                  <a:srgbClr val="00B050"/>
                </a:solidFill>
              </a:rPr>
              <a:t>&gt;10 </a:t>
            </a:r>
            <a:r>
              <a:rPr lang="tr-TR" sz="2200" b="1" dirty="0" err="1">
                <a:solidFill>
                  <a:srgbClr val="00B050"/>
                </a:solidFill>
              </a:rPr>
              <a:t>mIU</a:t>
            </a:r>
            <a:r>
              <a:rPr lang="tr-TR" sz="2200" b="1" dirty="0">
                <a:solidFill>
                  <a:srgbClr val="00B050"/>
                </a:solidFill>
              </a:rPr>
              <a:t>/L</a:t>
            </a:r>
            <a:r>
              <a:rPr lang="tr-TR" sz="2200" b="1" dirty="0">
                <a:solidFill>
                  <a:srgbClr val="C00000"/>
                </a:solidFill>
              </a:rPr>
              <a:t>, </a:t>
            </a:r>
            <a:r>
              <a:rPr lang="tr-TR" sz="2200" b="1" dirty="0">
                <a:solidFill>
                  <a:schemeClr val="accent2"/>
                </a:solidFill>
              </a:rPr>
              <a:t>T3, T4 düşük </a:t>
            </a:r>
            <a:r>
              <a:rPr lang="tr-TR" sz="2200" b="1" dirty="0"/>
              <a:t>ve organ yetersizliği: </a:t>
            </a:r>
            <a:r>
              <a:rPr lang="tr-TR" sz="2200" b="1" dirty="0" err="1"/>
              <a:t>miksödem</a:t>
            </a:r>
            <a:r>
              <a:rPr lang="tr-TR" sz="2200" b="1" dirty="0"/>
              <a:t> koması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60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zacı">
  <a:themeElements>
    <a:clrScheme name="Eczacı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Eczacı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zac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803</TotalTime>
  <Words>2538</Words>
  <Application>Microsoft Office PowerPoint</Application>
  <PresentationFormat>Ekran Gösterisi (4:3)</PresentationFormat>
  <Paragraphs>629</Paragraphs>
  <Slides>53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4" baseType="lpstr">
      <vt:lpstr>Eczacı</vt:lpstr>
      <vt:lpstr>Tİroİd hastaklIklarIna yaklaşIm</vt:lpstr>
      <vt:lpstr>Sunum planI</vt:lpstr>
      <vt:lpstr>PowerPoint Sunusu</vt:lpstr>
      <vt:lpstr>anamnez</vt:lpstr>
      <vt:lpstr>anamnez</vt:lpstr>
      <vt:lpstr>Fİzİk muayene</vt:lpstr>
      <vt:lpstr>laboratuar</vt:lpstr>
      <vt:lpstr>Tİroİd fonksİyon testlerİ</vt:lpstr>
      <vt:lpstr>TİROİD FONKSİYON TESTLERİ</vt:lpstr>
      <vt:lpstr>TİROİD FONKSİYON TESTLERİ</vt:lpstr>
      <vt:lpstr>TFT algorİTmasI</vt:lpstr>
      <vt:lpstr>TEMD önerİlerİ</vt:lpstr>
      <vt:lpstr>PowerPoint Sunusu</vt:lpstr>
      <vt:lpstr>Usg</vt:lpstr>
      <vt:lpstr>tİİab</vt:lpstr>
      <vt:lpstr>Tİroİd Nodülü</vt:lpstr>
      <vt:lpstr>Tİroİd nodülü</vt:lpstr>
      <vt:lpstr>TİROİD NODÜLÜ</vt:lpstr>
      <vt:lpstr>Nodülde laboratuar</vt:lpstr>
      <vt:lpstr>  </vt:lpstr>
      <vt:lpstr>ÖZET</vt:lpstr>
      <vt:lpstr>guatr</vt:lpstr>
      <vt:lpstr>GUATR</vt:lpstr>
      <vt:lpstr>Guatr temd önerİLERİ    </vt:lpstr>
      <vt:lpstr>Hİpotİroİdİ</vt:lpstr>
      <vt:lpstr>PowerPoint Sunusu</vt:lpstr>
      <vt:lpstr>Prİmer Aşİkar Hİpotİroİdİ Tedavİsİ</vt:lpstr>
      <vt:lpstr>Prİmer Aşİkar Hİpotİroİdİ Tedavİsİ</vt:lpstr>
      <vt:lpstr>Subklİnİk hİpotİroİdİ</vt:lpstr>
      <vt:lpstr>Subklİnİk hİpotİroİdİ tedavİsİ</vt:lpstr>
      <vt:lpstr>Subklİnİk hİpotİroİdİ tedavİsİ</vt:lpstr>
      <vt:lpstr>subklİnİk hİpotİroİdİ tedavİsİ</vt:lpstr>
      <vt:lpstr>Levotİroksİn kullanImI</vt:lpstr>
      <vt:lpstr>Tsh yükseklİĞİ devam edİyorsa</vt:lpstr>
      <vt:lpstr>HİPERTİROİDİ</vt:lpstr>
      <vt:lpstr>PowerPoint Sunusu</vt:lpstr>
      <vt:lpstr>HİPERTİROİDİ NEDENLERİ</vt:lpstr>
      <vt:lpstr>Hİpertİroİdİ tanI</vt:lpstr>
      <vt:lpstr>Hİpertİroİdİ tedavİ</vt:lpstr>
      <vt:lpstr>Antİtİroİd tedavİ</vt:lpstr>
      <vt:lpstr>AntİTİROİD TEDAVİ</vt:lpstr>
      <vt:lpstr>AntİTİROİD TEDAVİ</vt:lpstr>
      <vt:lpstr>Subklİnİk hİpertİroİdİ</vt:lpstr>
      <vt:lpstr>SUBKLİNİK HİPERTİROİDİ TEDAVİ</vt:lpstr>
      <vt:lpstr>SUBKLİNİK HİPERTİROİDİ TEDAVİ</vt:lpstr>
      <vt:lpstr>GEBELİK VE TİROİD</vt:lpstr>
      <vt:lpstr>GEBELİKTE TİROİD HASTALIĞI İÇİN RİSK FAKTÖRLERİ </vt:lpstr>
      <vt:lpstr>tİROİDİTLER</vt:lpstr>
      <vt:lpstr>Subakut tiroİdİt</vt:lpstr>
      <vt:lpstr>SUBAKUT TİROİDİT TEDAVİ</vt:lpstr>
      <vt:lpstr>ENDOKRİNolojİ uzmanIna SEVK</vt:lpstr>
      <vt:lpstr>Vaka</vt:lpstr>
      <vt:lpstr>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Tiroid hastaklıklarına yaklaşım</dc:title>
  <dc:creator>Win7</dc:creator>
  <cp:lastModifiedBy>Win7</cp:lastModifiedBy>
  <cp:revision>70</cp:revision>
  <dcterms:created xsi:type="dcterms:W3CDTF">2016-12-04T17:47:54Z</dcterms:created>
  <dcterms:modified xsi:type="dcterms:W3CDTF">2016-12-06T09:36:16Z</dcterms:modified>
</cp:coreProperties>
</file>