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67" r:id="rId17"/>
    <p:sldId id="274" r:id="rId18"/>
    <p:sldId id="268" r:id="rId19"/>
    <p:sldId id="276" r:id="rId20"/>
    <p:sldId id="275" r:id="rId21"/>
    <p:sldId id="269" r:id="rId22"/>
    <p:sldId id="270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0" autoAdjust="0"/>
    <p:restoredTop sz="94674"/>
  </p:normalViewPr>
  <p:slideViewPr>
    <p:cSldViewPr snapToGrid="0">
      <p:cViewPr varScale="1">
        <p:scale>
          <a:sx n="77" d="100"/>
          <a:sy n="77" d="100"/>
        </p:scale>
        <p:origin x="-84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8C0A-CA8B-4D23-86B0-85280D3FBED5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E503-4366-4A67-8C38-3FF0F18435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51D6-4427-4211-B620-BC68DA356302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9F83-8854-41A3-8CB5-276FB935E2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618A-C00F-483A-87B0-A3330D1B40AA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79D4-E192-4731-AD23-A16DF39983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258C-ECF6-4579-BA51-2C0BF9C6006D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AB3C-70CD-4275-ACB7-4C7C479FFE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B404-6D1A-4653-B97B-60F2DED64F21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AC03-94CD-48E7-A00B-9CA38CD621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00AC-A3EE-462B-9364-5C472042652E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148C-6DC7-4A7F-A93F-4A5F747DAB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2445-6B76-4F81-99F5-096818915C66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8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1173-8AB8-4382-A589-7B9BD84C4A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3CF4-5C3D-4418-BC0F-A4A3995BC246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4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AA1-3ABF-4CEC-BC29-C0254A13ED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43CC-D4A9-4988-9E45-EADCE329CA6B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3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446A5-A20E-43C5-968B-D315483854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323D-28D9-470D-ADB6-49F307E4650B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E05C-DBD9-442F-AD15-49DED9C32B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3AF7-C333-40AA-8D10-2C838DC2606C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EAE4-3E45-475B-90DE-4465C9DBD8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tıklayın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93F62-8681-4D65-9ECA-338FA39C5D7B}" type="datetimeFigureOut">
              <a:rPr lang="tr-TR"/>
              <a:pPr>
                <a:defRPr/>
              </a:pPr>
              <a:t>04.04.2017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7F0A4-D252-42B8-BF5B-D52E2FFD6D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VİTAMİN D EKSİKLİĞİ VE ASTIMLI ÇOCUKLARDA ASTIM ŞİDDETİNE ETKİSİ</a:t>
            </a:r>
          </a:p>
        </p:txBody>
      </p:sp>
      <p:sp>
        <p:nvSpPr>
          <p:cNvPr id="13314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Araş.Gör. Dr. Hatice ALKAYA KOL</a:t>
            </a:r>
          </a:p>
          <a:p>
            <a:pPr eaLnBrk="1" hangingPunct="1"/>
            <a:r>
              <a:rPr lang="tr-TR" smtClean="0"/>
              <a:t>KTU Aile Hekimliği AD  </a:t>
            </a:r>
          </a:p>
          <a:p>
            <a:pPr eaLnBrk="1" hangingPunct="1"/>
            <a:r>
              <a:rPr lang="tr-TR" smtClean="0"/>
              <a:t>04.04.2017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Metodlar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Her iki gruptaki serum D vitamini seviyesi, referans </a:t>
            </a:r>
            <a:r>
              <a:rPr lang="tr-TR" dirty="0" err="1"/>
              <a:t>laboratuarda</a:t>
            </a:r>
            <a:r>
              <a:rPr lang="tr-TR" dirty="0"/>
              <a:t> </a:t>
            </a:r>
            <a:r>
              <a:rPr lang="tr-TR" dirty="0" err="1"/>
              <a:t>radioimmunoassay</a:t>
            </a:r>
            <a:r>
              <a:rPr lang="tr-TR" dirty="0"/>
              <a:t> (RIA) yöntemi ile ölçüldü ve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yeterli (&gt; 30 </a:t>
            </a:r>
            <a:r>
              <a:rPr lang="tr-TR" dirty="0" err="1"/>
              <a:t>ng</a:t>
            </a:r>
            <a:r>
              <a:rPr lang="tr-TR" dirty="0"/>
              <a:t> / ml),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yetersiz (20 ila 30 </a:t>
            </a:r>
            <a:r>
              <a:rPr lang="tr-TR" dirty="0" err="1"/>
              <a:t>ng</a:t>
            </a:r>
            <a:r>
              <a:rPr lang="tr-TR" dirty="0"/>
              <a:t> / ml) veya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eksik (&lt;20 </a:t>
            </a:r>
            <a:r>
              <a:rPr lang="tr-TR" dirty="0" err="1"/>
              <a:t>ng</a:t>
            </a:r>
            <a:r>
              <a:rPr lang="tr-TR" dirty="0"/>
              <a:t>/ml) olarak kategorize edildi.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Metodlar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Astım şiddeti astım kılavuzuna göre,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Aralıklı veya hafif,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Orta dereceli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Şiddetli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/>
              <a:t>Persistan</a:t>
            </a:r>
            <a:r>
              <a:rPr lang="tr-TR" dirty="0"/>
              <a:t>  olmak üzere derecelendirilmiştir.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Metodlar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mtClean="0"/>
              <a:t>Ayrıca, astım hastalarının </a:t>
            </a:r>
            <a:r>
              <a:rPr lang="tr-TR" u="sng" smtClean="0"/>
              <a:t>kontrol durumu</a:t>
            </a:r>
            <a:r>
              <a:rPr lang="tr-TR" smtClean="0"/>
              <a:t>; </a:t>
            </a:r>
            <a:r>
              <a:rPr lang="tr-TR" u="sng" smtClean="0"/>
              <a:t>gündüz semptomları</a:t>
            </a:r>
            <a:r>
              <a:rPr lang="tr-TR" smtClean="0"/>
              <a:t>, </a:t>
            </a:r>
            <a:r>
              <a:rPr lang="tr-TR" u="sng" smtClean="0"/>
              <a:t>aktivitelerin kısıtlanması</a:t>
            </a:r>
            <a:r>
              <a:rPr lang="tr-TR" smtClean="0"/>
              <a:t>, </a:t>
            </a:r>
            <a:r>
              <a:rPr lang="tr-TR" u="sng" smtClean="0"/>
              <a:t>nokturnal semptomlar</a:t>
            </a:r>
            <a:r>
              <a:rPr lang="tr-TR" smtClean="0"/>
              <a:t>, </a:t>
            </a:r>
            <a:r>
              <a:rPr lang="tr-TR" u="sng" smtClean="0"/>
              <a:t>kurtarıcı</a:t>
            </a:r>
            <a:r>
              <a:rPr lang="tr-TR" smtClean="0"/>
              <a:t> </a:t>
            </a:r>
            <a:r>
              <a:rPr lang="tr-TR" u="sng" smtClean="0"/>
              <a:t>inhaler ihtiyacı </a:t>
            </a:r>
            <a:r>
              <a:rPr lang="tr-TR" smtClean="0"/>
              <a:t>ve </a:t>
            </a:r>
            <a:r>
              <a:rPr lang="tr-TR" u="sng" smtClean="0"/>
              <a:t>akciğer fonksiyonu </a:t>
            </a:r>
            <a:r>
              <a:rPr lang="tr-TR" smtClean="0"/>
              <a:t>da dahil olmak üzere GINA (Global Initiative for Asthma) kriterlerine göre; 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  <a:p>
            <a:pPr lvl="1" eaLnBrk="1" hangingPunct="1"/>
            <a:r>
              <a:rPr lang="tr-TR" smtClean="0"/>
              <a:t>kontrollü, </a:t>
            </a:r>
          </a:p>
          <a:p>
            <a:pPr lvl="1" eaLnBrk="1" hangingPunct="1"/>
            <a:r>
              <a:rPr lang="tr-TR" smtClean="0"/>
              <a:t>kısmen kontrollü ve </a:t>
            </a:r>
          </a:p>
          <a:p>
            <a:pPr lvl="1" eaLnBrk="1" hangingPunct="1"/>
            <a:r>
              <a:rPr lang="tr-TR" smtClean="0"/>
              <a:t>kontrolsüz olarak sınıflandırıldı.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Bulgular</a:t>
            </a:r>
          </a:p>
        </p:txBody>
      </p:sp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İki grupta erkek cinsiyet dağılımı %56.6'ya karşı % 59.0 ve yaş ortalamaları 5.63 ± 3.24 yıl, 5.56 ± 3.90 yıl, kadınların oranı olgu grubunda % 43.4 , kontrol grubunda  % 49.1 idi .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  <a:p>
            <a:pPr eaLnBrk="1" hangingPunct="1"/>
            <a:r>
              <a:rPr lang="tr-TR" smtClean="0"/>
              <a:t>Astımlı grupta ortalama hastalık süresi 13.1 ± 24.6 ay . 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Hastalar grubunda  astım şiddeti açısından,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% 11.3 hafif astım,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% 45.3 orta derecede astım ve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% 43.4 ciddi astım olarak sınıflandırıldı.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Ayrıca, astımın kontrol durumu ile ilgili olarak hastalığın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Kontrollü % 18.9,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Kısmen kontrollü % 34.0 ve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Kontrolsüz % 47.2 saptandı.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Bulgular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Astımlı çocukların normal olgulara kıyasla vitamin D düzeyleri anlamlı şekilde düşüktür. (vaka grubu 14.53 ± 8.10 ng.ml, kontrol grubu 22.45 ± 13.46 ng / ml, p &lt;0.001)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 Ayrıca, astımlı ve astımsız gruplarda, </a:t>
            </a:r>
          </a:p>
          <a:p>
            <a:pPr lvl="1" eaLnBrk="1" hangingPunct="1"/>
            <a:r>
              <a:rPr lang="tr-TR" smtClean="0"/>
              <a:t>D vitamini eksikliği prevalansı % 73.6 ve % 49.1, </a:t>
            </a:r>
          </a:p>
          <a:p>
            <a:pPr lvl="1" eaLnBrk="1" hangingPunct="1"/>
            <a:r>
              <a:rPr lang="tr-TR" smtClean="0"/>
              <a:t>D vitamini yetmezliği prevalansı % 18.9 ve % 18.9 iken </a:t>
            </a:r>
          </a:p>
          <a:p>
            <a:pPr lvl="1" eaLnBrk="1" hangingPunct="1"/>
            <a:r>
              <a:rPr lang="tr-TR" smtClean="0"/>
              <a:t>Normal D vitamini düzeyi % 7.5 ve % 32.1 olarak ortaya çıkmıştır 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Bulgular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579" t="16924" r="19185" b="30540"/>
          <a:stretch>
            <a:fillRect/>
          </a:stretch>
        </p:blipFill>
        <p:spPr>
          <a:xfrm>
            <a:off x="422275" y="1474788"/>
            <a:ext cx="11085513" cy="43291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Bulgular</a:t>
            </a:r>
          </a:p>
        </p:txBody>
      </p:sp>
      <p:sp>
        <p:nvSpPr>
          <p:cNvPr id="2969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Astım varlığı ile serumdaki düşük D vitamini seviyesi arasında kuvvetli bir ilişki bulunmakla birlikte,  astım şiddeti ve hastalığın kontrolsüzlüğü, D vitamini eksikliği ile ilişkisiz bulunmuştur. 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Bu bağlamda hafif astımı olanlarda ortalama serum D vitamini seviyesi 12.85 ± 7.06 ng / ml, orta derecede astımlı grupta 16.98 ± 8.63 ng / ml, şiddetli astıma sahip hastalarda 12.42 ± 7.52 ng / Ml, persistan astıma sahip olanlar ise 12.01 ± 5.00 ng / ml idi (p = 0.260).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913" t="32982" r="24649" b="16466"/>
          <a:stretch>
            <a:fillRect/>
          </a:stretch>
        </p:blipFill>
        <p:spPr>
          <a:xfrm>
            <a:off x="1439863" y="482600"/>
            <a:ext cx="8929687" cy="59705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Bulgu</a:t>
            </a:r>
            <a:r>
              <a:rPr lang="en-US" sz="3600" b="1" smtClean="0"/>
              <a:t>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Kontrollü astımlı çocuklarda ortalama serum D vitamini seviyesi 15.11 ± 8.22 </a:t>
            </a:r>
            <a:r>
              <a:rPr lang="tr-TR" dirty="0" err="1"/>
              <a:t>ng</a:t>
            </a:r>
            <a:r>
              <a:rPr lang="tr-TR" dirty="0"/>
              <a:t> / ml, </a:t>
            </a:r>
            <a:r>
              <a:rPr lang="tr-TR" dirty="0" err="1"/>
              <a:t>parsiyel</a:t>
            </a:r>
            <a:r>
              <a:rPr lang="tr-TR" dirty="0"/>
              <a:t> kontrollü astımlı grupta 15.56 ± 7.88 </a:t>
            </a:r>
            <a:r>
              <a:rPr lang="tr-TR" dirty="0" err="1"/>
              <a:t>ng</a:t>
            </a:r>
            <a:r>
              <a:rPr lang="tr-TR" dirty="0"/>
              <a:t> / ml ve kontrolsüz astımlılarda 13.55 ± 8.42 </a:t>
            </a:r>
            <a:r>
              <a:rPr lang="tr-TR" dirty="0" err="1"/>
              <a:t>ng</a:t>
            </a:r>
            <a:r>
              <a:rPr lang="tr-TR" dirty="0"/>
              <a:t> / ml idi fark yoktu (p = 0.711).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Erkek ve kadın astımlı hastalarda ortalama vitamin D seviyesinde (15.54 ± 8.79 </a:t>
            </a:r>
            <a:r>
              <a:rPr lang="tr-TR" dirty="0" err="1"/>
              <a:t>ng</a:t>
            </a:r>
            <a:r>
              <a:rPr lang="tr-TR" dirty="0"/>
              <a:t> / ml, 13.20 ± 7.07 </a:t>
            </a:r>
            <a:r>
              <a:rPr lang="tr-TR" dirty="0" err="1"/>
              <a:t>ng</a:t>
            </a:r>
            <a:r>
              <a:rPr lang="tr-TR" dirty="0"/>
              <a:t> / ml, p = 0.303) herhangi bir farklılık yoktu.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Hastaların yaşı ile vitamin D seviyesi arasında ters bir korelasyon bulundu (r = -0.300, p = 0.029) 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724" t="15536" r="28552" b="4967"/>
          <a:stretch>
            <a:fillRect/>
          </a:stretch>
        </p:blipFill>
        <p:spPr>
          <a:xfrm>
            <a:off x="1181100" y="301625"/>
            <a:ext cx="9731375" cy="616743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367" t="31761" r="19296" b="16479"/>
          <a:stretch>
            <a:fillRect/>
          </a:stretch>
        </p:blipFill>
        <p:spPr>
          <a:xfrm>
            <a:off x="1336675" y="595313"/>
            <a:ext cx="9377363" cy="58737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91" t="31990" r="24426" b="12698"/>
          <a:stretch>
            <a:fillRect/>
          </a:stretch>
        </p:blipFill>
        <p:spPr>
          <a:xfrm>
            <a:off x="1820863" y="663575"/>
            <a:ext cx="8702675" cy="56419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Astım varlığı ile serumdaki düşük D vitamini seviyesi arasında kuvvetli bir ilişki bulunmakla birlikte,  astım şiddeti ve hastalığın kontrolsüzlüğü, D vitamini eksikliği ile ilişkisiz bulunmuştur.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Arıkoğlu ve ark. , D vitamini eksikliği ile çocuklarda astım atağının artmış riski arasında ilişki olduğunu bildirdi. Bu bağlamda, astım atağı grubundaki ortalama serum D vitamini seviyesi kontrollü astım grubuna göre anlamlı derecede düşüktür</a:t>
            </a:r>
            <a:r>
              <a:rPr lang="en-GB" dirty="0"/>
              <a:t> . </a:t>
            </a: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Tartışma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Hatami ve ark.nın yaptığı bir başka çalışmada, ve bulgumuza benzer şekilde, astımlı hastalarda serum 25-hidroksi (OH) vitamin D konsantrasyonunda anlamlı bir düşüş vardı</a:t>
            </a:r>
            <a:r>
              <a:rPr lang="en-GB" smtClean="0"/>
              <a:t> 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tr-TR" smtClean="0"/>
              <a:t>Hatta, sistematik bir review olarak yapılandırılmış bazı klinik araştırmalar, D vitamini kullanımının astım progresyonu riskini azaltmada etkili olabileceğini ortaya koymuştur. </a:t>
            </a: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lstStyle/>
          <a:p>
            <a:pPr eaLnBrk="1" hangingPunct="1"/>
            <a:r>
              <a:rPr lang="en-US" sz="3600" b="1" smtClean="0"/>
              <a:t>Tartışma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706938"/>
          </a:xfrm>
        </p:spPr>
        <p:txBody>
          <a:bodyPr/>
          <a:lstStyle/>
          <a:p>
            <a:pPr eaLnBrk="1" hangingPunct="1"/>
            <a:r>
              <a:rPr lang="tr-TR" smtClean="0"/>
              <a:t>Riverin ve ark.nın 3-18 yaş arasındaki 573 çocuğu kapsayan sekiz randomize kontrollü çalışmayı gözden geçirerek yaptığı bir metaanalizde ;  D vitamini takviyesinin, astım alevlenmesi riskini % 0.41'lik göreceli azalttığı ortaya çıkarıldı. 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Aktif D vitamini şekli olan 1,25 dihidroksikolekalsiferolün fetal akciğer matürasyonunu ve hava yolu düz kas hücresi proliferasyonunu ve farklılaşmasını modüle eden parakrin bir faktör olduğu gösterilmiştir.</a:t>
            </a:r>
            <a:r>
              <a:rPr lang="en-GB" smtClean="0"/>
              <a:t> </a:t>
            </a:r>
            <a:endParaRPr lang="tr-TR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Tartışma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Özellikle bebeklerde astım </a:t>
            </a:r>
            <a:r>
              <a:rPr lang="tr-TR" dirty="0" err="1"/>
              <a:t>progresyonu</a:t>
            </a:r>
            <a:r>
              <a:rPr lang="tr-TR" dirty="0"/>
              <a:t> ve vitamin D eksikliği arasındaki ilişkiyi açıklamak için bazı mekanizmalar tanıtılmıştır.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Bir mekanizma, bağışıklık sistemi işlevlerinde D vitamininin düzenleyici rolünü açıkladı.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Astım ataklarında </a:t>
            </a:r>
            <a:r>
              <a:rPr lang="tr-TR" dirty="0" err="1"/>
              <a:t>oksidatif</a:t>
            </a:r>
            <a:r>
              <a:rPr lang="tr-TR" dirty="0"/>
              <a:t> stres önemli rol oynamaktadır. D vitamini eksikliği </a:t>
            </a:r>
            <a:r>
              <a:rPr lang="tr-TR" dirty="0" err="1"/>
              <a:t>oksidatif</a:t>
            </a:r>
            <a:r>
              <a:rPr lang="tr-TR" dirty="0"/>
              <a:t> stresi arttırır.  D vitamini eksikliğinin Th1 ve Th2 </a:t>
            </a:r>
            <a:r>
              <a:rPr lang="tr-TR" dirty="0" err="1"/>
              <a:t>sitokin</a:t>
            </a:r>
            <a:r>
              <a:rPr lang="tr-TR" dirty="0"/>
              <a:t> salınımında etkili olduğu gösterildi ve bu </a:t>
            </a:r>
            <a:r>
              <a:rPr lang="tr-TR" dirty="0" err="1"/>
              <a:t>atopi</a:t>
            </a:r>
            <a:r>
              <a:rPr lang="tr-TR" dirty="0"/>
              <a:t> gelişimine katkıda bulunabilir.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Sonuç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 vitamini eksikliği ve yetersizliği astımlı çocuklar arasında bu fenomenin fizyolojik mekanizması ile ilişkili olabilen ortak bir bulgudur.</a:t>
            </a:r>
            <a:r>
              <a:rPr lang="en-GB" smtClean="0"/>
              <a:t> </a:t>
            </a:r>
          </a:p>
          <a:p>
            <a:pPr eaLnBrk="1" hangingPunct="1"/>
            <a:r>
              <a:rPr lang="tr-TR" smtClean="0"/>
              <a:t>Aslında, ek D vitamini kullanımının çocukluk çağı astımının ilerlemesini önleyebileceği düşünülmektedir</a:t>
            </a:r>
            <a:r>
              <a:rPr lang="en-GB" smtClean="0"/>
              <a:t> .</a:t>
            </a:r>
          </a:p>
          <a:p>
            <a:pPr eaLnBrk="1" hangingPunct="1"/>
            <a:r>
              <a:rPr lang="tr-TR" smtClean="0"/>
              <a:t>Çocukluk çağı astımında D vitamini takviyesinin etkileri üzerine yapılan daha uzun süreli çalışmalar, gerçek yaşam sonuçlarının anlaşılmasına yardımcı olacaktır. </a:t>
            </a:r>
            <a:endParaRPr lang="en-GB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2686050" y="2605088"/>
            <a:ext cx="9305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latin typeface="Calibri" pitchFamily="34" charset="0"/>
              </a:rPr>
              <a:t>TEŞEKKÜRLER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Çocuklarda astımın artmış </a:t>
            </a:r>
            <a:r>
              <a:rPr lang="tr-TR" dirty="0" err="1"/>
              <a:t>morbidite</a:t>
            </a:r>
            <a:r>
              <a:rPr lang="tr-TR" dirty="0"/>
              <a:t> ve yüksek sosyoekonomik yükü , bilim insanlarını bu fenomene katkıda bulunan hem genetik hem de çevresel faktörleri araştırmaya itti.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Yakın zamanda D vitamini eksikliği ile pediatrik astım arasındaki ilişki bazı klinik çalışmalarla desteklenmektedir.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3063"/>
          </a:xfrm>
        </p:spPr>
        <p:txBody>
          <a:bodyPr/>
          <a:lstStyle/>
          <a:p>
            <a:pPr eaLnBrk="1" hangingPunct="1"/>
            <a:r>
              <a:rPr lang="tr-TR" sz="3600" b="1" smtClean="0"/>
              <a:t>Giriş</a:t>
            </a:r>
          </a:p>
        </p:txBody>
      </p:sp>
      <p:sp>
        <p:nvSpPr>
          <p:cNvPr id="16386" name="İçerik Yer Tutucusu 2"/>
          <p:cNvSpPr>
            <a:spLocks noGrp="1"/>
          </p:cNvSpPr>
          <p:nvPr>
            <p:ph idx="1"/>
          </p:nvPr>
        </p:nvSpPr>
        <p:spPr>
          <a:xfrm>
            <a:off x="838200" y="1022350"/>
            <a:ext cx="10515600" cy="5683250"/>
          </a:xfrm>
        </p:spPr>
        <p:txBody>
          <a:bodyPr/>
          <a:lstStyle/>
          <a:p>
            <a:pPr eaLnBrk="1" hangingPunct="1"/>
            <a:r>
              <a:rPr lang="tr-TR" smtClean="0"/>
              <a:t>Yakın zamanda yapılan çalışmalar, çocuklarda vitamin D eksikliğinden sorumlu genetik bir faktör, D vitamini reseptör gen polimorfizmlerini ortaya koymuştur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  <a:p>
            <a:pPr eaLnBrk="1" hangingPunct="1"/>
            <a:r>
              <a:rPr lang="tr-TR" smtClean="0"/>
              <a:t>Ayrıca, gelişmekte olan akciğer ve astımda , vitamin D ile ilgili gen topluluğuna dair bazı kanıtlar elde edilmiştir. 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  <a:p>
            <a:pPr eaLnBrk="1" hangingPunct="1"/>
            <a:r>
              <a:rPr lang="tr-TR" smtClean="0"/>
              <a:t>Bazı kanıtlar vitamin D ilişkili gen serisi ile  akciğer gelişimi arasında ilişki bulmuş, diğer toplum tabanlı çalışmalarda bu ilişki açıkça ortaya konulamamıştır.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Klinik olarak D vitamini ve </a:t>
            </a:r>
            <a:r>
              <a:rPr lang="tr-TR" dirty="0" err="1"/>
              <a:t>fetal</a:t>
            </a:r>
            <a:r>
              <a:rPr lang="tr-TR" dirty="0"/>
              <a:t> akciğer gelişimi arasındaki ilişki hem hayvan hem de </a:t>
            </a:r>
            <a:r>
              <a:rPr lang="tr-TR" dirty="0" err="1"/>
              <a:t>fetal</a:t>
            </a:r>
            <a:r>
              <a:rPr lang="tr-TR" dirty="0"/>
              <a:t> modellerde ortaya çıkmıştır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Hayvan çalışmalarında, D vitamini eksikliği olan annelerden doğan raşitik sıçan yavrularının akciğer </a:t>
            </a:r>
            <a:r>
              <a:rPr lang="tr-TR" dirty="0" err="1"/>
              <a:t>kompliyansının</a:t>
            </a:r>
            <a:r>
              <a:rPr lang="tr-TR" dirty="0"/>
              <a:t> azaldığı ve ayrıca alveol gelişiminin geciktiği bulunmuştur.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/>
              <a:t>Alveolar</a:t>
            </a:r>
            <a:r>
              <a:rPr lang="tr-TR" dirty="0"/>
              <a:t> tip II hücrelerin </a:t>
            </a:r>
            <a:r>
              <a:rPr lang="tr-TR" dirty="0" err="1"/>
              <a:t>proliferasyonunda</a:t>
            </a:r>
            <a:r>
              <a:rPr lang="tr-TR" dirty="0"/>
              <a:t> gerekli olan ana büyüme faktörü olarak D3 vitamini gösterilmiş ve </a:t>
            </a:r>
            <a:r>
              <a:rPr lang="tr-TR" dirty="0" err="1"/>
              <a:t>alveoler</a:t>
            </a:r>
            <a:r>
              <a:rPr lang="tr-TR" dirty="0"/>
              <a:t> </a:t>
            </a:r>
            <a:r>
              <a:rPr lang="tr-TR" dirty="0" err="1"/>
              <a:t>epitel</a:t>
            </a:r>
            <a:r>
              <a:rPr lang="tr-TR" dirty="0"/>
              <a:t> hücrelerinde vitamin D reseptörleri karakterize edilmiştir.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Ek olarak, </a:t>
            </a:r>
            <a:r>
              <a:rPr lang="tr-TR" dirty="0" err="1"/>
              <a:t>fetusta</a:t>
            </a:r>
            <a:r>
              <a:rPr lang="tr-TR" dirty="0"/>
              <a:t> D vitamini </a:t>
            </a:r>
            <a:r>
              <a:rPr lang="tr-TR" dirty="0" err="1"/>
              <a:t>maruziyetinin</a:t>
            </a:r>
            <a:r>
              <a:rPr lang="tr-TR" dirty="0"/>
              <a:t> </a:t>
            </a:r>
            <a:r>
              <a:rPr lang="tr-TR" dirty="0" err="1"/>
              <a:t>sürfaktan</a:t>
            </a:r>
            <a:r>
              <a:rPr lang="tr-TR" dirty="0"/>
              <a:t>  sentezi ve salınımında artışa neden olduğu ortaya çıkmıştır.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D vitamini eksikliği, özellikle ülkemizdeki ve tüm dünyadaki çocuk ve </a:t>
            </a:r>
            <a:r>
              <a:rPr lang="tr-TR" dirty="0" err="1"/>
              <a:t>adolesanların</a:t>
            </a:r>
            <a:r>
              <a:rPr lang="tr-TR" dirty="0"/>
              <a:t> ortak bir bulgusudur.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D vitamini ve </a:t>
            </a:r>
            <a:r>
              <a:rPr lang="tr-TR" dirty="0" err="1"/>
              <a:t>fetustaki</a:t>
            </a:r>
            <a:r>
              <a:rPr lang="tr-TR" dirty="0"/>
              <a:t> akciğer gelişimi arasındaki ilişkiyi gösteren kanıtları elde etmemize rağmen, D vitamini seviyeleri ve çocuklarda astım şiddetine etkisi hakkında çok az şey bilinmektedir.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Bu nedenle, ağır astımı olan çocukların vitamin D düzeylerinin düşük olduğunu varsaydık.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Bu çalışma, astım ciddiyeti ile astımlı çocuklarda vitamin D eksikliğinin ciddiyeti arasındaki ilişkiyi değerlendirmeyi amaçlamıştır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Metodlar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2750"/>
            <a:ext cx="10515600" cy="44942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Bu vaka kontrol çalışması 2013 yılında </a:t>
            </a:r>
            <a:r>
              <a:rPr lang="tr-TR" dirty="0" err="1"/>
              <a:t>Mofid</a:t>
            </a:r>
            <a:r>
              <a:rPr lang="tr-TR" dirty="0"/>
              <a:t> hastanesi Tahran'da 53 astımlı hasta ve 53 sağlıklı kontrol grubu üzerine yürütülmüştür.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Numunelerin seçimi basit sayım örnekleme yöntemine dayanmaktadır.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Astım ve </a:t>
            </a:r>
            <a:r>
              <a:rPr lang="tr-TR" dirty="0" err="1"/>
              <a:t>hiperreaktif</a:t>
            </a:r>
            <a:r>
              <a:rPr lang="tr-TR" dirty="0"/>
              <a:t> hava yolu hastalığı tanısı alan 2 yaş üstü hastalar çalışmaya dahil edildi.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Astıma, EPR3 ve GINA kriterlerine göre teşhis konuldu.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Metodlar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Hariç tutma ölçütleri;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kronik böbrek yetmezliği,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/>
              <a:t>metabolik</a:t>
            </a:r>
            <a:r>
              <a:rPr lang="tr-TR" dirty="0"/>
              <a:t> bozukluk,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/>
              <a:t>malabsorpsiyon</a:t>
            </a:r>
            <a:r>
              <a:rPr lang="tr-TR" dirty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/>
              <a:t>kolestaz</a:t>
            </a:r>
            <a:r>
              <a:rPr lang="tr-TR" dirty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dirençli raşitizm gibi serum D vitamini düzeyini ve / veya metabolizmayı etkileyebilecek hastalık veya durumlar çalışmaya alınmadı.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955</Words>
  <Application>Microsoft Office PowerPoint</Application>
  <PresentationFormat>Özel</PresentationFormat>
  <Paragraphs>127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 Light</vt:lpstr>
      <vt:lpstr>Calibri</vt:lpstr>
      <vt:lpstr>Office Teması</vt:lpstr>
      <vt:lpstr>VİTAMİN D EKSİKLİĞİ VE ASTIMLI ÇOCUKLARDA ASTIM ŞİDDETİNE ETKİSİ</vt:lpstr>
      <vt:lpstr>Slayt 2</vt:lpstr>
      <vt:lpstr>Giriş</vt:lpstr>
      <vt:lpstr>Giriş</vt:lpstr>
      <vt:lpstr>Giriş</vt:lpstr>
      <vt:lpstr>Giriş</vt:lpstr>
      <vt:lpstr>Giriş</vt:lpstr>
      <vt:lpstr>Metodlar </vt:lpstr>
      <vt:lpstr>Metodlar</vt:lpstr>
      <vt:lpstr>Metodlar</vt:lpstr>
      <vt:lpstr>Metodlar</vt:lpstr>
      <vt:lpstr>Metodlar</vt:lpstr>
      <vt:lpstr>Bulgular</vt:lpstr>
      <vt:lpstr>Bulgular</vt:lpstr>
      <vt:lpstr>Bulgular</vt:lpstr>
      <vt:lpstr>Bulgular</vt:lpstr>
      <vt:lpstr>Bulgular</vt:lpstr>
      <vt:lpstr>Slayt 18</vt:lpstr>
      <vt:lpstr>Bulgular</vt:lpstr>
      <vt:lpstr>Slayt 20</vt:lpstr>
      <vt:lpstr>Slayt 21</vt:lpstr>
      <vt:lpstr>Tartışma</vt:lpstr>
      <vt:lpstr>Tartışma</vt:lpstr>
      <vt:lpstr>Tartışma</vt:lpstr>
      <vt:lpstr>Tartışma</vt:lpstr>
      <vt:lpstr>Sonuç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VİTAMİN D EKSİ</dc:title>
  <dc:creator>hatice_selim .</dc:creator>
  <cp:lastModifiedBy>lenovo</cp:lastModifiedBy>
  <cp:revision>31</cp:revision>
  <dcterms:created xsi:type="dcterms:W3CDTF">2017-01-12T17:17:06Z</dcterms:created>
  <dcterms:modified xsi:type="dcterms:W3CDTF">2017-04-04T09:59:38Z</dcterms:modified>
</cp:coreProperties>
</file>