
<file path=[Content_Types].xml><?xml version="1.0" encoding="utf-8"?>
<Types xmlns="http://schemas.openxmlformats.org/package/2006/content-types">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slide" Target="slides/slide68.xml"/><Relationship Id="rId72" Type="http://schemas.openxmlformats.org/officeDocument/2006/relationships/slide" Target="slides/slide67.xml"/><Relationship Id="rId31" Type="http://schemas.openxmlformats.org/officeDocument/2006/relationships/slide" Target="slides/slide26.xml"/><Relationship Id="rId75" Type="http://schemas.openxmlformats.org/officeDocument/2006/relationships/slide" Target="slides/slide70.xml"/><Relationship Id="rId30" Type="http://schemas.openxmlformats.org/officeDocument/2006/relationships/slide" Target="slides/slide25.xml"/><Relationship Id="rId74" Type="http://schemas.openxmlformats.org/officeDocument/2006/relationships/slide" Target="slides/slide69.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71" Type="http://schemas.openxmlformats.org/officeDocument/2006/relationships/slide" Target="slides/slide66.xml"/><Relationship Id="rId70" Type="http://schemas.openxmlformats.org/officeDocument/2006/relationships/slide" Target="slides/slide65.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slide" Target="slides/slide57.xml"/><Relationship Id="rId61" Type="http://schemas.openxmlformats.org/officeDocument/2006/relationships/slide" Target="slides/slide56.xml"/><Relationship Id="rId20" Type="http://schemas.openxmlformats.org/officeDocument/2006/relationships/slide" Target="slides/slide15.xml"/><Relationship Id="rId64" Type="http://schemas.openxmlformats.org/officeDocument/2006/relationships/slide" Target="slides/slide59.xml"/><Relationship Id="rId63" Type="http://schemas.openxmlformats.org/officeDocument/2006/relationships/slide" Target="slides/slide58.xml"/><Relationship Id="rId22" Type="http://schemas.openxmlformats.org/officeDocument/2006/relationships/slide" Target="slides/slide17.xml"/><Relationship Id="rId66" Type="http://schemas.openxmlformats.org/officeDocument/2006/relationships/slide" Target="slides/slide61.xml"/><Relationship Id="rId21" Type="http://schemas.openxmlformats.org/officeDocument/2006/relationships/slide" Target="slides/slide16.xml"/><Relationship Id="rId65" Type="http://schemas.openxmlformats.org/officeDocument/2006/relationships/slide" Target="slides/slide60.xml"/><Relationship Id="rId24" Type="http://schemas.openxmlformats.org/officeDocument/2006/relationships/slide" Target="slides/slide19.xml"/><Relationship Id="rId68" Type="http://schemas.openxmlformats.org/officeDocument/2006/relationships/slide" Target="slides/slide63.xml"/><Relationship Id="rId23" Type="http://schemas.openxmlformats.org/officeDocument/2006/relationships/slide" Target="slides/slide18.xml"/><Relationship Id="rId67" Type="http://schemas.openxmlformats.org/officeDocument/2006/relationships/slide" Target="slides/slide62.xml"/><Relationship Id="rId60" Type="http://schemas.openxmlformats.org/officeDocument/2006/relationships/slide" Target="slides/slide55.xml"/><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slide" Target="slides/slide64.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g19fa1eff93d_0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6" name="Google Shape;106;g19fa1eff93d_0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g19fa1eff93d_0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 name="Google Shape;112;g19fa1eff93d_0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g19fa1eff93d_0_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8" name="Google Shape;118;g19fa1eff93d_0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g19fa1eff93d_0_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5" name="Google Shape;125;g19fa1eff93d_0_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g19fa1eff93d_0_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1" name="Google Shape;131;g19fa1eff93d_0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g19fa1eff93d_0_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7" name="Google Shape;137;g19fa1eff93d_0_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g19fa1eff93d_0_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3" name="Google Shape;143;g19fa1eff93d_0_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g19990bc28ea_0_1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0" name="Google Shape;150;g19990bc28ea_0_1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g17fb4f4f4fe_1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6" name="Google Shape;156;g17fb4f4f4fe_1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g19990bc28ea_0_1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2" name="Google Shape;162;g19990bc28ea_0_1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 name="Shape 57"/>
        <p:cNvGrpSpPr/>
        <p:nvPr/>
      </p:nvGrpSpPr>
      <p:grpSpPr>
        <a:xfrm>
          <a:off x="0" y="0"/>
          <a:ext cx="0" cy="0"/>
          <a:chOff x="0" y="0"/>
          <a:chExt cx="0" cy="0"/>
        </a:xfrm>
      </p:grpSpPr>
      <p:sp>
        <p:nvSpPr>
          <p:cNvPr id="58" name="Google Shape;58;g1a7a40dc778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 name="Google Shape;59;g1a7a40dc778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g19990bc28ea_0_1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9" name="Google Shape;169;g19990bc28ea_0_1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g19990bc28ea_0_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4" name="Google Shape;174;g19990bc28ea_0_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g19990bc28ea_0_2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1" name="Google Shape;181;g19990bc28ea_0_2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g19fa1eff93d_0_9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6" name="Google Shape;186;g19fa1eff93d_0_9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g19fa1eff93d_0_10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4" name="Google Shape;194;g19fa1eff93d_0_10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g19fa1eff93d_0_10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0" name="Google Shape;200;g19fa1eff93d_0_10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g19990bc28ea_0_1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7" name="Google Shape;207;g19990bc28ea_0_1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g19a1d34907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3" name="Google Shape;213;g19a1d34907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g19a1d34907d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0" name="Google Shape;220;g19a1d34907d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g19990bc28ea_0_1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7" name="Google Shape;227;g19990bc28ea_0_1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 name="Shape 63"/>
        <p:cNvGrpSpPr/>
        <p:nvPr/>
      </p:nvGrpSpPr>
      <p:grpSpPr>
        <a:xfrm>
          <a:off x="0" y="0"/>
          <a:ext cx="0" cy="0"/>
          <a:chOff x="0" y="0"/>
          <a:chExt cx="0" cy="0"/>
        </a:xfrm>
      </p:grpSpPr>
      <p:sp>
        <p:nvSpPr>
          <p:cNvPr id="64" name="Google Shape;64;g1a7a40dc778_1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 name="Google Shape;65;g1a7a40dc778_1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g19990bc28ea_0_1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5" name="Google Shape;235;g19990bc28ea_0_1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g19990bc28ea_0_1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2" name="Google Shape;242;g19990bc28ea_0_1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g19990bc28ea_0_1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9" name="Google Shape;249;g19990bc28ea_0_1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g19990bc28ea_0_1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5" name="Google Shape;255;g19990bc28ea_0_1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g19990bc28ea_0_1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1" name="Google Shape;261;g19990bc28ea_0_1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g19990bc28ea_0_1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7" name="Google Shape;267;g19990bc28ea_0_1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g19990bc28ea_0_1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4" name="Google Shape;274;g19990bc28ea_0_1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g19fa1eff93d_0_10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0" name="Google Shape;280;g19fa1eff93d_0_10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g19990bc28ea_0_2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7" name="Google Shape;287;g19990bc28ea_0_2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g19fa1eff93d_0_10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4" name="Google Shape;294;g19fa1eff93d_0_10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 name="Shape 69"/>
        <p:cNvGrpSpPr/>
        <p:nvPr/>
      </p:nvGrpSpPr>
      <p:grpSpPr>
        <a:xfrm>
          <a:off x="0" y="0"/>
          <a:ext cx="0" cy="0"/>
          <a:chOff x="0" y="0"/>
          <a:chExt cx="0" cy="0"/>
        </a:xfrm>
      </p:grpSpPr>
      <p:sp>
        <p:nvSpPr>
          <p:cNvPr id="70" name="Google Shape;70;g19990bc28ea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 name="Google Shape;71;g19990bc28ea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g19fa1eff93d_0_10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0" name="Google Shape;300;g19fa1eff93d_0_10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g19fa1eff93d_0_10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5" name="Google Shape;305;g19fa1eff93d_0_10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g19fa1eff93d_0_10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0" name="Google Shape;310;g19fa1eff93d_0_10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g19fa1eff93d_0_10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8" name="Google Shape;318;g19fa1eff93d_0_10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 name="Shape 322"/>
        <p:cNvGrpSpPr/>
        <p:nvPr/>
      </p:nvGrpSpPr>
      <p:grpSpPr>
        <a:xfrm>
          <a:off x="0" y="0"/>
          <a:ext cx="0" cy="0"/>
          <a:chOff x="0" y="0"/>
          <a:chExt cx="0" cy="0"/>
        </a:xfrm>
      </p:grpSpPr>
      <p:sp>
        <p:nvSpPr>
          <p:cNvPr id="323" name="Google Shape;323;g17f648d6fd1_1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4" name="Google Shape;324;g17f648d6fd1_1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g17f648d6fd1_1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0" name="Google Shape;330;g17f648d6fd1_1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g17f648d6fd1_1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5" name="Google Shape;335;g17f648d6fd1_1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 name="Shape 340"/>
        <p:cNvGrpSpPr/>
        <p:nvPr/>
      </p:nvGrpSpPr>
      <p:grpSpPr>
        <a:xfrm>
          <a:off x="0" y="0"/>
          <a:ext cx="0" cy="0"/>
          <a:chOff x="0" y="0"/>
          <a:chExt cx="0" cy="0"/>
        </a:xfrm>
      </p:grpSpPr>
      <p:sp>
        <p:nvSpPr>
          <p:cNvPr id="341" name="Google Shape;341;g17f648d6fd1_1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2" name="Google Shape;342;g17f648d6fd1_1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g17f648d6fd1_1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9" name="Google Shape;349;g17f648d6fd1_1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 name="Shape 353"/>
        <p:cNvGrpSpPr/>
        <p:nvPr/>
      </p:nvGrpSpPr>
      <p:grpSpPr>
        <a:xfrm>
          <a:off x="0" y="0"/>
          <a:ext cx="0" cy="0"/>
          <a:chOff x="0" y="0"/>
          <a:chExt cx="0" cy="0"/>
        </a:xfrm>
      </p:grpSpPr>
      <p:sp>
        <p:nvSpPr>
          <p:cNvPr id="354" name="Google Shape;354;g1a109f24d04_1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5" name="Google Shape;355;g1a109f24d04_1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 name="Shape 75"/>
        <p:cNvGrpSpPr/>
        <p:nvPr/>
      </p:nvGrpSpPr>
      <p:grpSpPr>
        <a:xfrm>
          <a:off x="0" y="0"/>
          <a:ext cx="0" cy="0"/>
          <a:chOff x="0" y="0"/>
          <a:chExt cx="0" cy="0"/>
        </a:xfrm>
      </p:grpSpPr>
      <p:sp>
        <p:nvSpPr>
          <p:cNvPr id="76" name="Google Shape;76;g19990bc28ea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 name="Google Shape;77;g19990bc28ea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 name="Shape 361"/>
        <p:cNvGrpSpPr/>
        <p:nvPr/>
      </p:nvGrpSpPr>
      <p:grpSpPr>
        <a:xfrm>
          <a:off x="0" y="0"/>
          <a:ext cx="0" cy="0"/>
          <a:chOff x="0" y="0"/>
          <a:chExt cx="0" cy="0"/>
        </a:xfrm>
      </p:grpSpPr>
      <p:sp>
        <p:nvSpPr>
          <p:cNvPr id="362" name="Google Shape;362;g1a109f24d04_1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3" name="Google Shape;363;g1a109f24d04_1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2" name="Shape 372"/>
        <p:cNvGrpSpPr/>
        <p:nvPr/>
      </p:nvGrpSpPr>
      <p:grpSpPr>
        <a:xfrm>
          <a:off x="0" y="0"/>
          <a:ext cx="0" cy="0"/>
          <a:chOff x="0" y="0"/>
          <a:chExt cx="0" cy="0"/>
        </a:xfrm>
      </p:grpSpPr>
      <p:sp>
        <p:nvSpPr>
          <p:cNvPr id="373" name="Google Shape;373;g1a109f24d04_1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4" name="Google Shape;374;g1a109f24d04_1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2" name="Shape 382"/>
        <p:cNvGrpSpPr/>
        <p:nvPr/>
      </p:nvGrpSpPr>
      <p:grpSpPr>
        <a:xfrm>
          <a:off x="0" y="0"/>
          <a:ext cx="0" cy="0"/>
          <a:chOff x="0" y="0"/>
          <a:chExt cx="0" cy="0"/>
        </a:xfrm>
      </p:grpSpPr>
      <p:sp>
        <p:nvSpPr>
          <p:cNvPr id="383" name="Google Shape;383;g1a109f24d04_2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4" name="Google Shape;384;g1a109f24d04_2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g1a109f24d04_2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1" name="Google Shape;391;g1a109f24d04_2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6" name="Shape 396"/>
        <p:cNvGrpSpPr/>
        <p:nvPr/>
      </p:nvGrpSpPr>
      <p:grpSpPr>
        <a:xfrm>
          <a:off x="0" y="0"/>
          <a:ext cx="0" cy="0"/>
          <a:chOff x="0" y="0"/>
          <a:chExt cx="0" cy="0"/>
        </a:xfrm>
      </p:grpSpPr>
      <p:sp>
        <p:nvSpPr>
          <p:cNvPr id="397" name="Google Shape;397;g1a109f24d04_2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8" name="Google Shape;398;g1a109f24d04_2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3" name="Shape 403"/>
        <p:cNvGrpSpPr/>
        <p:nvPr/>
      </p:nvGrpSpPr>
      <p:grpSpPr>
        <a:xfrm>
          <a:off x="0" y="0"/>
          <a:ext cx="0" cy="0"/>
          <a:chOff x="0" y="0"/>
          <a:chExt cx="0" cy="0"/>
        </a:xfrm>
      </p:grpSpPr>
      <p:sp>
        <p:nvSpPr>
          <p:cNvPr id="404" name="Google Shape;404;g1a109f24d04_2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5" name="Google Shape;405;g1a109f24d04_2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8" name="Shape 408"/>
        <p:cNvGrpSpPr/>
        <p:nvPr/>
      </p:nvGrpSpPr>
      <p:grpSpPr>
        <a:xfrm>
          <a:off x="0" y="0"/>
          <a:ext cx="0" cy="0"/>
          <a:chOff x="0" y="0"/>
          <a:chExt cx="0" cy="0"/>
        </a:xfrm>
      </p:grpSpPr>
      <p:sp>
        <p:nvSpPr>
          <p:cNvPr id="409" name="Google Shape;409;g1a109f24d04_2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0" name="Google Shape;410;g1a109f24d04_2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4" name="Shape 414"/>
        <p:cNvGrpSpPr/>
        <p:nvPr/>
      </p:nvGrpSpPr>
      <p:grpSpPr>
        <a:xfrm>
          <a:off x="0" y="0"/>
          <a:ext cx="0" cy="0"/>
          <a:chOff x="0" y="0"/>
          <a:chExt cx="0" cy="0"/>
        </a:xfrm>
      </p:grpSpPr>
      <p:sp>
        <p:nvSpPr>
          <p:cNvPr id="415" name="Google Shape;415;g1a109f24d04_2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6" name="Google Shape;416;g1a109f24d04_2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5" name="Shape 425"/>
        <p:cNvGrpSpPr/>
        <p:nvPr/>
      </p:nvGrpSpPr>
      <p:grpSpPr>
        <a:xfrm>
          <a:off x="0" y="0"/>
          <a:ext cx="0" cy="0"/>
          <a:chOff x="0" y="0"/>
          <a:chExt cx="0" cy="0"/>
        </a:xfrm>
      </p:grpSpPr>
      <p:sp>
        <p:nvSpPr>
          <p:cNvPr id="426" name="Google Shape;426;g1a109f24d04_2_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7" name="Google Shape;427;g1a109f24d04_2_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2" name="Shape 432"/>
        <p:cNvGrpSpPr/>
        <p:nvPr/>
      </p:nvGrpSpPr>
      <p:grpSpPr>
        <a:xfrm>
          <a:off x="0" y="0"/>
          <a:ext cx="0" cy="0"/>
          <a:chOff x="0" y="0"/>
          <a:chExt cx="0" cy="0"/>
        </a:xfrm>
      </p:grpSpPr>
      <p:sp>
        <p:nvSpPr>
          <p:cNvPr id="433" name="Google Shape;433;g1a1c813480a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4" name="Google Shape;434;g1a1c813480a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 name="Shape 81"/>
        <p:cNvGrpSpPr/>
        <p:nvPr/>
      </p:nvGrpSpPr>
      <p:grpSpPr>
        <a:xfrm>
          <a:off x="0" y="0"/>
          <a:ext cx="0" cy="0"/>
          <a:chOff x="0" y="0"/>
          <a:chExt cx="0" cy="0"/>
        </a:xfrm>
      </p:grpSpPr>
      <p:sp>
        <p:nvSpPr>
          <p:cNvPr id="82" name="Google Shape;82;g1a7a40dc778_1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 name="Google Shape;83;g1a7a40dc778_1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9" name="Shape 439"/>
        <p:cNvGrpSpPr/>
        <p:nvPr/>
      </p:nvGrpSpPr>
      <p:grpSpPr>
        <a:xfrm>
          <a:off x="0" y="0"/>
          <a:ext cx="0" cy="0"/>
          <a:chOff x="0" y="0"/>
          <a:chExt cx="0" cy="0"/>
        </a:xfrm>
      </p:grpSpPr>
      <p:sp>
        <p:nvSpPr>
          <p:cNvPr id="440" name="Google Shape;440;g17fb4f4f4fe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1" name="Google Shape;441;g17fb4f4f4fe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7" name="Shape 447"/>
        <p:cNvGrpSpPr/>
        <p:nvPr/>
      </p:nvGrpSpPr>
      <p:grpSpPr>
        <a:xfrm>
          <a:off x="0" y="0"/>
          <a:ext cx="0" cy="0"/>
          <a:chOff x="0" y="0"/>
          <a:chExt cx="0" cy="0"/>
        </a:xfrm>
      </p:grpSpPr>
      <p:sp>
        <p:nvSpPr>
          <p:cNvPr id="448" name="Google Shape;448;g1a1c813480a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9" name="Google Shape;449;g1a1c813480a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4" name="Shape 454"/>
        <p:cNvGrpSpPr/>
        <p:nvPr/>
      </p:nvGrpSpPr>
      <p:grpSpPr>
        <a:xfrm>
          <a:off x="0" y="0"/>
          <a:ext cx="0" cy="0"/>
          <a:chOff x="0" y="0"/>
          <a:chExt cx="0" cy="0"/>
        </a:xfrm>
      </p:grpSpPr>
      <p:sp>
        <p:nvSpPr>
          <p:cNvPr id="455" name="Google Shape;455;g1a344cb91d5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6" name="Google Shape;456;g1a344cb91d5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9" name="Shape 459"/>
        <p:cNvGrpSpPr/>
        <p:nvPr/>
      </p:nvGrpSpPr>
      <p:grpSpPr>
        <a:xfrm>
          <a:off x="0" y="0"/>
          <a:ext cx="0" cy="0"/>
          <a:chOff x="0" y="0"/>
          <a:chExt cx="0" cy="0"/>
        </a:xfrm>
      </p:grpSpPr>
      <p:sp>
        <p:nvSpPr>
          <p:cNvPr id="460" name="Google Shape;460;g1a7a40dc778_1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1" name="Google Shape;461;g1a7a40dc778_1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6" name="Shape 466"/>
        <p:cNvGrpSpPr/>
        <p:nvPr/>
      </p:nvGrpSpPr>
      <p:grpSpPr>
        <a:xfrm>
          <a:off x="0" y="0"/>
          <a:ext cx="0" cy="0"/>
          <a:chOff x="0" y="0"/>
          <a:chExt cx="0" cy="0"/>
        </a:xfrm>
      </p:grpSpPr>
      <p:sp>
        <p:nvSpPr>
          <p:cNvPr id="467" name="Google Shape;467;g1a344cb91d5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8" name="Google Shape;468;g1a344cb91d5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7" name="Shape 477"/>
        <p:cNvGrpSpPr/>
        <p:nvPr/>
      </p:nvGrpSpPr>
      <p:grpSpPr>
        <a:xfrm>
          <a:off x="0" y="0"/>
          <a:ext cx="0" cy="0"/>
          <a:chOff x="0" y="0"/>
          <a:chExt cx="0" cy="0"/>
        </a:xfrm>
      </p:grpSpPr>
      <p:sp>
        <p:nvSpPr>
          <p:cNvPr id="478" name="Google Shape;478;g17fb4f4f4fe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9" name="Google Shape;479;g17fb4f4f4fe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4" name="Shape 484"/>
        <p:cNvGrpSpPr/>
        <p:nvPr/>
      </p:nvGrpSpPr>
      <p:grpSpPr>
        <a:xfrm>
          <a:off x="0" y="0"/>
          <a:ext cx="0" cy="0"/>
          <a:chOff x="0" y="0"/>
          <a:chExt cx="0" cy="0"/>
        </a:xfrm>
      </p:grpSpPr>
      <p:sp>
        <p:nvSpPr>
          <p:cNvPr id="485" name="Google Shape;485;g1a344cb91d5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6" name="Google Shape;486;g1a344cb91d5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1" name="Shape 491"/>
        <p:cNvGrpSpPr/>
        <p:nvPr/>
      </p:nvGrpSpPr>
      <p:grpSpPr>
        <a:xfrm>
          <a:off x="0" y="0"/>
          <a:ext cx="0" cy="0"/>
          <a:chOff x="0" y="0"/>
          <a:chExt cx="0" cy="0"/>
        </a:xfrm>
      </p:grpSpPr>
      <p:sp>
        <p:nvSpPr>
          <p:cNvPr id="492" name="Google Shape;492;g1a344cb91d5_0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3" name="Google Shape;493;g1a344cb91d5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7" name="Shape 497"/>
        <p:cNvGrpSpPr/>
        <p:nvPr/>
      </p:nvGrpSpPr>
      <p:grpSpPr>
        <a:xfrm>
          <a:off x="0" y="0"/>
          <a:ext cx="0" cy="0"/>
          <a:chOff x="0" y="0"/>
          <a:chExt cx="0" cy="0"/>
        </a:xfrm>
      </p:grpSpPr>
      <p:sp>
        <p:nvSpPr>
          <p:cNvPr id="498" name="Google Shape;498;g1a344cb91d5_0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9" name="Google Shape;499;g1a344cb91d5_0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4" name="Shape 504"/>
        <p:cNvGrpSpPr/>
        <p:nvPr/>
      </p:nvGrpSpPr>
      <p:grpSpPr>
        <a:xfrm>
          <a:off x="0" y="0"/>
          <a:ext cx="0" cy="0"/>
          <a:chOff x="0" y="0"/>
          <a:chExt cx="0" cy="0"/>
        </a:xfrm>
      </p:grpSpPr>
      <p:sp>
        <p:nvSpPr>
          <p:cNvPr id="505" name="Google Shape;505;g1a344cb91d5_0_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6" name="Google Shape;506;g1a344cb91d5_0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 name="Shape 86"/>
        <p:cNvGrpSpPr/>
        <p:nvPr/>
      </p:nvGrpSpPr>
      <p:grpSpPr>
        <a:xfrm>
          <a:off x="0" y="0"/>
          <a:ext cx="0" cy="0"/>
          <a:chOff x="0" y="0"/>
          <a:chExt cx="0" cy="0"/>
        </a:xfrm>
      </p:grpSpPr>
      <p:sp>
        <p:nvSpPr>
          <p:cNvPr id="87" name="Google Shape;87;g19990bc28ea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 name="Google Shape;88;g19990bc28ea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1" name="Shape 511"/>
        <p:cNvGrpSpPr/>
        <p:nvPr/>
      </p:nvGrpSpPr>
      <p:grpSpPr>
        <a:xfrm>
          <a:off x="0" y="0"/>
          <a:ext cx="0" cy="0"/>
          <a:chOff x="0" y="0"/>
          <a:chExt cx="0" cy="0"/>
        </a:xfrm>
      </p:grpSpPr>
      <p:sp>
        <p:nvSpPr>
          <p:cNvPr id="512" name="Google Shape;512;g1a344cb91d5_1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3" name="Google Shape;513;g1a344cb91d5_1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g19990bc28ea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 name="Google Shape;94;g19990bc28ea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g19fa1eff93d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 name="Google Shape;100;g19fa1eff93d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t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t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t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t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t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t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t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t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t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t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t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tr"/>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2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7.pn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1.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3.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4.pn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1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16.png"/><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20.png"/><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3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1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3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2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2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21.png"/><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22.png"/><Relationship Id="rId4" Type="http://schemas.openxmlformats.org/officeDocument/2006/relationships/image" Target="../media/image2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23.png"/><Relationship Id="rId4" Type="http://schemas.openxmlformats.org/officeDocument/2006/relationships/image" Target="../media/image3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23.png"/><Relationship Id="rId4" Type="http://schemas.openxmlformats.org/officeDocument/2006/relationships/image" Target="../media/image3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9.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30.png"/><Relationship Id="rId4" Type="http://schemas.openxmlformats.org/officeDocument/2006/relationships/image" Target="../media/image3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37.png"/><Relationship Id="rId4" Type="http://schemas.openxmlformats.org/officeDocument/2006/relationships/image" Target="../media/image3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41.png"/><Relationship Id="rId4" Type="http://schemas.openxmlformats.org/officeDocument/2006/relationships/image" Target="../media/image3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3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image" Target="../media/image34.png"/><Relationship Id="rId4" Type="http://schemas.openxmlformats.org/officeDocument/2006/relationships/image" Target="../media/image50.png"/><Relationship Id="rId5" Type="http://schemas.openxmlformats.org/officeDocument/2006/relationships/image" Target="../media/image40.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image" Target="../media/image48.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image" Target="../media/image52.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 Id="rId3" Type="http://schemas.openxmlformats.org/officeDocument/2006/relationships/image" Target="../media/image43.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 Id="rId3" Type="http://schemas.openxmlformats.org/officeDocument/2006/relationships/image" Target="../media/image45.png"/><Relationship Id="rId4" Type="http://schemas.openxmlformats.org/officeDocument/2006/relationships/image" Target="../media/image44.png"/><Relationship Id="rId5" Type="http://schemas.openxmlformats.org/officeDocument/2006/relationships/image" Target="../media/image49.png"/><Relationship Id="rId6" Type="http://schemas.openxmlformats.org/officeDocument/2006/relationships/image" Target="../media/image4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 Id="rId3" Type="http://schemas.openxmlformats.org/officeDocument/2006/relationships/image" Target="../media/image76.png"/><Relationship Id="rId4" Type="http://schemas.openxmlformats.org/officeDocument/2006/relationships/image" Target="../media/image55.png"/><Relationship Id="rId5" Type="http://schemas.openxmlformats.org/officeDocument/2006/relationships/image" Target="../media/image47.png"/><Relationship Id="rId6" Type="http://schemas.openxmlformats.org/officeDocument/2006/relationships/image" Target="../media/image61.png"/><Relationship Id="rId7" Type="http://schemas.openxmlformats.org/officeDocument/2006/relationships/image" Target="../media/image59.png"/><Relationship Id="rId8" Type="http://schemas.openxmlformats.org/officeDocument/2006/relationships/image" Target="../media/image46.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 Id="rId3" Type="http://schemas.openxmlformats.org/officeDocument/2006/relationships/image" Target="../media/image47.png"/><Relationship Id="rId4" Type="http://schemas.openxmlformats.org/officeDocument/2006/relationships/image" Target="../media/image53.png"/><Relationship Id="rId5" Type="http://schemas.openxmlformats.org/officeDocument/2006/relationships/image" Target="../media/image54.png"/><Relationship Id="rId6" Type="http://schemas.openxmlformats.org/officeDocument/2006/relationships/image" Target="../media/image58.png"/><Relationship Id="rId7" Type="http://schemas.openxmlformats.org/officeDocument/2006/relationships/image" Target="../media/image62.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 Id="rId3" Type="http://schemas.openxmlformats.org/officeDocument/2006/relationships/image" Target="../media/image60.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3.xml"/><Relationship Id="rId3" Type="http://schemas.openxmlformats.org/officeDocument/2006/relationships/image" Target="../media/image56.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4.xml"/><Relationship Id="rId3" Type="http://schemas.openxmlformats.org/officeDocument/2006/relationships/image" Target="../media/image68.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7.xml"/><Relationship Id="rId3" Type="http://schemas.openxmlformats.org/officeDocument/2006/relationships/image" Target="../media/image64.png"/><Relationship Id="rId4" Type="http://schemas.openxmlformats.org/officeDocument/2006/relationships/image" Target="../media/image63.png"/><Relationship Id="rId5" Type="http://schemas.openxmlformats.org/officeDocument/2006/relationships/image" Target="../media/image72.png"/><Relationship Id="rId6" Type="http://schemas.openxmlformats.org/officeDocument/2006/relationships/image" Target="../media/image79.png"/><Relationship Id="rId7" Type="http://schemas.openxmlformats.org/officeDocument/2006/relationships/image" Target="../media/image65.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8.xml"/><Relationship Id="rId3" Type="http://schemas.openxmlformats.org/officeDocument/2006/relationships/image" Target="../media/image82.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9.xml"/><Relationship Id="rId3" Type="http://schemas.openxmlformats.org/officeDocument/2006/relationships/image" Target="../media/image6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0.xml"/><Relationship Id="rId3" Type="http://schemas.openxmlformats.org/officeDocument/2006/relationships/image" Target="../media/image74.png"/><Relationship Id="rId4" Type="http://schemas.openxmlformats.org/officeDocument/2006/relationships/image" Target="../media/image67.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1.xml"/><Relationship Id="rId3" Type="http://schemas.openxmlformats.org/officeDocument/2006/relationships/image" Target="../media/image73.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3.xml"/><Relationship Id="rId3" Type="http://schemas.openxmlformats.org/officeDocument/2006/relationships/image" Target="../media/image71.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4.xml"/><Relationship Id="rId3" Type="http://schemas.openxmlformats.org/officeDocument/2006/relationships/image" Target="../media/image70.png"/><Relationship Id="rId4" Type="http://schemas.openxmlformats.org/officeDocument/2006/relationships/image" Target="../media/image66.png"/><Relationship Id="rId5" Type="http://schemas.openxmlformats.org/officeDocument/2006/relationships/image" Target="../media/image80.png"/><Relationship Id="rId6" Type="http://schemas.openxmlformats.org/officeDocument/2006/relationships/image" Target="../media/image81.png"/><Relationship Id="rId7" Type="http://schemas.openxmlformats.org/officeDocument/2006/relationships/image" Target="../media/image75.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5.xml"/><Relationship Id="rId3" Type="http://schemas.openxmlformats.org/officeDocument/2006/relationships/image" Target="../media/image67.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8.xml"/><Relationship Id="rId3" Type="http://schemas.openxmlformats.org/officeDocument/2006/relationships/image" Target="../media/image77.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9.xml"/><Relationship Id="rId3" Type="http://schemas.openxmlformats.org/officeDocument/2006/relationships/image" Target="../media/image7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3"/>
          <p:cNvSpPr txBox="1"/>
          <p:nvPr>
            <p:ph type="ctrTitle"/>
          </p:nvPr>
        </p:nvSpPr>
        <p:spPr>
          <a:xfrm>
            <a:off x="457983" y="-206100"/>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tr" sz="3500"/>
              <a:t>BİRİNCİ BASAMAKTA BAŞ AĞRISINA YAKLAŞIM</a:t>
            </a:r>
            <a:endParaRPr sz="2600"/>
          </a:p>
        </p:txBody>
      </p:sp>
      <p:sp>
        <p:nvSpPr>
          <p:cNvPr id="55" name="Google Shape;55;p13"/>
          <p:cNvSpPr txBox="1"/>
          <p:nvPr>
            <p:ph idx="1" type="subTitle"/>
          </p:nvPr>
        </p:nvSpPr>
        <p:spPr>
          <a:xfrm>
            <a:off x="2115600" y="2111550"/>
            <a:ext cx="8520600" cy="792600"/>
          </a:xfrm>
          <a:prstGeom prst="rect">
            <a:avLst/>
          </a:prstGeom>
        </p:spPr>
        <p:txBody>
          <a:bodyPr anchorCtr="0" anchor="t" bIns="91425" lIns="91425" spcFirstLastPara="1" rIns="91425" wrap="square" tIns="91425">
            <a:noAutofit/>
          </a:bodyPr>
          <a:lstStyle/>
          <a:p>
            <a:pPr indent="0" lvl="0" marL="0" rtl="0" algn="ctr">
              <a:lnSpc>
                <a:spcPct val="80000"/>
              </a:lnSpc>
              <a:spcBef>
                <a:spcPts val="0"/>
              </a:spcBef>
              <a:spcAft>
                <a:spcPts val="0"/>
              </a:spcAft>
              <a:buSzPts val="605"/>
              <a:buNone/>
            </a:pPr>
            <a:r>
              <a:rPr lang="tr" sz="1840">
                <a:solidFill>
                  <a:schemeClr val="dk1"/>
                </a:solidFill>
              </a:rPr>
              <a:t>KTÜ Tıp Fakültesi Aile Hekimliği ABD</a:t>
            </a:r>
            <a:endParaRPr sz="1840">
              <a:solidFill>
                <a:schemeClr val="dk1"/>
              </a:solidFill>
            </a:endParaRPr>
          </a:p>
          <a:p>
            <a:pPr indent="0" lvl="0" marL="0" rtl="0" algn="l">
              <a:lnSpc>
                <a:spcPct val="80000"/>
              </a:lnSpc>
              <a:spcBef>
                <a:spcPts val="0"/>
              </a:spcBef>
              <a:spcAft>
                <a:spcPts val="0"/>
              </a:spcAft>
              <a:buSzPts val="605"/>
              <a:buNone/>
            </a:pPr>
            <a:r>
              <a:rPr lang="tr" sz="1840">
                <a:solidFill>
                  <a:schemeClr val="dk1"/>
                </a:solidFill>
              </a:rPr>
              <a:t>                                            </a:t>
            </a:r>
            <a:r>
              <a:rPr lang="tr" sz="1840">
                <a:solidFill>
                  <a:schemeClr val="dk1"/>
                </a:solidFill>
              </a:rPr>
              <a:t>Arş. Gör. Dr. Kübra Güner</a:t>
            </a:r>
            <a:endParaRPr sz="1840">
              <a:solidFill>
                <a:schemeClr val="dk1"/>
              </a:solidFill>
            </a:endParaRPr>
          </a:p>
          <a:p>
            <a:pPr indent="0" lvl="0" marL="0" rtl="0" algn="l">
              <a:lnSpc>
                <a:spcPct val="80000"/>
              </a:lnSpc>
              <a:spcBef>
                <a:spcPts val="0"/>
              </a:spcBef>
              <a:spcAft>
                <a:spcPts val="0"/>
              </a:spcAft>
              <a:buClr>
                <a:schemeClr val="dk1"/>
              </a:buClr>
              <a:buSzPts val="605"/>
              <a:buFont typeface="Arial"/>
              <a:buNone/>
            </a:pPr>
            <a:r>
              <a:rPr lang="tr" sz="1840">
                <a:solidFill>
                  <a:schemeClr val="dk1"/>
                </a:solidFill>
              </a:rPr>
              <a:t>                                                 06.12.2022</a:t>
            </a:r>
            <a:endParaRPr sz="1840">
              <a:solidFill>
                <a:schemeClr val="dk1"/>
              </a:solidFill>
            </a:endParaRPr>
          </a:p>
          <a:p>
            <a:pPr indent="0" lvl="0" marL="0" rtl="0" algn="ctr">
              <a:lnSpc>
                <a:spcPct val="80000"/>
              </a:lnSpc>
              <a:spcBef>
                <a:spcPts val="0"/>
              </a:spcBef>
              <a:spcAft>
                <a:spcPts val="0"/>
              </a:spcAft>
              <a:buSzPts val="605"/>
              <a:buNone/>
            </a:pPr>
            <a:r>
              <a:t/>
            </a:r>
            <a:endParaRPr sz="1840">
              <a:solidFill>
                <a:schemeClr val="dk1"/>
              </a:solidFill>
            </a:endParaRPr>
          </a:p>
          <a:p>
            <a:pPr indent="0" lvl="0" marL="0" rtl="0" algn="l">
              <a:lnSpc>
                <a:spcPct val="80000"/>
              </a:lnSpc>
              <a:spcBef>
                <a:spcPts val="0"/>
              </a:spcBef>
              <a:spcAft>
                <a:spcPts val="0"/>
              </a:spcAft>
              <a:buSzPts val="605"/>
              <a:buNone/>
            </a:pPr>
            <a:r>
              <a:rPr lang="tr" sz="1840">
                <a:solidFill>
                  <a:schemeClr val="dk1"/>
                </a:solidFill>
              </a:rPr>
              <a:t>                                            </a:t>
            </a:r>
            <a:endParaRPr sz="1840">
              <a:solidFill>
                <a:schemeClr val="dk1"/>
              </a:solidFill>
            </a:endParaRPr>
          </a:p>
          <a:p>
            <a:pPr indent="0" lvl="0" marL="0" rtl="0" algn="ctr">
              <a:lnSpc>
                <a:spcPct val="80000"/>
              </a:lnSpc>
              <a:spcBef>
                <a:spcPts val="0"/>
              </a:spcBef>
              <a:spcAft>
                <a:spcPts val="0"/>
              </a:spcAft>
              <a:buSzPts val="605"/>
              <a:buNone/>
            </a:pPr>
            <a:r>
              <a:t/>
            </a:r>
            <a:endParaRPr sz="1840">
              <a:solidFill>
                <a:schemeClr val="dk1"/>
              </a:solidFill>
            </a:endParaRPr>
          </a:p>
        </p:txBody>
      </p:sp>
      <p:pic>
        <p:nvPicPr>
          <p:cNvPr id="56" name="Google Shape;56;p13"/>
          <p:cNvPicPr preferRelativeResize="0"/>
          <p:nvPr/>
        </p:nvPicPr>
        <p:blipFill>
          <a:blip r:embed="rId3">
            <a:alphaModFix/>
          </a:blip>
          <a:stretch>
            <a:fillRect/>
          </a:stretch>
        </p:blipFill>
        <p:spPr>
          <a:xfrm>
            <a:off x="1529650" y="3169200"/>
            <a:ext cx="5027675" cy="18706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 name="Shape 107"/>
        <p:cNvGrpSpPr/>
        <p:nvPr/>
      </p:nvGrpSpPr>
      <p:grpSpPr>
        <a:xfrm>
          <a:off x="0" y="0"/>
          <a:ext cx="0" cy="0"/>
          <a:chOff x="0" y="0"/>
          <a:chExt cx="0" cy="0"/>
        </a:xfrm>
      </p:grpSpPr>
      <p:sp>
        <p:nvSpPr>
          <p:cNvPr id="108" name="Google Shape;108;p22"/>
          <p:cNvSpPr txBox="1"/>
          <p:nvPr>
            <p:ph type="title"/>
          </p:nvPr>
        </p:nvSpPr>
        <p:spPr>
          <a:xfrm>
            <a:off x="311700" y="18785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tr"/>
              <a:t>IHS 2018 Sınıflama Sisteminde Primer Baş Ağrılarının Sınıflandırılması</a:t>
            </a:r>
            <a:endParaRPr/>
          </a:p>
        </p:txBody>
      </p:sp>
      <p:pic>
        <p:nvPicPr>
          <p:cNvPr id="109" name="Google Shape;109;p22"/>
          <p:cNvPicPr preferRelativeResize="0"/>
          <p:nvPr/>
        </p:nvPicPr>
        <p:blipFill>
          <a:blip r:embed="rId3">
            <a:alphaModFix/>
          </a:blip>
          <a:stretch>
            <a:fillRect/>
          </a:stretch>
        </p:blipFill>
        <p:spPr>
          <a:xfrm>
            <a:off x="792950" y="1639475"/>
            <a:ext cx="7136624" cy="28075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 name="Shape 113"/>
        <p:cNvGrpSpPr/>
        <p:nvPr/>
      </p:nvGrpSpPr>
      <p:grpSpPr>
        <a:xfrm>
          <a:off x="0" y="0"/>
          <a:ext cx="0" cy="0"/>
          <a:chOff x="0" y="0"/>
          <a:chExt cx="0" cy="0"/>
        </a:xfrm>
      </p:grpSpPr>
      <p:pic>
        <p:nvPicPr>
          <p:cNvPr id="114" name="Google Shape;114;p23"/>
          <p:cNvPicPr preferRelativeResize="0"/>
          <p:nvPr/>
        </p:nvPicPr>
        <p:blipFill>
          <a:blip r:embed="rId3">
            <a:alphaModFix/>
          </a:blip>
          <a:stretch>
            <a:fillRect/>
          </a:stretch>
        </p:blipFill>
        <p:spPr>
          <a:xfrm>
            <a:off x="152400" y="152400"/>
            <a:ext cx="3169450" cy="2569375"/>
          </a:xfrm>
          <a:prstGeom prst="rect">
            <a:avLst/>
          </a:prstGeom>
          <a:noFill/>
          <a:ln>
            <a:noFill/>
          </a:ln>
        </p:spPr>
      </p:pic>
      <p:pic>
        <p:nvPicPr>
          <p:cNvPr id="115" name="Google Shape;115;p23"/>
          <p:cNvPicPr preferRelativeResize="0"/>
          <p:nvPr/>
        </p:nvPicPr>
        <p:blipFill>
          <a:blip r:embed="rId4">
            <a:alphaModFix/>
          </a:blip>
          <a:stretch>
            <a:fillRect/>
          </a:stretch>
        </p:blipFill>
        <p:spPr>
          <a:xfrm>
            <a:off x="3321850" y="101800"/>
            <a:ext cx="5571501" cy="49399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 name="Shape 119"/>
        <p:cNvGrpSpPr/>
        <p:nvPr/>
      </p:nvGrpSpPr>
      <p:grpSpPr>
        <a:xfrm>
          <a:off x="0" y="0"/>
          <a:ext cx="0" cy="0"/>
          <a:chOff x="0" y="0"/>
          <a:chExt cx="0" cy="0"/>
        </a:xfrm>
      </p:grpSpPr>
      <p:pic>
        <p:nvPicPr>
          <p:cNvPr id="120" name="Google Shape;120;p24"/>
          <p:cNvPicPr preferRelativeResize="0"/>
          <p:nvPr/>
        </p:nvPicPr>
        <p:blipFill>
          <a:blip r:embed="rId3">
            <a:alphaModFix/>
          </a:blip>
          <a:stretch>
            <a:fillRect/>
          </a:stretch>
        </p:blipFill>
        <p:spPr>
          <a:xfrm>
            <a:off x="152400" y="152400"/>
            <a:ext cx="3587350" cy="2537225"/>
          </a:xfrm>
          <a:prstGeom prst="rect">
            <a:avLst/>
          </a:prstGeom>
          <a:noFill/>
          <a:ln>
            <a:noFill/>
          </a:ln>
        </p:spPr>
      </p:pic>
      <p:pic>
        <p:nvPicPr>
          <p:cNvPr id="121" name="Google Shape;121;p24"/>
          <p:cNvPicPr preferRelativeResize="0"/>
          <p:nvPr/>
        </p:nvPicPr>
        <p:blipFill>
          <a:blip r:embed="rId4">
            <a:alphaModFix/>
          </a:blip>
          <a:stretch>
            <a:fillRect/>
          </a:stretch>
        </p:blipFill>
        <p:spPr>
          <a:xfrm>
            <a:off x="2978975" y="1210825"/>
            <a:ext cx="5473300" cy="3825500"/>
          </a:xfrm>
          <a:prstGeom prst="rect">
            <a:avLst/>
          </a:prstGeom>
          <a:noFill/>
          <a:ln>
            <a:noFill/>
          </a:ln>
        </p:spPr>
      </p:pic>
      <p:sp>
        <p:nvSpPr>
          <p:cNvPr id="122" name="Google Shape;122;p24"/>
          <p:cNvSpPr txBox="1"/>
          <p:nvPr/>
        </p:nvSpPr>
        <p:spPr>
          <a:xfrm>
            <a:off x="2978950" y="1264450"/>
            <a:ext cx="5422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 name="Shape 126"/>
        <p:cNvGrpSpPr/>
        <p:nvPr/>
      </p:nvGrpSpPr>
      <p:grpSpPr>
        <a:xfrm>
          <a:off x="0" y="0"/>
          <a:ext cx="0" cy="0"/>
          <a:chOff x="0" y="0"/>
          <a:chExt cx="0" cy="0"/>
        </a:xfrm>
      </p:grpSpPr>
      <p:pic>
        <p:nvPicPr>
          <p:cNvPr id="127" name="Google Shape;127;p25"/>
          <p:cNvPicPr preferRelativeResize="0"/>
          <p:nvPr/>
        </p:nvPicPr>
        <p:blipFill>
          <a:blip r:embed="rId3">
            <a:alphaModFix/>
          </a:blip>
          <a:stretch>
            <a:fillRect/>
          </a:stretch>
        </p:blipFill>
        <p:spPr>
          <a:xfrm>
            <a:off x="265500" y="184550"/>
            <a:ext cx="3318225" cy="2237175"/>
          </a:xfrm>
          <a:prstGeom prst="rect">
            <a:avLst/>
          </a:prstGeom>
          <a:noFill/>
          <a:ln>
            <a:noFill/>
          </a:ln>
        </p:spPr>
      </p:pic>
      <p:pic>
        <p:nvPicPr>
          <p:cNvPr id="128" name="Google Shape;128;p25"/>
          <p:cNvPicPr preferRelativeResize="0"/>
          <p:nvPr/>
        </p:nvPicPr>
        <p:blipFill>
          <a:blip r:embed="rId4">
            <a:alphaModFix/>
          </a:blip>
          <a:stretch>
            <a:fillRect/>
          </a:stretch>
        </p:blipFill>
        <p:spPr>
          <a:xfrm>
            <a:off x="2614625" y="377425"/>
            <a:ext cx="6280550" cy="468034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 name="Shape 132"/>
        <p:cNvGrpSpPr/>
        <p:nvPr/>
      </p:nvGrpSpPr>
      <p:grpSpPr>
        <a:xfrm>
          <a:off x="0" y="0"/>
          <a:ext cx="0" cy="0"/>
          <a:chOff x="0" y="0"/>
          <a:chExt cx="0" cy="0"/>
        </a:xfrm>
      </p:grpSpPr>
      <p:pic>
        <p:nvPicPr>
          <p:cNvPr id="133" name="Google Shape;133;p26"/>
          <p:cNvPicPr preferRelativeResize="0"/>
          <p:nvPr/>
        </p:nvPicPr>
        <p:blipFill>
          <a:blip r:embed="rId3">
            <a:alphaModFix/>
          </a:blip>
          <a:stretch>
            <a:fillRect/>
          </a:stretch>
        </p:blipFill>
        <p:spPr>
          <a:xfrm>
            <a:off x="291725" y="195275"/>
            <a:ext cx="3298024" cy="2065725"/>
          </a:xfrm>
          <a:prstGeom prst="rect">
            <a:avLst/>
          </a:prstGeom>
          <a:noFill/>
          <a:ln>
            <a:noFill/>
          </a:ln>
        </p:spPr>
      </p:pic>
      <p:pic>
        <p:nvPicPr>
          <p:cNvPr id="134" name="Google Shape;134;p26"/>
          <p:cNvPicPr preferRelativeResize="0"/>
          <p:nvPr/>
        </p:nvPicPr>
        <p:blipFill>
          <a:blip r:embed="rId4">
            <a:alphaModFix/>
          </a:blip>
          <a:stretch>
            <a:fillRect/>
          </a:stretch>
        </p:blipFill>
        <p:spPr>
          <a:xfrm>
            <a:off x="3589750" y="514350"/>
            <a:ext cx="5305424" cy="4361251"/>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 name="Shape 138"/>
        <p:cNvGrpSpPr/>
        <p:nvPr/>
      </p:nvGrpSpPr>
      <p:grpSpPr>
        <a:xfrm>
          <a:off x="0" y="0"/>
          <a:ext cx="0" cy="0"/>
          <a:chOff x="0" y="0"/>
          <a:chExt cx="0" cy="0"/>
        </a:xfrm>
      </p:grpSpPr>
      <p:sp>
        <p:nvSpPr>
          <p:cNvPr id="139" name="Google Shape;139;p27"/>
          <p:cNvSpPr txBox="1"/>
          <p:nvPr>
            <p:ph type="title"/>
          </p:nvPr>
        </p:nvSpPr>
        <p:spPr>
          <a:xfrm>
            <a:off x="223900" y="14497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tr" sz="2220"/>
              <a:t>IHS 2018 Sınıflama Sisteminde Sekonder Baş Ağrısı Bozuklukları</a:t>
            </a:r>
            <a:endParaRPr sz="2220"/>
          </a:p>
        </p:txBody>
      </p:sp>
      <p:pic>
        <p:nvPicPr>
          <p:cNvPr id="140" name="Google Shape;140;p27"/>
          <p:cNvPicPr preferRelativeResize="0"/>
          <p:nvPr/>
        </p:nvPicPr>
        <p:blipFill>
          <a:blip r:embed="rId3">
            <a:alphaModFix/>
          </a:blip>
          <a:stretch>
            <a:fillRect/>
          </a:stretch>
        </p:blipFill>
        <p:spPr>
          <a:xfrm>
            <a:off x="673950" y="717675"/>
            <a:ext cx="7898551" cy="4211526"/>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 name="Shape 144"/>
        <p:cNvGrpSpPr/>
        <p:nvPr/>
      </p:nvGrpSpPr>
      <p:grpSpPr>
        <a:xfrm>
          <a:off x="0" y="0"/>
          <a:ext cx="0" cy="0"/>
          <a:chOff x="0" y="0"/>
          <a:chExt cx="0" cy="0"/>
        </a:xfrm>
      </p:grpSpPr>
      <p:sp>
        <p:nvSpPr>
          <p:cNvPr id="145" name="Google Shape;145;p28"/>
          <p:cNvSpPr txBox="1"/>
          <p:nvPr>
            <p:ph type="title"/>
          </p:nvPr>
        </p:nvSpPr>
        <p:spPr>
          <a:xfrm>
            <a:off x="418850" y="13427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tr" sz="2220"/>
              <a:t>IHS 2018 Sınıflama Sisteminde Ağrılı Kraniyal Nöropatiler, Diğer Fasiyal Ağrılar ve Diğer Baş Ağrıları</a:t>
            </a:r>
            <a:endParaRPr sz="2220"/>
          </a:p>
        </p:txBody>
      </p:sp>
      <p:sp>
        <p:nvSpPr>
          <p:cNvPr id="146" name="Google Shape;146;p28"/>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47" name="Google Shape;147;p28"/>
          <p:cNvPicPr preferRelativeResize="0"/>
          <p:nvPr/>
        </p:nvPicPr>
        <p:blipFill>
          <a:blip r:embed="rId3">
            <a:alphaModFix/>
          </a:blip>
          <a:stretch>
            <a:fillRect/>
          </a:stretch>
        </p:blipFill>
        <p:spPr>
          <a:xfrm>
            <a:off x="107150" y="1058950"/>
            <a:ext cx="8883251" cy="38381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 name="Shape 151"/>
        <p:cNvGrpSpPr/>
        <p:nvPr/>
      </p:nvGrpSpPr>
      <p:grpSpPr>
        <a:xfrm>
          <a:off x="0" y="0"/>
          <a:ext cx="0" cy="0"/>
          <a:chOff x="0" y="0"/>
          <a:chExt cx="0" cy="0"/>
        </a:xfrm>
      </p:grpSpPr>
      <p:sp>
        <p:nvSpPr>
          <p:cNvPr id="152" name="Google Shape;152;p29"/>
          <p:cNvSpPr txBox="1"/>
          <p:nvPr>
            <p:ph idx="1" type="body"/>
          </p:nvPr>
        </p:nvSpPr>
        <p:spPr>
          <a:xfrm>
            <a:off x="311700" y="1399750"/>
            <a:ext cx="8520600" cy="34164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None/>
            </a:pPr>
            <a:r>
              <a:rPr lang="tr" sz="2100">
                <a:solidFill>
                  <a:schemeClr val="dk1"/>
                </a:solidFill>
              </a:rPr>
              <a:t>*Böyle bir ayrımın, baş ağrılarının özelliklerini belirlemenin ötesinde klinik pratik açısından çok büyük yararı vardır. Çünkü hastanın yakınmaları “primer başağrıları”ndan biri olarak düşünülürse baş ağrısının bizzat kendisinin bir hastalık olduğu ve yaşamı tehdit etmediği, tanı için genellikle ileri incelemelerin gerekmediği ve çoğunlukla tedavi ve önerilerle kontrol altına alınabilen bir baş ağrısı olduğu anlaşılır. </a:t>
            </a:r>
            <a:endParaRPr sz="2100">
              <a:solidFill>
                <a:schemeClr val="dk1"/>
              </a:solidFill>
            </a:endParaRPr>
          </a:p>
          <a:p>
            <a:pPr indent="0" lvl="0" marL="0" rtl="0" algn="l">
              <a:spcBef>
                <a:spcPts val="1200"/>
              </a:spcBef>
              <a:spcAft>
                <a:spcPts val="0"/>
              </a:spcAft>
              <a:buNone/>
            </a:pPr>
            <a:r>
              <a:t/>
            </a:r>
            <a:endParaRPr>
              <a:solidFill>
                <a:schemeClr val="dk1"/>
              </a:solidFill>
            </a:endParaRPr>
          </a:p>
          <a:p>
            <a:pPr indent="0" lvl="0" marL="0" rtl="0" algn="l">
              <a:spcBef>
                <a:spcPts val="1200"/>
              </a:spcBef>
              <a:spcAft>
                <a:spcPts val="1200"/>
              </a:spcAft>
              <a:buNone/>
            </a:pPr>
            <a:r>
              <a:t/>
            </a:r>
            <a:endParaRPr>
              <a:solidFill>
                <a:schemeClr val="dk1"/>
              </a:solidFill>
            </a:endParaRPr>
          </a:p>
        </p:txBody>
      </p:sp>
      <p:pic>
        <p:nvPicPr>
          <p:cNvPr id="153" name="Google Shape;153;p29"/>
          <p:cNvPicPr preferRelativeResize="0"/>
          <p:nvPr/>
        </p:nvPicPr>
        <p:blipFill>
          <a:blip r:embed="rId3">
            <a:alphaModFix/>
          </a:blip>
          <a:stretch>
            <a:fillRect/>
          </a:stretch>
        </p:blipFill>
        <p:spPr>
          <a:xfrm>
            <a:off x="7179475" y="25763"/>
            <a:ext cx="1390650" cy="143827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 name="Shape 157"/>
        <p:cNvGrpSpPr/>
        <p:nvPr/>
      </p:nvGrpSpPr>
      <p:grpSpPr>
        <a:xfrm>
          <a:off x="0" y="0"/>
          <a:ext cx="0" cy="0"/>
          <a:chOff x="0" y="0"/>
          <a:chExt cx="0" cy="0"/>
        </a:xfrm>
      </p:grpSpPr>
      <p:sp>
        <p:nvSpPr>
          <p:cNvPr id="158" name="Google Shape;158;p30"/>
          <p:cNvSpPr txBox="1"/>
          <p:nvPr>
            <p:ph idx="1" type="body"/>
          </p:nvPr>
        </p:nvSpPr>
        <p:spPr>
          <a:xfrm>
            <a:off x="311700" y="14953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Clr>
                <a:schemeClr val="dk1"/>
              </a:buClr>
              <a:buSzPts val="1100"/>
              <a:buFont typeface="Arial"/>
              <a:buNone/>
            </a:pPr>
            <a:r>
              <a:rPr lang="tr" sz="2200">
                <a:solidFill>
                  <a:schemeClr val="dk1"/>
                </a:solidFill>
              </a:rPr>
              <a:t>*Oysa “sekonder baş ağrıları”ndan biri olarak düşünülürse baş ağrısının bir semptom olduğu, altta yatan bir başka hastalığın söz konusu olduğu, yaşamı tehdit edebileceği, bu nedenle ivedi davranılması gerektiği ve ileri incelemelerle bir an önce tanı konularak tedaviye geçilmesi gerektiği anlaşılır.</a:t>
            </a:r>
            <a:r>
              <a:rPr lang="tr">
                <a:solidFill>
                  <a:schemeClr val="dk1"/>
                </a:solidFill>
              </a:rPr>
              <a:t> </a:t>
            </a:r>
            <a:endParaRPr>
              <a:solidFill>
                <a:schemeClr val="dk1"/>
              </a:solidFill>
            </a:endParaRPr>
          </a:p>
          <a:p>
            <a:pPr indent="0" lvl="0" marL="0" rtl="0" algn="l">
              <a:spcBef>
                <a:spcPts val="1200"/>
              </a:spcBef>
              <a:spcAft>
                <a:spcPts val="1200"/>
              </a:spcAft>
              <a:buNone/>
            </a:pPr>
            <a:r>
              <a:t/>
            </a:r>
            <a:endParaRPr/>
          </a:p>
        </p:txBody>
      </p:sp>
      <p:pic>
        <p:nvPicPr>
          <p:cNvPr id="159" name="Google Shape;159;p30"/>
          <p:cNvPicPr preferRelativeResize="0"/>
          <p:nvPr/>
        </p:nvPicPr>
        <p:blipFill>
          <a:blip r:embed="rId3">
            <a:alphaModFix/>
          </a:blip>
          <a:stretch>
            <a:fillRect/>
          </a:stretch>
        </p:blipFill>
        <p:spPr>
          <a:xfrm>
            <a:off x="7441650" y="57088"/>
            <a:ext cx="1390650" cy="143827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sp>
        <p:nvSpPr>
          <p:cNvPr id="164" name="Google Shape;164;p31"/>
          <p:cNvSpPr txBox="1"/>
          <p:nvPr>
            <p:ph type="title"/>
          </p:nvPr>
        </p:nvSpPr>
        <p:spPr>
          <a:xfrm>
            <a:off x="311700" y="2378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tr"/>
              <a:t>ANAMNEZ</a:t>
            </a:r>
            <a:endParaRPr/>
          </a:p>
        </p:txBody>
      </p:sp>
      <p:sp>
        <p:nvSpPr>
          <p:cNvPr id="165" name="Google Shape;165;p31"/>
          <p:cNvSpPr txBox="1"/>
          <p:nvPr>
            <p:ph idx="1" type="body"/>
          </p:nvPr>
        </p:nvSpPr>
        <p:spPr>
          <a:xfrm>
            <a:off x="457975" y="725200"/>
            <a:ext cx="8520600" cy="3416400"/>
          </a:xfrm>
          <a:prstGeom prst="rect">
            <a:avLst/>
          </a:prstGeom>
        </p:spPr>
        <p:txBody>
          <a:bodyPr anchorCtr="0" anchor="t" bIns="91425" lIns="91425" spcFirstLastPara="1" rIns="91425" wrap="square" tIns="91425">
            <a:noAutofit/>
          </a:bodyPr>
          <a:lstStyle/>
          <a:p>
            <a:pPr indent="0" lvl="0" marL="0" rtl="0" algn="l">
              <a:lnSpc>
                <a:spcPct val="90000"/>
              </a:lnSpc>
              <a:spcBef>
                <a:spcPts val="1000"/>
              </a:spcBef>
              <a:spcAft>
                <a:spcPts val="0"/>
              </a:spcAft>
              <a:buClr>
                <a:schemeClr val="dk1"/>
              </a:buClr>
              <a:buSzPts val="1100"/>
              <a:buFont typeface="Arial"/>
              <a:buNone/>
            </a:pPr>
            <a:r>
              <a:rPr lang="tr" sz="2400">
                <a:solidFill>
                  <a:schemeClr val="dk1"/>
                </a:solidFill>
              </a:rPr>
              <a:t>•Ayrıntılı anamnez ve fizik/nörolojik muayene çok önemli</a:t>
            </a:r>
            <a:endParaRPr sz="2400">
              <a:solidFill>
                <a:schemeClr val="dk1"/>
              </a:solidFill>
            </a:endParaRPr>
          </a:p>
          <a:p>
            <a:pPr indent="0" lvl="0" marL="0" rtl="0" algn="l">
              <a:lnSpc>
                <a:spcPct val="95000"/>
              </a:lnSpc>
              <a:spcBef>
                <a:spcPts val="0"/>
              </a:spcBef>
              <a:spcAft>
                <a:spcPts val="0"/>
              </a:spcAft>
              <a:buSzPts val="523"/>
              <a:buNone/>
            </a:pPr>
            <a:r>
              <a:t/>
            </a:r>
            <a:endParaRPr sz="1497">
              <a:solidFill>
                <a:schemeClr val="dk1"/>
              </a:solidFill>
            </a:endParaRPr>
          </a:p>
          <a:p>
            <a:pPr indent="0" lvl="0" marL="0" rtl="0" algn="l">
              <a:lnSpc>
                <a:spcPct val="95000"/>
              </a:lnSpc>
              <a:spcBef>
                <a:spcPts val="1200"/>
              </a:spcBef>
              <a:spcAft>
                <a:spcPts val="0"/>
              </a:spcAft>
              <a:buSzPts val="523"/>
              <a:buNone/>
            </a:pPr>
            <a:r>
              <a:rPr lang="tr" sz="1397">
                <a:solidFill>
                  <a:schemeClr val="dk1"/>
                </a:solidFill>
              </a:rPr>
              <a:t>Baş Ağrısı Hastasında En Önemli Tanı Yöntemi: Öykü Alma Öykü alırken mutlaka sorulması gereken sorular şu şekilde özetlenebilir: </a:t>
            </a:r>
            <a:endParaRPr sz="1397">
              <a:solidFill>
                <a:schemeClr val="dk1"/>
              </a:solidFill>
            </a:endParaRPr>
          </a:p>
          <a:p>
            <a:pPr indent="0" lvl="0" marL="0" rtl="0" algn="l">
              <a:lnSpc>
                <a:spcPct val="95000"/>
              </a:lnSpc>
              <a:spcBef>
                <a:spcPts val="1200"/>
              </a:spcBef>
              <a:spcAft>
                <a:spcPts val="0"/>
              </a:spcAft>
              <a:buSzPts val="523"/>
              <a:buNone/>
            </a:pPr>
            <a:r>
              <a:t/>
            </a:r>
            <a:endParaRPr sz="1445">
              <a:solidFill>
                <a:schemeClr val="dk1"/>
              </a:solidFill>
            </a:endParaRPr>
          </a:p>
          <a:p>
            <a:pPr indent="0" lvl="0" marL="0" rtl="0" algn="l">
              <a:lnSpc>
                <a:spcPct val="95000"/>
              </a:lnSpc>
              <a:spcBef>
                <a:spcPts val="1200"/>
              </a:spcBef>
              <a:spcAft>
                <a:spcPts val="0"/>
              </a:spcAft>
              <a:buSzPts val="523"/>
              <a:buNone/>
            </a:pPr>
            <a:r>
              <a:rPr lang="tr" sz="1261">
                <a:solidFill>
                  <a:schemeClr val="dk1"/>
                </a:solidFill>
              </a:rPr>
              <a:t> •</a:t>
            </a:r>
            <a:r>
              <a:rPr lang="tr" sz="1447">
                <a:solidFill>
                  <a:schemeClr val="dk1"/>
                </a:solidFill>
              </a:rPr>
              <a:t> Başlangıç yaşı ve süresi</a:t>
            </a:r>
            <a:endParaRPr sz="1447">
              <a:solidFill>
                <a:schemeClr val="dk1"/>
              </a:solidFill>
            </a:endParaRPr>
          </a:p>
          <a:p>
            <a:pPr indent="0" lvl="0" marL="0" rtl="0" algn="l">
              <a:lnSpc>
                <a:spcPct val="95000"/>
              </a:lnSpc>
              <a:spcBef>
                <a:spcPts val="1200"/>
              </a:spcBef>
              <a:spcAft>
                <a:spcPts val="0"/>
              </a:spcAft>
              <a:buSzPts val="523"/>
              <a:buNone/>
            </a:pPr>
            <a:r>
              <a:rPr lang="tr" sz="1447">
                <a:solidFill>
                  <a:schemeClr val="dk1"/>
                </a:solidFill>
              </a:rPr>
              <a:t> • Niteliği (Zonklayıcı, sıkıştırıcı, saplanıcı veya elektrik çarpması benzeri, vb.).</a:t>
            </a:r>
            <a:endParaRPr sz="1447">
              <a:solidFill>
                <a:schemeClr val="dk1"/>
              </a:solidFill>
            </a:endParaRPr>
          </a:p>
          <a:p>
            <a:pPr indent="0" lvl="0" marL="0" rtl="0" algn="l">
              <a:lnSpc>
                <a:spcPct val="95000"/>
              </a:lnSpc>
              <a:spcBef>
                <a:spcPts val="1200"/>
              </a:spcBef>
              <a:spcAft>
                <a:spcPts val="0"/>
              </a:spcAft>
              <a:buSzPts val="523"/>
              <a:buNone/>
            </a:pPr>
            <a:r>
              <a:rPr lang="tr" sz="1447">
                <a:solidFill>
                  <a:schemeClr val="dk1"/>
                </a:solidFill>
              </a:rPr>
              <a:t> • Yerleşimi(Başın sağ ya da sol yarısında, fronto-temporal, fronto-orbital, oksipital yerleşimli, vb.). </a:t>
            </a:r>
            <a:endParaRPr sz="1447">
              <a:solidFill>
                <a:schemeClr val="dk1"/>
              </a:solidFill>
            </a:endParaRPr>
          </a:p>
          <a:p>
            <a:pPr indent="0" lvl="0" marL="0" rtl="0" algn="l">
              <a:lnSpc>
                <a:spcPct val="95000"/>
              </a:lnSpc>
              <a:spcBef>
                <a:spcPts val="1200"/>
              </a:spcBef>
              <a:spcAft>
                <a:spcPts val="0"/>
              </a:spcAft>
              <a:buSzPts val="523"/>
              <a:buNone/>
            </a:pPr>
            <a:r>
              <a:rPr lang="tr" sz="1447">
                <a:solidFill>
                  <a:schemeClr val="dk1"/>
                </a:solidFill>
              </a:rPr>
              <a:t>Ağrınızı 1-10 arsında değerlendirdiğinizde ne kadar kötü?</a:t>
            </a:r>
            <a:endParaRPr sz="1447">
              <a:solidFill>
                <a:schemeClr val="dk1"/>
              </a:solidFill>
            </a:endParaRPr>
          </a:p>
          <a:p>
            <a:pPr indent="0" lvl="0" marL="0" rtl="0" algn="l">
              <a:lnSpc>
                <a:spcPct val="95000"/>
              </a:lnSpc>
              <a:spcBef>
                <a:spcPts val="1200"/>
              </a:spcBef>
              <a:spcAft>
                <a:spcPts val="0"/>
              </a:spcAft>
              <a:buSzPts val="523"/>
              <a:buNone/>
            </a:pPr>
            <a:r>
              <a:rPr lang="tr" sz="1447">
                <a:solidFill>
                  <a:schemeClr val="dk1"/>
                </a:solidFill>
              </a:rPr>
              <a:t>• Epizodik-kronik karakteri </a:t>
            </a:r>
            <a:endParaRPr sz="1447">
              <a:solidFill>
                <a:schemeClr val="dk1"/>
              </a:solidFill>
            </a:endParaRPr>
          </a:p>
          <a:p>
            <a:pPr indent="0" lvl="0" marL="0" rtl="0" algn="l">
              <a:lnSpc>
                <a:spcPct val="95000"/>
              </a:lnSpc>
              <a:spcBef>
                <a:spcPts val="1200"/>
              </a:spcBef>
              <a:spcAft>
                <a:spcPts val="0"/>
              </a:spcAft>
              <a:buSzPts val="523"/>
              <a:buNone/>
            </a:pPr>
            <a:r>
              <a:rPr lang="tr" sz="1447">
                <a:solidFill>
                  <a:schemeClr val="dk1"/>
                </a:solidFill>
              </a:rPr>
              <a:t>• Sıklığı </a:t>
            </a:r>
            <a:endParaRPr sz="1447">
              <a:solidFill>
                <a:schemeClr val="dk1"/>
              </a:solidFill>
            </a:endParaRPr>
          </a:p>
          <a:p>
            <a:pPr indent="0" lvl="0" marL="0" rtl="0" algn="l">
              <a:lnSpc>
                <a:spcPct val="95000"/>
              </a:lnSpc>
              <a:spcBef>
                <a:spcPts val="1200"/>
              </a:spcBef>
              <a:spcAft>
                <a:spcPts val="0"/>
              </a:spcAft>
              <a:buSzPts val="523"/>
              <a:buNone/>
            </a:pPr>
            <a:r>
              <a:rPr lang="tr" sz="1447">
                <a:solidFill>
                  <a:schemeClr val="dk1"/>
                </a:solidFill>
              </a:rPr>
              <a:t>• Gün içindeki başlangıç zamanı </a:t>
            </a:r>
            <a:endParaRPr sz="1447">
              <a:solidFill>
                <a:schemeClr val="dk1"/>
              </a:solidFill>
            </a:endParaRPr>
          </a:p>
          <a:p>
            <a:pPr indent="0" lvl="0" marL="0" rtl="0" algn="l">
              <a:lnSpc>
                <a:spcPct val="95000"/>
              </a:lnSpc>
              <a:spcBef>
                <a:spcPts val="1200"/>
              </a:spcBef>
              <a:spcAft>
                <a:spcPts val="0"/>
              </a:spcAft>
              <a:buSzPts val="523"/>
              <a:buNone/>
            </a:pPr>
            <a:r>
              <a:t/>
            </a:r>
            <a:endParaRPr sz="1447">
              <a:solidFill>
                <a:schemeClr val="dk1"/>
              </a:solidFill>
            </a:endParaRPr>
          </a:p>
          <a:p>
            <a:pPr indent="0" lvl="0" marL="0" rtl="0" algn="l">
              <a:lnSpc>
                <a:spcPct val="95000"/>
              </a:lnSpc>
              <a:spcBef>
                <a:spcPts val="1200"/>
              </a:spcBef>
              <a:spcAft>
                <a:spcPts val="1200"/>
              </a:spcAft>
              <a:buClr>
                <a:schemeClr val="dk1"/>
              </a:buClr>
              <a:buSzPts val="523"/>
              <a:buFont typeface="Arial"/>
              <a:buNone/>
            </a:pPr>
            <a:r>
              <a:t/>
            </a:r>
            <a:endParaRPr sz="855"/>
          </a:p>
        </p:txBody>
      </p:sp>
      <p:pic>
        <p:nvPicPr>
          <p:cNvPr id="166" name="Google Shape;166;p31"/>
          <p:cNvPicPr preferRelativeResize="0"/>
          <p:nvPr/>
        </p:nvPicPr>
        <p:blipFill>
          <a:blip r:embed="rId3">
            <a:alphaModFix/>
          </a:blip>
          <a:stretch>
            <a:fillRect/>
          </a:stretch>
        </p:blipFill>
        <p:spPr>
          <a:xfrm>
            <a:off x="7350775" y="3634625"/>
            <a:ext cx="1219200" cy="12382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 name="Shape 60"/>
        <p:cNvGrpSpPr/>
        <p:nvPr/>
      </p:nvGrpSpPr>
      <p:grpSpPr>
        <a:xfrm>
          <a:off x="0" y="0"/>
          <a:ext cx="0" cy="0"/>
          <a:chOff x="0" y="0"/>
          <a:chExt cx="0" cy="0"/>
        </a:xfrm>
      </p:grpSpPr>
      <p:sp>
        <p:nvSpPr>
          <p:cNvPr id="61" name="Google Shape;61;p14"/>
          <p:cNvSpPr txBox="1"/>
          <p:nvPr>
            <p:ph type="ctrTitle"/>
          </p:nvPr>
        </p:nvSpPr>
        <p:spPr>
          <a:xfrm>
            <a:off x="65250" y="385775"/>
            <a:ext cx="8520600" cy="5898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tr" sz="2200"/>
              <a:t>AMAÇ</a:t>
            </a:r>
            <a:endParaRPr sz="2200"/>
          </a:p>
        </p:txBody>
      </p:sp>
      <p:sp>
        <p:nvSpPr>
          <p:cNvPr id="62" name="Google Shape;62;p14"/>
          <p:cNvSpPr txBox="1"/>
          <p:nvPr>
            <p:ph idx="1" type="subTitle"/>
          </p:nvPr>
        </p:nvSpPr>
        <p:spPr>
          <a:xfrm>
            <a:off x="65250" y="1341700"/>
            <a:ext cx="8520600" cy="792600"/>
          </a:xfrm>
          <a:prstGeom prst="rect">
            <a:avLst/>
          </a:prstGeom>
        </p:spPr>
        <p:txBody>
          <a:bodyPr anchorCtr="0" anchor="t" bIns="91425" lIns="91425" spcFirstLastPara="1" rIns="91425" wrap="square" tIns="91425">
            <a:normAutofit fontScale="92500"/>
          </a:bodyPr>
          <a:lstStyle/>
          <a:p>
            <a:pPr indent="0" lvl="0" marL="0" rtl="0" algn="ctr">
              <a:spcBef>
                <a:spcPts val="0"/>
              </a:spcBef>
              <a:spcAft>
                <a:spcPts val="0"/>
              </a:spcAft>
              <a:buNone/>
            </a:pPr>
            <a:r>
              <a:rPr lang="tr">
                <a:solidFill>
                  <a:schemeClr val="dk1"/>
                </a:solidFill>
              </a:rPr>
              <a:t>*</a:t>
            </a:r>
            <a:r>
              <a:rPr lang="tr">
                <a:solidFill>
                  <a:schemeClr val="dk1"/>
                </a:solidFill>
              </a:rPr>
              <a:t>Baş ağrısı olan hastaya yaklaşım hakkında bilgi vermek</a:t>
            </a:r>
            <a:endParaRPr>
              <a:solidFill>
                <a:schemeClr val="dk1"/>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sp>
        <p:nvSpPr>
          <p:cNvPr id="171" name="Google Shape;171;p32"/>
          <p:cNvSpPr txBox="1"/>
          <p:nvPr>
            <p:ph idx="1" type="body"/>
          </p:nvPr>
        </p:nvSpPr>
        <p:spPr>
          <a:xfrm>
            <a:off x="311700" y="362950"/>
            <a:ext cx="8520600" cy="3959400"/>
          </a:xfrm>
          <a:prstGeom prst="rect">
            <a:avLst/>
          </a:prstGeom>
        </p:spPr>
        <p:txBody>
          <a:bodyPr anchorCtr="0" anchor="t" bIns="91425" lIns="91425" spcFirstLastPara="1" rIns="91425" wrap="square" tIns="91425">
            <a:normAutofit/>
          </a:bodyPr>
          <a:lstStyle/>
          <a:p>
            <a:pPr indent="0" lvl="0" marL="0" rtl="0" algn="l">
              <a:lnSpc>
                <a:spcPct val="105000"/>
              </a:lnSpc>
              <a:spcBef>
                <a:spcPts val="0"/>
              </a:spcBef>
              <a:spcAft>
                <a:spcPts val="0"/>
              </a:spcAft>
              <a:buClr>
                <a:schemeClr val="dk1"/>
              </a:buClr>
              <a:buSzPts val="935"/>
              <a:buFont typeface="Arial"/>
              <a:buNone/>
            </a:pPr>
            <a:r>
              <a:rPr lang="tr" sz="1430">
                <a:solidFill>
                  <a:schemeClr val="dk1"/>
                </a:solidFill>
              </a:rPr>
              <a:t>•</a:t>
            </a:r>
            <a:r>
              <a:rPr lang="tr" sz="1629">
                <a:solidFill>
                  <a:schemeClr val="dk1"/>
                </a:solidFill>
              </a:rPr>
              <a:t> Başlangıç şekli (Yavaş veya ani başlangıç)</a:t>
            </a:r>
            <a:endParaRPr sz="1629">
              <a:solidFill>
                <a:schemeClr val="dk1"/>
              </a:solidFill>
            </a:endParaRPr>
          </a:p>
          <a:p>
            <a:pPr indent="0" lvl="0" marL="0" rtl="0" algn="l">
              <a:lnSpc>
                <a:spcPct val="105000"/>
              </a:lnSpc>
              <a:spcBef>
                <a:spcPts val="1200"/>
              </a:spcBef>
              <a:spcAft>
                <a:spcPts val="0"/>
              </a:spcAft>
              <a:buSzPts val="935"/>
              <a:buNone/>
            </a:pPr>
            <a:r>
              <a:rPr lang="tr" sz="1629">
                <a:solidFill>
                  <a:schemeClr val="dk1"/>
                </a:solidFill>
              </a:rPr>
              <a:t> • Şiddeti </a:t>
            </a:r>
            <a:endParaRPr sz="1629">
              <a:solidFill>
                <a:schemeClr val="dk1"/>
              </a:solidFill>
            </a:endParaRPr>
          </a:p>
          <a:p>
            <a:pPr indent="0" lvl="0" marL="0" rtl="0" algn="l">
              <a:lnSpc>
                <a:spcPct val="105000"/>
              </a:lnSpc>
              <a:spcBef>
                <a:spcPts val="1200"/>
              </a:spcBef>
              <a:spcAft>
                <a:spcPts val="0"/>
              </a:spcAft>
              <a:buSzPts val="935"/>
              <a:buNone/>
            </a:pPr>
            <a:r>
              <a:rPr lang="tr" sz="1629">
                <a:solidFill>
                  <a:schemeClr val="dk1"/>
                </a:solidFill>
              </a:rPr>
              <a:t>• Tetikleyici faktörler (Stres, açlık, fiziksel yorgunluk, uykusuzluk, menstruasyon, alkol alımı veya belirli yiyecekler, yüz yıkama, traş olma, makyaj yapma, konuşma, yemek yeme, vb.). </a:t>
            </a:r>
            <a:endParaRPr sz="1629">
              <a:solidFill>
                <a:schemeClr val="dk1"/>
              </a:solidFill>
            </a:endParaRPr>
          </a:p>
          <a:p>
            <a:pPr indent="0" lvl="0" marL="0" rtl="0" algn="l">
              <a:lnSpc>
                <a:spcPct val="105000"/>
              </a:lnSpc>
              <a:spcBef>
                <a:spcPts val="1200"/>
              </a:spcBef>
              <a:spcAft>
                <a:spcPts val="0"/>
              </a:spcAft>
              <a:buSzPts val="935"/>
              <a:buNone/>
            </a:pPr>
            <a:r>
              <a:rPr lang="tr" sz="1629">
                <a:solidFill>
                  <a:schemeClr val="dk1"/>
                </a:solidFill>
              </a:rPr>
              <a:t>• Dindirici faktörler (Uyumak, bir şeyler yemek, sürekli hareket etmek, vb.).</a:t>
            </a:r>
            <a:endParaRPr sz="1629">
              <a:solidFill>
                <a:schemeClr val="dk1"/>
              </a:solidFill>
            </a:endParaRPr>
          </a:p>
          <a:p>
            <a:pPr indent="0" lvl="0" marL="0" rtl="0" algn="l">
              <a:lnSpc>
                <a:spcPct val="105000"/>
              </a:lnSpc>
              <a:spcBef>
                <a:spcPts val="1200"/>
              </a:spcBef>
              <a:spcAft>
                <a:spcPts val="0"/>
              </a:spcAft>
              <a:buSzPts val="935"/>
              <a:buNone/>
            </a:pPr>
            <a:r>
              <a:rPr lang="tr" sz="1629">
                <a:solidFill>
                  <a:schemeClr val="dk1"/>
                </a:solidFill>
              </a:rPr>
              <a:t>• Eşlik eden veya öncü belirtiler (Bulantı ve/veya kusma, fotofobi/fonofobi, abdominal rahatsızlık hissi, iştahsızlık, kokulardan rahatsız olma, konsantrasyon güçlüğü, konuşurken sözcük bulma zorluğu, belirli yiyeceklere düşkünlük, sıvı retansiyonu, yanıp sönen ışık parlamaları, kırıklı çizgiler görme veya görme alanı bozuklukları, vb.) </a:t>
            </a:r>
            <a:endParaRPr sz="1629">
              <a:solidFill>
                <a:schemeClr val="dk1"/>
              </a:solidFill>
            </a:endParaRPr>
          </a:p>
          <a:p>
            <a:pPr indent="0" lvl="0" marL="0" rtl="0" algn="l">
              <a:lnSpc>
                <a:spcPct val="105000"/>
              </a:lnSpc>
              <a:spcBef>
                <a:spcPts val="1200"/>
              </a:spcBef>
              <a:spcAft>
                <a:spcPts val="0"/>
              </a:spcAft>
              <a:buSzPts val="935"/>
              <a:buNone/>
            </a:pPr>
            <a:r>
              <a:rPr lang="tr" sz="1629">
                <a:solidFill>
                  <a:schemeClr val="dk1"/>
                </a:solidFill>
              </a:rPr>
              <a:t>• Aile öyküsü ve yaşamsal etkilenme</a:t>
            </a:r>
            <a:endParaRPr sz="1629">
              <a:solidFill>
                <a:schemeClr val="dk1"/>
              </a:solidFill>
            </a:endParaRPr>
          </a:p>
          <a:p>
            <a:pPr indent="0" lvl="0" marL="0" rtl="0" algn="l">
              <a:lnSpc>
                <a:spcPct val="105000"/>
              </a:lnSpc>
              <a:spcBef>
                <a:spcPts val="1200"/>
              </a:spcBef>
              <a:spcAft>
                <a:spcPts val="1200"/>
              </a:spcAft>
              <a:buSzPts val="935"/>
              <a:buNone/>
            </a:pPr>
            <a:r>
              <a:rPr lang="tr" sz="1629">
                <a:solidFill>
                  <a:schemeClr val="dk1"/>
                </a:solidFill>
              </a:rPr>
              <a:t> • Ağrı kesici ilaçlara yanıt</a:t>
            </a:r>
            <a:endParaRPr sz="1629">
              <a:solidFill>
                <a:schemeClr val="dk1"/>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sp>
        <p:nvSpPr>
          <p:cNvPr id="176" name="Google Shape;176;p33"/>
          <p:cNvSpPr txBox="1"/>
          <p:nvPr>
            <p:ph idx="1" type="body"/>
          </p:nvPr>
        </p:nvSpPr>
        <p:spPr>
          <a:xfrm>
            <a:off x="311700" y="304700"/>
            <a:ext cx="8520600" cy="4264200"/>
          </a:xfrm>
          <a:prstGeom prst="rect">
            <a:avLst/>
          </a:prstGeom>
        </p:spPr>
        <p:txBody>
          <a:bodyPr anchorCtr="0" anchor="t" bIns="91425" lIns="91425" spcFirstLastPara="1" rIns="91425" wrap="square" tIns="91425">
            <a:normAutofit fontScale="62500" lnSpcReduction="20000"/>
          </a:bodyPr>
          <a:lstStyle/>
          <a:p>
            <a:pPr indent="0" lvl="0" marL="0" rtl="0" algn="l">
              <a:spcBef>
                <a:spcPts val="0"/>
              </a:spcBef>
              <a:spcAft>
                <a:spcPts val="0"/>
              </a:spcAft>
              <a:buNone/>
            </a:pPr>
            <a:r>
              <a:rPr lang="tr" sz="3436"/>
              <a:t>Öyküde Sekonder başağrısı düşündüren özellikler:</a:t>
            </a:r>
            <a:endParaRPr sz="3436"/>
          </a:p>
          <a:p>
            <a:pPr indent="0" lvl="0" marL="0" rtl="0" algn="l">
              <a:spcBef>
                <a:spcPts val="1200"/>
              </a:spcBef>
              <a:spcAft>
                <a:spcPts val="0"/>
              </a:spcAft>
              <a:buNone/>
            </a:pPr>
            <a:r>
              <a:rPr lang="tr" sz="1942">
                <a:solidFill>
                  <a:schemeClr val="dk1"/>
                </a:solidFill>
              </a:rPr>
              <a:t> - Yeni başlayan akut ve çok şiddetli başağrısı </a:t>
            </a:r>
            <a:endParaRPr sz="1942">
              <a:solidFill>
                <a:schemeClr val="dk1"/>
              </a:solidFill>
            </a:endParaRPr>
          </a:p>
          <a:p>
            <a:pPr indent="0" lvl="0" marL="0" rtl="0" algn="l">
              <a:spcBef>
                <a:spcPts val="1200"/>
              </a:spcBef>
              <a:spcAft>
                <a:spcPts val="0"/>
              </a:spcAft>
              <a:buNone/>
            </a:pPr>
            <a:r>
              <a:rPr lang="tr" sz="1942">
                <a:solidFill>
                  <a:schemeClr val="dk1"/>
                </a:solidFill>
              </a:rPr>
              <a:t>- 10 yaşından önce, 50 yaşından sonra başlaması</a:t>
            </a:r>
            <a:endParaRPr sz="1942">
              <a:solidFill>
                <a:schemeClr val="dk1"/>
              </a:solidFill>
            </a:endParaRPr>
          </a:p>
          <a:p>
            <a:pPr indent="0" lvl="0" marL="0" rtl="0" algn="l">
              <a:spcBef>
                <a:spcPts val="1200"/>
              </a:spcBef>
              <a:spcAft>
                <a:spcPts val="0"/>
              </a:spcAft>
              <a:buNone/>
            </a:pPr>
            <a:r>
              <a:rPr lang="tr" sz="1942">
                <a:solidFill>
                  <a:schemeClr val="dk1"/>
                </a:solidFill>
              </a:rPr>
              <a:t> - Özellikle çocuklarda oksipital yerleşim göstermesi</a:t>
            </a:r>
            <a:endParaRPr sz="1942">
              <a:solidFill>
                <a:schemeClr val="dk1"/>
              </a:solidFill>
            </a:endParaRPr>
          </a:p>
          <a:p>
            <a:pPr indent="0" lvl="0" marL="0" rtl="0" algn="l">
              <a:spcBef>
                <a:spcPts val="1200"/>
              </a:spcBef>
              <a:spcAft>
                <a:spcPts val="0"/>
              </a:spcAft>
              <a:buNone/>
            </a:pPr>
            <a:r>
              <a:rPr lang="tr" sz="1942">
                <a:solidFill>
                  <a:schemeClr val="dk1"/>
                </a:solidFill>
              </a:rPr>
              <a:t> - Son 6 ay içinde başlayan ve devamlılık gösteren, tedaviye direnç öyküsü </a:t>
            </a:r>
            <a:endParaRPr sz="1942">
              <a:solidFill>
                <a:schemeClr val="dk1"/>
              </a:solidFill>
            </a:endParaRPr>
          </a:p>
          <a:p>
            <a:pPr indent="0" lvl="0" marL="0" rtl="0" algn="l">
              <a:spcBef>
                <a:spcPts val="1200"/>
              </a:spcBef>
              <a:spcAft>
                <a:spcPts val="0"/>
              </a:spcAft>
              <a:buNone/>
            </a:pPr>
            <a:r>
              <a:rPr lang="tr" sz="1942">
                <a:solidFill>
                  <a:schemeClr val="dk1"/>
                </a:solidFill>
              </a:rPr>
              <a:t>- Hastada mevcut malignite tanısı </a:t>
            </a:r>
            <a:endParaRPr sz="1942">
              <a:solidFill>
                <a:schemeClr val="dk1"/>
              </a:solidFill>
            </a:endParaRPr>
          </a:p>
          <a:p>
            <a:pPr indent="0" lvl="0" marL="0" rtl="0" algn="l">
              <a:spcBef>
                <a:spcPts val="1200"/>
              </a:spcBef>
              <a:spcAft>
                <a:spcPts val="0"/>
              </a:spcAft>
              <a:buNone/>
            </a:pPr>
            <a:r>
              <a:rPr lang="tr" sz="1942">
                <a:solidFill>
                  <a:schemeClr val="dk1"/>
                </a:solidFill>
              </a:rPr>
              <a:t>- Hastada mevcut sistemik hastalık tanısı </a:t>
            </a:r>
            <a:endParaRPr sz="1942">
              <a:solidFill>
                <a:schemeClr val="dk1"/>
              </a:solidFill>
            </a:endParaRPr>
          </a:p>
          <a:p>
            <a:pPr indent="0" lvl="0" marL="0" rtl="0" algn="l">
              <a:spcBef>
                <a:spcPts val="1200"/>
              </a:spcBef>
              <a:spcAft>
                <a:spcPts val="0"/>
              </a:spcAft>
              <a:buNone/>
            </a:pPr>
            <a:r>
              <a:rPr lang="tr" sz="1942">
                <a:solidFill>
                  <a:schemeClr val="dk1"/>
                </a:solidFill>
              </a:rPr>
              <a:t>- Hastanın yaşamındaki “en şiddetli başağrısı” tanımı </a:t>
            </a:r>
            <a:endParaRPr sz="1942">
              <a:solidFill>
                <a:schemeClr val="dk1"/>
              </a:solidFill>
            </a:endParaRPr>
          </a:p>
          <a:p>
            <a:pPr indent="0" lvl="0" marL="0" rtl="0" algn="l">
              <a:spcBef>
                <a:spcPts val="1200"/>
              </a:spcBef>
              <a:spcAft>
                <a:spcPts val="0"/>
              </a:spcAft>
              <a:buNone/>
            </a:pPr>
            <a:r>
              <a:rPr lang="tr" sz="1942">
                <a:solidFill>
                  <a:schemeClr val="dk1"/>
                </a:solidFill>
              </a:rPr>
              <a:t>- Gebelik ve doğum sonrası ortaya çıkması</a:t>
            </a:r>
            <a:endParaRPr sz="1942">
              <a:solidFill>
                <a:schemeClr val="dk1"/>
              </a:solidFill>
            </a:endParaRPr>
          </a:p>
          <a:p>
            <a:pPr indent="0" lvl="0" marL="0" rtl="0" algn="l">
              <a:spcBef>
                <a:spcPts val="1200"/>
              </a:spcBef>
              <a:spcAft>
                <a:spcPts val="0"/>
              </a:spcAft>
              <a:buNone/>
            </a:pPr>
            <a:r>
              <a:rPr lang="tr" sz="1942">
                <a:solidFill>
                  <a:schemeClr val="dk1"/>
                </a:solidFill>
              </a:rPr>
              <a:t> - Fiziksel aktivite, ıkınma gibi veya öksürme gibi işlevler sırasında ortaya çıkan başağrısı </a:t>
            </a:r>
            <a:endParaRPr sz="1942">
              <a:solidFill>
                <a:schemeClr val="dk1"/>
              </a:solidFill>
            </a:endParaRPr>
          </a:p>
          <a:p>
            <a:pPr indent="0" lvl="0" marL="0" rtl="0" algn="l">
              <a:spcBef>
                <a:spcPts val="1200"/>
              </a:spcBef>
              <a:spcAft>
                <a:spcPts val="0"/>
              </a:spcAft>
              <a:buNone/>
            </a:pPr>
            <a:r>
              <a:rPr lang="tr" sz="1942">
                <a:solidFill>
                  <a:schemeClr val="dk1"/>
                </a:solidFill>
              </a:rPr>
              <a:t>- Postural özelliği (ayakta veya yatarken ortaya çıkması) </a:t>
            </a:r>
            <a:endParaRPr sz="1942">
              <a:solidFill>
                <a:schemeClr val="dk1"/>
              </a:solidFill>
            </a:endParaRPr>
          </a:p>
          <a:p>
            <a:pPr indent="0" lvl="0" marL="0" rtl="0" algn="l">
              <a:spcBef>
                <a:spcPts val="1200"/>
              </a:spcBef>
              <a:spcAft>
                <a:spcPts val="1200"/>
              </a:spcAft>
              <a:buNone/>
            </a:pPr>
            <a:r>
              <a:rPr lang="tr" sz="1942">
                <a:solidFill>
                  <a:schemeClr val="dk1"/>
                </a:solidFill>
              </a:rPr>
              <a:t>- Dirençli kusmaların eşlikçiliği </a:t>
            </a:r>
            <a:endParaRPr sz="1942">
              <a:solidFill>
                <a:schemeClr val="dk1"/>
              </a:solidFill>
            </a:endParaRPr>
          </a:p>
        </p:txBody>
      </p:sp>
      <p:pic>
        <p:nvPicPr>
          <p:cNvPr id="177" name="Google Shape;177;p33"/>
          <p:cNvPicPr preferRelativeResize="0"/>
          <p:nvPr/>
        </p:nvPicPr>
        <p:blipFill>
          <a:blip r:embed="rId3">
            <a:alphaModFix/>
          </a:blip>
          <a:stretch>
            <a:fillRect/>
          </a:stretch>
        </p:blipFill>
        <p:spPr>
          <a:xfrm>
            <a:off x="6475938" y="3890975"/>
            <a:ext cx="2066925" cy="1066800"/>
          </a:xfrm>
          <a:prstGeom prst="rect">
            <a:avLst/>
          </a:prstGeom>
          <a:noFill/>
          <a:ln>
            <a:noFill/>
          </a:ln>
        </p:spPr>
      </p:pic>
      <p:pic>
        <p:nvPicPr>
          <p:cNvPr id="178" name="Google Shape;178;p33"/>
          <p:cNvPicPr preferRelativeResize="0"/>
          <p:nvPr/>
        </p:nvPicPr>
        <p:blipFill>
          <a:blip r:embed="rId4">
            <a:alphaModFix/>
          </a:blip>
          <a:stretch>
            <a:fillRect/>
          </a:stretch>
        </p:blipFill>
        <p:spPr>
          <a:xfrm>
            <a:off x="7436650" y="203600"/>
            <a:ext cx="1533525" cy="136087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pic>
        <p:nvPicPr>
          <p:cNvPr id="183" name="Google Shape;183;p34"/>
          <p:cNvPicPr preferRelativeResize="0"/>
          <p:nvPr/>
        </p:nvPicPr>
        <p:blipFill>
          <a:blip r:embed="rId3">
            <a:alphaModFix/>
          </a:blip>
          <a:stretch>
            <a:fillRect/>
          </a:stretch>
        </p:blipFill>
        <p:spPr>
          <a:xfrm>
            <a:off x="502425" y="179200"/>
            <a:ext cx="8329875" cy="49643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pic>
        <p:nvPicPr>
          <p:cNvPr id="188" name="Google Shape;188;p35"/>
          <p:cNvPicPr preferRelativeResize="0"/>
          <p:nvPr/>
        </p:nvPicPr>
        <p:blipFill>
          <a:blip r:embed="rId3">
            <a:alphaModFix/>
          </a:blip>
          <a:stretch>
            <a:fillRect/>
          </a:stretch>
        </p:blipFill>
        <p:spPr>
          <a:xfrm>
            <a:off x="225038" y="2999925"/>
            <a:ext cx="8561775" cy="1543500"/>
          </a:xfrm>
          <a:prstGeom prst="rect">
            <a:avLst/>
          </a:prstGeom>
          <a:noFill/>
          <a:ln>
            <a:noFill/>
          </a:ln>
        </p:spPr>
      </p:pic>
      <p:sp>
        <p:nvSpPr>
          <p:cNvPr id="189" name="Google Shape;189;p35"/>
          <p:cNvSpPr txBox="1"/>
          <p:nvPr/>
        </p:nvSpPr>
        <p:spPr>
          <a:xfrm>
            <a:off x="632163" y="4693450"/>
            <a:ext cx="77475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tr" sz="1100">
                <a:solidFill>
                  <a:srgbClr val="555555"/>
                </a:solidFill>
              </a:rPr>
              <a:t>Baş Ağrılı Hastaya Yaklaşım, Öykü, Muayene ve İnceleme Yöntemleri, Turkiye Klinikleri J Neurol-Special Topics. 2018;11(1):15-20 Musa ÖZTÜRK</a:t>
            </a:r>
            <a:endParaRPr sz="1100">
              <a:solidFill>
                <a:srgbClr val="555555"/>
              </a:solidFill>
            </a:endParaRPr>
          </a:p>
        </p:txBody>
      </p:sp>
      <p:pic>
        <p:nvPicPr>
          <p:cNvPr id="190" name="Google Shape;190;p35"/>
          <p:cNvPicPr preferRelativeResize="0"/>
          <p:nvPr/>
        </p:nvPicPr>
        <p:blipFill>
          <a:blip r:embed="rId4">
            <a:alphaModFix/>
          </a:blip>
          <a:stretch>
            <a:fillRect/>
          </a:stretch>
        </p:blipFill>
        <p:spPr>
          <a:xfrm>
            <a:off x="3230350" y="53575"/>
            <a:ext cx="5913652" cy="2695125"/>
          </a:xfrm>
          <a:prstGeom prst="rect">
            <a:avLst/>
          </a:prstGeom>
          <a:noFill/>
          <a:ln>
            <a:noFill/>
          </a:ln>
        </p:spPr>
      </p:pic>
      <p:sp>
        <p:nvSpPr>
          <p:cNvPr id="191" name="Google Shape;191;p35"/>
          <p:cNvSpPr txBox="1"/>
          <p:nvPr/>
        </p:nvSpPr>
        <p:spPr>
          <a:xfrm>
            <a:off x="75025" y="364325"/>
            <a:ext cx="6172200" cy="877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tr" sz="1500"/>
              <a:t>Baş ağrısının karakteri ve şiddeti?</a:t>
            </a:r>
            <a:endParaRPr sz="1500"/>
          </a:p>
          <a:p>
            <a:pPr indent="0" lvl="0" marL="0" rtl="0" algn="l">
              <a:spcBef>
                <a:spcPts val="0"/>
              </a:spcBef>
              <a:spcAft>
                <a:spcPts val="0"/>
              </a:spcAft>
              <a:buNone/>
            </a:pPr>
            <a:r>
              <a:rPr lang="tr" sz="1500"/>
              <a:t> </a:t>
            </a:r>
            <a:endParaRPr sz="1500"/>
          </a:p>
          <a:p>
            <a:pPr indent="0" lvl="0" marL="0" rtl="0" algn="l">
              <a:spcBef>
                <a:spcPts val="0"/>
              </a:spcBef>
              <a:spcAft>
                <a:spcPts val="0"/>
              </a:spcAft>
              <a:buNone/>
            </a:pPr>
            <a:r>
              <a:rPr lang="tr" sz="1500"/>
              <a:t>Ağrı neye benziyor?</a:t>
            </a:r>
            <a:endParaRPr sz="1500"/>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sp>
        <p:nvSpPr>
          <p:cNvPr id="196" name="Google Shape;196;p36"/>
          <p:cNvSpPr txBox="1"/>
          <p:nvPr>
            <p:ph type="title"/>
          </p:nvPr>
        </p:nvSpPr>
        <p:spPr>
          <a:xfrm>
            <a:off x="311700" y="370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tr"/>
              <a:t>Baş ağrısı hangi sıklıkla oluyor? </a:t>
            </a:r>
            <a:endParaRPr/>
          </a:p>
          <a:p>
            <a:pPr indent="0" lvl="0" marL="0" rtl="0" algn="l">
              <a:spcBef>
                <a:spcPts val="0"/>
              </a:spcBef>
              <a:spcAft>
                <a:spcPts val="0"/>
              </a:spcAft>
              <a:buNone/>
            </a:pPr>
            <a:r>
              <a:rPr lang="tr"/>
              <a:t>Ne kadar sürüyor? </a:t>
            </a:r>
            <a:endParaRPr/>
          </a:p>
        </p:txBody>
      </p:sp>
      <p:pic>
        <p:nvPicPr>
          <p:cNvPr id="197" name="Google Shape;197;p36"/>
          <p:cNvPicPr preferRelativeResize="0"/>
          <p:nvPr/>
        </p:nvPicPr>
        <p:blipFill>
          <a:blip r:embed="rId3">
            <a:alphaModFix/>
          </a:blip>
          <a:stretch>
            <a:fillRect/>
          </a:stretch>
        </p:blipFill>
        <p:spPr>
          <a:xfrm>
            <a:off x="139325" y="1510900"/>
            <a:ext cx="8768002" cy="275527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sp>
        <p:nvSpPr>
          <p:cNvPr id="202" name="Google Shape;202;p3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tr"/>
              <a:t>Ağrı nerede oluyor?</a:t>
            </a:r>
            <a:endParaRPr/>
          </a:p>
        </p:txBody>
      </p:sp>
      <p:pic>
        <p:nvPicPr>
          <p:cNvPr id="203" name="Google Shape;203;p37"/>
          <p:cNvPicPr preferRelativeResize="0"/>
          <p:nvPr/>
        </p:nvPicPr>
        <p:blipFill>
          <a:blip r:embed="rId3">
            <a:alphaModFix/>
          </a:blip>
          <a:stretch>
            <a:fillRect/>
          </a:stretch>
        </p:blipFill>
        <p:spPr>
          <a:xfrm>
            <a:off x="173850" y="1223700"/>
            <a:ext cx="5976925" cy="3820975"/>
          </a:xfrm>
          <a:prstGeom prst="rect">
            <a:avLst/>
          </a:prstGeom>
          <a:noFill/>
          <a:ln>
            <a:noFill/>
          </a:ln>
        </p:spPr>
      </p:pic>
      <p:sp>
        <p:nvSpPr>
          <p:cNvPr id="204" name="Google Shape;204;p37"/>
          <p:cNvSpPr txBox="1"/>
          <p:nvPr/>
        </p:nvSpPr>
        <p:spPr>
          <a:xfrm>
            <a:off x="6215100" y="1655750"/>
            <a:ext cx="3000000" cy="149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tr" sz="1700"/>
              <a:t>*</a:t>
            </a:r>
            <a:r>
              <a:rPr lang="tr" sz="1700"/>
              <a:t>Gerilim baş ağrısı -- bilateral </a:t>
            </a:r>
            <a:endParaRPr sz="1700"/>
          </a:p>
          <a:p>
            <a:pPr indent="0" lvl="0" marL="0" rtl="0" algn="l">
              <a:spcBef>
                <a:spcPts val="0"/>
              </a:spcBef>
              <a:spcAft>
                <a:spcPts val="0"/>
              </a:spcAft>
              <a:buNone/>
            </a:pPr>
            <a:r>
              <a:rPr lang="tr" sz="1700"/>
              <a:t> *Migren -- unilateral </a:t>
            </a:r>
            <a:endParaRPr sz="1700"/>
          </a:p>
          <a:p>
            <a:pPr indent="0" lvl="0" marL="0" rtl="0" algn="l">
              <a:spcBef>
                <a:spcPts val="0"/>
              </a:spcBef>
              <a:spcAft>
                <a:spcPts val="0"/>
              </a:spcAft>
              <a:buNone/>
            </a:pPr>
            <a:r>
              <a:rPr lang="tr" sz="1700"/>
              <a:t> *Küme --- supra/orbital  </a:t>
            </a:r>
            <a:endParaRPr sz="1700"/>
          </a:p>
          <a:p>
            <a:pPr indent="0" lvl="0" marL="0" rtl="0" algn="l">
              <a:spcBef>
                <a:spcPts val="0"/>
              </a:spcBef>
              <a:spcAft>
                <a:spcPts val="0"/>
              </a:spcAft>
              <a:buNone/>
            </a:pPr>
            <a:r>
              <a:rPr lang="tr" sz="1700"/>
              <a:t>*Trigeminal nevralji -- maksiller ve mandibüler </a:t>
            </a:r>
            <a:endParaRPr sz="1700"/>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sp>
        <p:nvSpPr>
          <p:cNvPr id="209" name="Google Shape;209;p3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tr"/>
              <a:t>Eşlik eden yakınmalar</a:t>
            </a:r>
            <a:endParaRPr/>
          </a:p>
        </p:txBody>
      </p:sp>
      <p:pic>
        <p:nvPicPr>
          <p:cNvPr id="210" name="Google Shape;210;p38"/>
          <p:cNvPicPr preferRelativeResize="0"/>
          <p:nvPr/>
        </p:nvPicPr>
        <p:blipFill>
          <a:blip r:embed="rId3">
            <a:alphaModFix/>
          </a:blip>
          <a:stretch>
            <a:fillRect/>
          </a:stretch>
        </p:blipFill>
        <p:spPr>
          <a:xfrm>
            <a:off x="1729550" y="1090850"/>
            <a:ext cx="6001825" cy="4125774"/>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 name="Shape 214"/>
        <p:cNvGrpSpPr/>
        <p:nvPr/>
      </p:nvGrpSpPr>
      <p:grpSpPr>
        <a:xfrm>
          <a:off x="0" y="0"/>
          <a:ext cx="0" cy="0"/>
          <a:chOff x="0" y="0"/>
          <a:chExt cx="0" cy="0"/>
        </a:xfrm>
      </p:grpSpPr>
      <p:sp>
        <p:nvSpPr>
          <p:cNvPr id="215" name="Google Shape;215;p39"/>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solidFill>
                <a:schemeClr val="dk1"/>
              </a:solidFill>
            </a:endParaRPr>
          </a:p>
        </p:txBody>
      </p:sp>
      <p:pic>
        <p:nvPicPr>
          <p:cNvPr id="216" name="Google Shape;216;p39"/>
          <p:cNvPicPr preferRelativeResize="0"/>
          <p:nvPr/>
        </p:nvPicPr>
        <p:blipFill>
          <a:blip r:embed="rId3">
            <a:alphaModFix/>
          </a:blip>
          <a:stretch>
            <a:fillRect/>
          </a:stretch>
        </p:blipFill>
        <p:spPr>
          <a:xfrm>
            <a:off x="339800" y="539725"/>
            <a:ext cx="8464401" cy="4641900"/>
          </a:xfrm>
          <a:prstGeom prst="rect">
            <a:avLst/>
          </a:prstGeom>
          <a:noFill/>
          <a:ln>
            <a:noFill/>
          </a:ln>
        </p:spPr>
      </p:pic>
      <p:sp>
        <p:nvSpPr>
          <p:cNvPr id="217" name="Google Shape;217;p39"/>
          <p:cNvSpPr txBox="1"/>
          <p:nvPr/>
        </p:nvSpPr>
        <p:spPr>
          <a:xfrm>
            <a:off x="0" y="0"/>
            <a:ext cx="3000000" cy="461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200"/>
              </a:spcAft>
              <a:buNone/>
            </a:pPr>
            <a:r>
              <a:rPr lang="tr" sz="1800">
                <a:solidFill>
                  <a:schemeClr val="dk1"/>
                </a:solidFill>
              </a:rPr>
              <a:t>1)</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sp>
        <p:nvSpPr>
          <p:cNvPr id="222" name="Google Shape;222;p40"/>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p>
            <a:pPr indent="0" lvl="0" marL="0" rtl="0" algn="l">
              <a:lnSpc>
                <a:spcPct val="115000"/>
              </a:lnSpc>
              <a:spcBef>
                <a:spcPts val="0"/>
              </a:spcBef>
              <a:spcAft>
                <a:spcPts val="1200"/>
              </a:spcAft>
              <a:buClr>
                <a:schemeClr val="dk1"/>
              </a:buClr>
              <a:buSzPts val="1100"/>
              <a:buFont typeface="Arial"/>
              <a:buNone/>
            </a:pPr>
            <a:r>
              <a:rPr lang="tr" sz="1911"/>
              <a:t>2. Otonom belirtilerin eşlik ettiği primer baş ağrıları:</a:t>
            </a:r>
            <a:endParaRPr sz="2911"/>
          </a:p>
        </p:txBody>
      </p:sp>
      <p:sp>
        <p:nvSpPr>
          <p:cNvPr id="223" name="Google Shape;223;p40"/>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tr">
                <a:solidFill>
                  <a:schemeClr val="dk1"/>
                </a:solidFill>
              </a:rPr>
              <a:t>Baş ağrısı ile birlikte göz yaşarması, gözde kızarma, yüzde terleme renk değişikliği, göz kapaklarında şişme, miyozis, pitozis, burun tıkanıklığı ve akıntısı gibi otonom belirtilerden biri veya birkaçı varsa aşağıdaki tanılar düşünülmelidir.</a:t>
            </a:r>
            <a:endParaRPr>
              <a:solidFill>
                <a:schemeClr val="dk1"/>
              </a:solidFill>
            </a:endParaRPr>
          </a:p>
          <a:p>
            <a:pPr indent="0" lvl="0" marL="0" rtl="0" algn="l">
              <a:spcBef>
                <a:spcPts val="1200"/>
              </a:spcBef>
              <a:spcAft>
                <a:spcPts val="0"/>
              </a:spcAft>
              <a:buNone/>
            </a:pPr>
            <a:r>
              <a:rPr lang="tr">
                <a:solidFill>
                  <a:schemeClr val="dk1"/>
                </a:solidFill>
              </a:rPr>
              <a:t> • Küme başağrısı ve diğer trigemino-otonomik baş ağrıları </a:t>
            </a:r>
            <a:endParaRPr>
              <a:solidFill>
                <a:schemeClr val="dk1"/>
              </a:solidFill>
            </a:endParaRPr>
          </a:p>
          <a:p>
            <a:pPr indent="0" lvl="0" marL="0" rtl="0" algn="l">
              <a:spcBef>
                <a:spcPts val="1200"/>
              </a:spcBef>
              <a:spcAft>
                <a:spcPts val="1200"/>
              </a:spcAft>
              <a:buNone/>
            </a:pPr>
            <a:r>
              <a:rPr lang="tr">
                <a:solidFill>
                  <a:schemeClr val="dk1"/>
                </a:solidFill>
              </a:rPr>
              <a:t>• Hemikraniya kontünya</a:t>
            </a:r>
            <a:endParaRPr>
              <a:solidFill>
                <a:schemeClr val="dk1"/>
              </a:solidFill>
            </a:endParaRPr>
          </a:p>
        </p:txBody>
      </p:sp>
      <p:pic>
        <p:nvPicPr>
          <p:cNvPr id="224" name="Google Shape;224;p40"/>
          <p:cNvPicPr preferRelativeResize="0"/>
          <p:nvPr/>
        </p:nvPicPr>
        <p:blipFill>
          <a:blip r:embed="rId3">
            <a:alphaModFix/>
          </a:blip>
          <a:stretch>
            <a:fillRect/>
          </a:stretch>
        </p:blipFill>
        <p:spPr>
          <a:xfrm>
            <a:off x="5731725" y="2753925"/>
            <a:ext cx="2990825" cy="222887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sp>
        <p:nvSpPr>
          <p:cNvPr id="229" name="Google Shape;229;p4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tr"/>
              <a:t>FİZİK MUAYENE</a:t>
            </a:r>
            <a:endParaRPr/>
          </a:p>
        </p:txBody>
      </p:sp>
      <p:sp>
        <p:nvSpPr>
          <p:cNvPr id="230" name="Google Shape;230;p41"/>
          <p:cNvSpPr txBox="1"/>
          <p:nvPr>
            <p:ph idx="1" type="body"/>
          </p:nvPr>
        </p:nvSpPr>
        <p:spPr>
          <a:xfrm>
            <a:off x="311700" y="1152475"/>
            <a:ext cx="8520600" cy="3416400"/>
          </a:xfrm>
          <a:prstGeom prst="rect">
            <a:avLst/>
          </a:prstGeom>
        </p:spPr>
        <p:txBody>
          <a:bodyPr anchorCtr="0" anchor="t" bIns="91425" lIns="91425" spcFirstLastPara="1" rIns="91425" wrap="square" tIns="91425">
            <a:normAutofit fontScale="70000" lnSpcReduction="20000"/>
          </a:bodyPr>
          <a:lstStyle/>
          <a:p>
            <a:pPr indent="0" lvl="0" marL="0" rtl="0" algn="l">
              <a:lnSpc>
                <a:spcPct val="90000"/>
              </a:lnSpc>
              <a:spcBef>
                <a:spcPts val="1000"/>
              </a:spcBef>
              <a:spcAft>
                <a:spcPts val="0"/>
              </a:spcAft>
              <a:buClr>
                <a:schemeClr val="dk1"/>
              </a:buClr>
              <a:buSzPct val="55000"/>
              <a:buFont typeface="Arial"/>
              <a:buNone/>
            </a:pPr>
            <a:r>
              <a:rPr lang="tr" sz="2000">
                <a:solidFill>
                  <a:schemeClr val="dk1"/>
                </a:solidFill>
              </a:rPr>
              <a:t>•Vital Bulgular</a:t>
            </a:r>
            <a:endParaRPr sz="2000">
              <a:solidFill>
                <a:schemeClr val="dk1"/>
              </a:solidFill>
            </a:endParaRPr>
          </a:p>
          <a:p>
            <a:pPr indent="0" lvl="0" marL="0" rtl="0" algn="l">
              <a:lnSpc>
                <a:spcPct val="90000"/>
              </a:lnSpc>
              <a:spcBef>
                <a:spcPts val="1000"/>
              </a:spcBef>
              <a:spcAft>
                <a:spcPts val="0"/>
              </a:spcAft>
              <a:buClr>
                <a:schemeClr val="dk1"/>
              </a:buClr>
              <a:buSzPct val="55000"/>
              <a:buFont typeface="Arial"/>
              <a:buNone/>
            </a:pPr>
            <a:r>
              <a:rPr lang="tr" sz="2000">
                <a:solidFill>
                  <a:schemeClr val="dk1"/>
                </a:solidFill>
              </a:rPr>
              <a:t>   Kan basıncı </a:t>
            </a:r>
            <a:endParaRPr sz="2000">
              <a:solidFill>
                <a:schemeClr val="dk1"/>
              </a:solidFill>
            </a:endParaRPr>
          </a:p>
          <a:p>
            <a:pPr indent="0" lvl="0" marL="0" rtl="0" algn="l">
              <a:lnSpc>
                <a:spcPct val="90000"/>
              </a:lnSpc>
              <a:spcBef>
                <a:spcPts val="1000"/>
              </a:spcBef>
              <a:spcAft>
                <a:spcPts val="0"/>
              </a:spcAft>
              <a:buClr>
                <a:schemeClr val="dk1"/>
              </a:buClr>
              <a:buSzPct val="55000"/>
              <a:buFont typeface="Arial"/>
              <a:buNone/>
            </a:pPr>
            <a:r>
              <a:rPr lang="tr" sz="2000">
                <a:solidFill>
                  <a:schemeClr val="dk1"/>
                </a:solidFill>
              </a:rPr>
              <a:t>*****Hipertansiyona bağlı baş ağrısında diastolik basınç 110 mmHg ve üstüdür. *****Hipertansiyon tedavisinde kullanılan ilaçların yan etkisi başağrısı olabilir.</a:t>
            </a:r>
            <a:endParaRPr sz="2000">
              <a:solidFill>
                <a:schemeClr val="dk1"/>
              </a:solidFill>
            </a:endParaRPr>
          </a:p>
          <a:p>
            <a:pPr indent="0" lvl="0" marL="0" rtl="0" algn="l">
              <a:lnSpc>
                <a:spcPct val="90000"/>
              </a:lnSpc>
              <a:spcBef>
                <a:spcPts val="1000"/>
              </a:spcBef>
              <a:spcAft>
                <a:spcPts val="0"/>
              </a:spcAft>
              <a:buClr>
                <a:schemeClr val="dk1"/>
              </a:buClr>
              <a:buSzPct val="55000"/>
              <a:buFont typeface="Arial"/>
              <a:buNone/>
            </a:pPr>
            <a:r>
              <a:rPr lang="tr" sz="2000">
                <a:solidFill>
                  <a:schemeClr val="dk1"/>
                </a:solidFill>
              </a:rPr>
              <a:t>    Ateş</a:t>
            </a:r>
            <a:endParaRPr sz="2000">
              <a:solidFill>
                <a:schemeClr val="dk1"/>
              </a:solidFill>
            </a:endParaRPr>
          </a:p>
          <a:p>
            <a:pPr indent="0" lvl="0" marL="0" rtl="0" algn="l">
              <a:lnSpc>
                <a:spcPct val="90000"/>
              </a:lnSpc>
              <a:spcBef>
                <a:spcPts val="1000"/>
              </a:spcBef>
              <a:spcAft>
                <a:spcPts val="0"/>
              </a:spcAft>
              <a:buClr>
                <a:schemeClr val="dk1"/>
              </a:buClr>
              <a:buSzPct val="55000"/>
              <a:buFont typeface="Arial"/>
              <a:buNone/>
            </a:pPr>
            <a:r>
              <a:rPr lang="tr" sz="2000">
                <a:solidFill>
                  <a:schemeClr val="dk1"/>
                </a:solidFill>
              </a:rPr>
              <a:t> *****Sistemik bir infeksiyonu *****Ense sertliği menenjit</a:t>
            </a:r>
            <a:endParaRPr sz="2000">
              <a:solidFill>
                <a:schemeClr val="dk1"/>
              </a:solidFill>
            </a:endParaRPr>
          </a:p>
          <a:p>
            <a:pPr indent="0" lvl="0" marL="0" rtl="0" algn="l">
              <a:lnSpc>
                <a:spcPct val="90000"/>
              </a:lnSpc>
              <a:spcBef>
                <a:spcPts val="1000"/>
              </a:spcBef>
              <a:spcAft>
                <a:spcPts val="0"/>
              </a:spcAft>
              <a:buClr>
                <a:schemeClr val="dk1"/>
              </a:buClr>
              <a:buSzPct val="55000"/>
              <a:buFont typeface="Arial"/>
              <a:buNone/>
            </a:pPr>
            <a:r>
              <a:rPr lang="tr" sz="2000">
                <a:solidFill>
                  <a:schemeClr val="dk1"/>
                </a:solidFill>
              </a:rPr>
              <a:t>•Genel Görünüm</a:t>
            </a:r>
            <a:endParaRPr sz="2000">
              <a:solidFill>
                <a:schemeClr val="dk1"/>
              </a:solidFill>
            </a:endParaRPr>
          </a:p>
          <a:p>
            <a:pPr indent="0" lvl="0" marL="0" rtl="0" algn="l">
              <a:lnSpc>
                <a:spcPct val="90000"/>
              </a:lnSpc>
              <a:spcBef>
                <a:spcPts val="1000"/>
              </a:spcBef>
              <a:spcAft>
                <a:spcPts val="0"/>
              </a:spcAft>
              <a:buClr>
                <a:schemeClr val="dk1"/>
              </a:buClr>
              <a:buSzPct val="55000"/>
              <a:buFont typeface="Arial"/>
              <a:buNone/>
            </a:pPr>
            <a:r>
              <a:rPr lang="tr" sz="2000">
                <a:solidFill>
                  <a:schemeClr val="dk1"/>
                </a:solidFill>
              </a:rPr>
              <a:t>•Burun, Gırtlak, Dişler ve Boyun Muayenesi</a:t>
            </a:r>
            <a:endParaRPr sz="2000">
              <a:solidFill>
                <a:schemeClr val="dk1"/>
              </a:solidFill>
            </a:endParaRPr>
          </a:p>
          <a:p>
            <a:pPr indent="0" lvl="0" marL="0" rtl="0" algn="l">
              <a:lnSpc>
                <a:spcPct val="90000"/>
              </a:lnSpc>
              <a:spcBef>
                <a:spcPts val="1000"/>
              </a:spcBef>
              <a:spcAft>
                <a:spcPts val="0"/>
              </a:spcAft>
              <a:buClr>
                <a:schemeClr val="dk1"/>
              </a:buClr>
              <a:buSzPct val="55000"/>
              <a:buFont typeface="Arial"/>
              <a:buNone/>
            </a:pPr>
            <a:r>
              <a:rPr lang="tr" sz="2000">
                <a:solidFill>
                  <a:schemeClr val="dk1"/>
                </a:solidFill>
              </a:rPr>
              <a:t>•Kardiyak Muayene</a:t>
            </a:r>
            <a:endParaRPr sz="2000">
              <a:solidFill>
                <a:schemeClr val="dk1"/>
              </a:solidFill>
            </a:endParaRPr>
          </a:p>
          <a:p>
            <a:pPr indent="0" lvl="0" marL="0" rtl="0" algn="l">
              <a:lnSpc>
                <a:spcPct val="90000"/>
              </a:lnSpc>
              <a:spcBef>
                <a:spcPts val="1000"/>
              </a:spcBef>
              <a:spcAft>
                <a:spcPts val="0"/>
              </a:spcAft>
              <a:buClr>
                <a:schemeClr val="dk1"/>
              </a:buClr>
              <a:buSzPct val="55000"/>
              <a:buFont typeface="Arial"/>
              <a:buNone/>
            </a:pPr>
            <a:r>
              <a:rPr lang="tr" sz="2000">
                <a:solidFill>
                  <a:schemeClr val="dk1"/>
                </a:solidFill>
              </a:rPr>
              <a:t>•Servikal Omurga Muayenesi</a:t>
            </a:r>
            <a:endParaRPr sz="2000">
              <a:solidFill>
                <a:schemeClr val="dk1"/>
              </a:solidFill>
            </a:endParaRPr>
          </a:p>
          <a:p>
            <a:pPr indent="0" lvl="0" marL="0" rtl="0" algn="l">
              <a:lnSpc>
                <a:spcPct val="90000"/>
              </a:lnSpc>
              <a:spcBef>
                <a:spcPts val="1000"/>
              </a:spcBef>
              <a:spcAft>
                <a:spcPts val="0"/>
              </a:spcAft>
              <a:buClr>
                <a:schemeClr val="dk1"/>
              </a:buClr>
              <a:buSzPct val="55000"/>
              <a:buFont typeface="Arial"/>
              <a:buNone/>
            </a:pPr>
            <a:r>
              <a:rPr lang="tr" sz="2000">
                <a:solidFill>
                  <a:schemeClr val="dk1"/>
                </a:solidFill>
              </a:rPr>
              <a:t>•Göz dibi, pupiller, ve görme alanı dahil oftalmolojik muayene</a:t>
            </a:r>
            <a:endParaRPr sz="2000">
              <a:solidFill>
                <a:schemeClr val="dk1"/>
              </a:solidFill>
            </a:endParaRPr>
          </a:p>
          <a:p>
            <a:pPr indent="0" lvl="0" marL="0" rtl="0" algn="l">
              <a:spcBef>
                <a:spcPts val="0"/>
              </a:spcBef>
              <a:spcAft>
                <a:spcPts val="1200"/>
              </a:spcAft>
              <a:buNone/>
            </a:pPr>
            <a:r>
              <a:t/>
            </a:r>
            <a:endParaRPr/>
          </a:p>
        </p:txBody>
      </p:sp>
      <p:pic>
        <p:nvPicPr>
          <p:cNvPr id="231" name="Google Shape;231;p41"/>
          <p:cNvPicPr preferRelativeResize="0"/>
          <p:nvPr/>
        </p:nvPicPr>
        <p:blipFill>
          <a:blip r:embed="rId3">
            <a:alphaModFix/>
          </a:blip>
          <a:stretch>
            <a:fillRect/>
          </a:stretch>
        </p:blipFill>
        <p:spPr>
          <a:xfrm>
            <a:off x="6126500" y="160725"/>
            <a:ext cx="2705800" cy="1532350"/>
          </a:xfrm>
          <a:prstGeom prst="rect">
            <a:avLst/>
          </a:prstGeom>
          <a:noFill/>
          <a:ln>
            <a:noFill/>
          </a:ln>
        </p:spPr>
      </p:pic>
      <p:pic>
        <p:nvPicPr>
          <p:cNvPr id="232" name="Google Shape;232;p41"/>
          <p:cNvPicPr preferRelativeResize="0"/>
          <p:nvPr/>
        </p:nvPicPr>
        <p:blipFill>
          <a:blip r:embed="rId4">
            <a:alphaModFix/>
          </a:blip>
          <a:stretch>
            <a:fillRect/>
          </a:stretch>
        </p:blipFill>
        <p:spPr>
          <a:xfrm>
            <a:off x="6460225" y="3854275"/>
            <a:ext cx="2193525" cy="11525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 name="Shape 66"/>
        <p:cNvGrpSpPr/>
        <p:nvPr/>
      </p:nvGrpSpPr>
      <p:grpSpPr>
        <a:xfrm>
          <a:off x="0" y="0"/>
          <a:ext cx="0" cy="0"/>
          <a:chOff x="0" y="0"/>
          <a:chExt cx="0" cy="0"/>
        </a:xfrm>
      </p:grpSpPr>
      <p:sp>
        <p:nvSpPr>
          <p:cNvPr id="67" name="Google Shape;67;p1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tr"/>
              <a:t>ÖĞRENİM HEDEFLERİ</a:t>
            </a:r>
            <a:endParaRPr/>
          </a:p>
        </p:txBody>
      </p:sp>
      <p:sp>
        <p:nvSpPr>
          <p:cNvPr id="68" name="Google Shape;68;p15"/>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tr">
                <a:solidFill>
                  <a:schemeClr val="dk1"/>
                </a:solidFill>
              </a:rPr>
              <a:t>*Baş ağrısı tanımını yapabilmek</a:t>
            </a:r>
            <a:endParaRPr>
              <a:solidFill>
                <a:schemeClr val="dk1"/>
              </a:solidFill>
            </a:endParaRPr>
          </a:p>
          <a:p>
            <a:pPr indent="0" lvl="0" marL="0" rtl="0" algn="l">
              <a:spcBef>
                <a:spcPts val="1200"/>
              </a:spcBef>
              <a:spcAft>
                <a:spcPts val="0"/>
              </a:spcAft>
              <a:buNone/>
            </a:pPr>
            <a:r>
              <a:rPr lang="tr">
                <a:solidFill>
                  <a:schemeClr val="dk1"/>
                </a:solidFill>
              </a:rPr>
              <a:t>*Baş ağrısı sınıflandırmasını sayabilmek</a:t>
            </a:r>
            <a:endParaRPr>
              <a:solidFill>
                <a:schemeClr val="dk1"/>
              </a:solidFill>
            </a:endParaRPr>
          </a:p>
          <a:p>
            <a:pPr indent="0" lvl="0" marL="0" rtl="0" algn="l">
              <a:spcBef>
                <a:spcPts val="1200"/>
              </a:spcBef>
              <a:spcAft>
                <a:spcPts val="0"/>
              </a:spcAft>
              <a:buNone/>
            </a:pPr>
            <a:r>
              <a:rPr lang="tr">
                <a:solidFill>
                  <a:schemeClr val="dk1"/>
                </a:solidFill>
              </a:rPr>
              <a:t>*Primer /sekonder baş ağrısı ayrımını yapabilmek</a:t>
            </a:r>
            <a:endParaRPr>
              <a:solidFill>
                <a:schemeClr val="dk1"/>
              </a:solidFill>
            </a:endParaRPr>
          </a:p>
          <a:p>
            <a:pPr indent="0" lvl="0" marL="0" rtl="0" algn="l">
              <a:spcBef>
                <a:spcPts val="1200"/>
              </a:spcBef>
              <a:spcAft>
                <a:spcPts val="0"/>
              </a:spcAft>
              <a:buNone/>
            </a:pPr>
            <a:r>
              <a:rPr lang="tr">
                <a:solidFill>
                  <a:schemeClr val="dk1"/>
                </a:solidFill>
              </a:rPr>
              <a:t>*Alarm semptomları/kırmızı bayrakları sayabilmek</a:t>
            </a:r>
            <a:endParaRPr>
              <a:solidFill>
                <a:schemeClr val="dk1"/>
              </a:solidFill>
            </a:endParaRPr>
          </a:p>
          <a:p>
            <a:pPr indent="0" lvl="0" marL="0" rtl="0" algn="l">
              <a:spcBef>
                <a:spcPts val="1200"/>
              </a:spcBef>
              <a:spcAft>
                <a:spcPts val="0"/>
              </a:spcAft>
              <a:buNone/>
            </a:pPr>
            <a:r>
              <a:rPr lang="tr">
                <a:solidFill>
                  <a:schemeClr val="dk1"/>
                </a:solidFill>
              </a:rPr>
              <a:t>*Sık görülen primer baş ağrılarının tedavisini sayabilmek</a:t>
            </a:r>
            <a:endParaRPr>
              <a:solidFill>
                <a:schemeClr val="dk1"/>
              </a:solidFill>
            </a:endParaRPr>
          </a:p>
          <a:p>
            <a:pPr indent="0" lvl="0" marL="0" rtl="0" algn="l">
              <a:spcBef>
                <a:spcPts val="1200"/>
              </a:spcBef>
              <a:spcAft>
                <a:spcPts val="1200"/>
              </a:spcAft>
              <a:buNone/>
            </a:pPr>
            <a:r>
              <a:rPr lang="tr">
                <a:solidFill>
                  <a:schemeClr val="dk1"/>
                </a:solidFill>
              </a:rPr>
              <a:t>*Sevk kriterlerini sayabilmek</a:t>
            </a:r>
            <a:endParaRPr>
              <a:solidFill>
                <a:schemeClr val="dk1"/>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 name="Shape 236"/>
        <p:cNvGrpSpPr/>
        <p:nvPr/>
      </p:nvGrpSpPr>
      <p:grpSpPr>
        <a:xfrm>
          <a:off x="0" y="0"/>
          <a:ext cx="0" cy="0"/>
          <a:chOff x="0" y="0"/>
          <a:chExt cx="0" cy="0"/>
        </a:xfrm>
      </p:grpSpPr>
      <p:sp>
        <p:nvSpPr>
          <p:cNvPr id="237" name="Google Shape;237;p42"/>
          <p:cNvSpPr txBox="1"/>
          <p:nvPr>
            <p:ph idx="1" type="body"/>
          </p:nvPr>
        </p:nvSpPr>
        <p:spPr>
          <a:xfrm>
            <a:off x="218475" y="1091525"/>
            <a:ext cx="8520600" cy="3416400"/>
          </a:xfrm>
          <a:prstGeom prst="rect">
            <a:avLst/>
          </a:prstGeom>
        </p:spPr>
        <p:txBody>
          <a:bodyPr anchorCtr="0" anchor="t" bIns="91425" lIns="91425" spcFirstLastPara="1" rIns="91425" wrap="square" tIns="91425">
            <a:normAutofit fontScale="85000" lnSpcReduction="20000"/>
          </a:bodyPr>
          <a:lstStyle/>
          <a:p>
            <a:pPr indent="0" lvl="0" marL="0" rtl="0" algn="l">
              <a:lnSpc>
                <a:spcPct val="90000"/>
              </a:lnSpc>
              <a:spcBef>
                <a:spcPts val="1000"/>
              </a:spcBef>
              <a:spcAft>
                <a:spcPts val="0"/>
              </a:spcAft>
              <a:buClr>
                <a:schemeClr val="dk1"/>
              </a:buClr>
              <a:buSzPct val="55000"/>
              <a:buFont typeface="Arial"/>
              <a:buNone/>
            </a:pPr>
            <a:r>
              <a:rPr lang="tr" sz="2000">
                <a:solidFill>
                  <a:schemeClr val="dk1"/>
                </a:solidFill>
              </a:rPr>
              <a:t>•Ense Sertliği                                         </a:t>
            </a:r>
            <a:r>
              <a:rPr lang="tr" sz="1200">
                <a:solidFill>
                  <a:schemeClr val="dk1"/>
                </a:solidFill>
              </a:rPr>
              <a:t>MENİNGEAL</a:t>
            </a:r>
            <a:endParaRPr sz="1200">
              <a:solidFill>
                <a:schemeClr val="dk1"/>
              </a:solidFill>
            </a:endParaRPr>
          </a:p>
          <a:p>
            <a:pPr indent="0" lvl="0" marL="0" rtl="0" algn="l">
              <a:lnSpc>
                <a:spcPct val="90000"/>
              </a:lnSpc>
              <a:spcBef>
                <a:spcPts val="1000"/>
              </a:spcBef>
              <a:spcAft>
                <a:spcPts val="0"/>
              </a:spcAft>
              <a:buClr>
                <a:schemeClr val="dk1"/>
              </a:buClr>
              <a:buSzPct val="55000"/>
              <a:buFont typeface="Arial"/>
              <a:buNone/>
            </a:pPr>
            <a:r>
              <a:rPr lang="tr" sz="2000">
                <a:solidFill>
                  <a:schemeClr val="dk1"/>
                </a:solidFill>
              </a:rPr>
              <a:t>•Kernig ve Brudzinski İşaretleri    	</a:t>
            </a:r>
            <a:r>
              <a:rPr lang="tr" sz="1200">
                <a:solidFill>
                  <a:schemeClr val="dk1"/>
                </a:solidFill>
              </a:rPr>
              <a:t>İRRİTASYON BULG.</a:t>
            </a:r>
            <a:endParaRPr sz="1200">
              <a:solidFill>
                <a:schemeClr val="dk1"/>
              </a:solidFill>
            </a:endParaRPr>
          </a:p>
          <a:p>
            <a:pPr indent="0" lvl="0" marL="0" rtl="0" algn="l">
              <a:lnSpc>
                <a:spcPct val="90000"/>
              </a:lnSpc>
              <a:spcBef>
                <a:spcPts val="1000"/>
              </a:spcBef>
              <a:spcAft>
                <a:spcPts val="0"/>
              </a:spcAft>
              <a:buClr>
                <a:schemeClr val="dk1"/>
              </a:buClr>
              <a:buSzPct val="55000"/>
              <a:buFont typeface="Arial"/>
              <a:buNone/>
            </a:pPr>
            <a:r>
              <a:rPr lang="tr" sz="2000">
                <a:solidFill>
                  <a:schemeClr val="dk1"/>
                </a:solidFill>
              </a:rPr>
              <a:t>•Kognitif Fonksiyon</a:t>
            </a:r>
            <a:endParaRPr sz="2000">
              <a:solidFill>
                <a:schemeClr val="dk1"/>
              </a:solidFill>
            </a:endParaRPr>
          </a:p>
          <a:p>
            <a:pPr indent="0" lvl="0" marL="0" rtl="0" algn="l">
              <a:lnSpc>
                <a:spcPct val="90000"/>
              </a:lnSpc>
              <a:spcBef>
                <a:spcPts val="1000"/>
              </a:spcBef>
              <a:spcAft>
                <a:spcPts val="0"/>
              </a:spcAft>
              <a:buClr>
                <a:schemeClr val="dk1"/>
              </a:buClr>
              <a:buSzPct val="55000"/>
              <a:buFont typeface="Arial"/>
              <a:buNone/>
            </a:pPr>
            <a:r>
              <a:rPr lang="tr" sz="2000">
                <a:solidFill>
                  <a:schemeClr val="dk1"/>
                </a:solidFill>
              </a:rPr>
              <a:t>•Motor Fonksiyon</a:t>
            </a:r>
            <a:endParaRPr sz="2000">
              <a:solidFill>
                <a:schemeClr val="dk1"/>
              </a:solidFill>
            </a:endParaRPr>
          </a:p>
          <a:p>
            <a:pPr indent="0" lvl="0" marL="0" rtl="0" algn="l">
              <a:lnSpc>
                <a:spcPct val="90000"/>
              </a:lnSpc>
              <a:spcBef>
                <a:spcPts val="1000"/>
              </a:spcBef>
              <a:spcAft>
                <a:spcPts val="0"/>
              </a:spcAft>
              <a:buClr>
                <a:schemeClr val="dk1"/>
              </a:buClr>
              <a:buSzPct val="55000"/>
              <a:buFont typeface="Arial"/>
              <a:buNone/>
            </a:pPr>
            <a:r>
              <a:rPr lang="tr" sz="2000">
                <a:solidFill>
                  <a:schemeClr val="dk1"/>
                </a:solidFill>
              </a:rPr>
              <a:t>•Reflexler(DTR, Patolojik Reflexler…)</a:t>
            </a:r>
            <a:endParaRPr sz="2000">
              <a:solidFill>
                <a:schemeClr val="dk1"/>
              </a:solidFill>
            </a:endParaRPr>
          </a:p>
          <a:p>
            <a:pPr indent="0" lvl="0" marL="0" rtl="0" algn="l">
              <a:lnSpc>
                <a:spcPct val="90000"/>
              </a:lnSpc>
              <a:spcBef>
                <a:spcPts val="1000"/>
              </a:spcBef>
              <a:spcAft>
                <a:spcPts val="0"/>
              </a:spcAft>
              <a:buClr>
                <a:schemeClr val="dk1"/>
              </a:buClr>
              <a:buSzPct val="55000"/>
              <a:buFont typeface="Arial"/>
              <a:buNone/>
            </a:pPr>
            <a:r>
              <a:rPr lang="tr" sz="2000">
                <a:solidFill>
                  <a:schemeClr val="dk1"/>
                </a:solidFill>
              </a:rPr>
              <a:t>•Plantar Cevap</a:t>
            </a:r>
            <a:endParaRPr sz="2000">
              <a:solidFill>
                <a:schemeClr val="dk1"/>
              </a:solidFill>
            </a:endParaRPr>
          </a:p>
          <a:p>
            <a:pPr indent="0" lvl="0" marL="0" rtl="0" algn="l">
              <a:lnSpc>
                <a:spcPct val="90000"/>
              </a:lnSpc>
              <a:spcBef>
                <a:spcPts val="1000"/>
              </a:spcBef>
              <a:spcAft>
                <a:spcPts val="0"/>
              </a:spcAft>
              <a:buClr>
                <a:schemeClr val="dk1"/>
              </a:buClr>
              <a:buSzPct val="55000"/>
              <a:buFont typeface="Arial"/>
              <a:buNone/>
            </a:pPr>
            <a:r>
              <a:rPr lang="tr" sz="2000">
                <a:solidFill>
                  <a:schemeClr val="dk1"/>
                </a:solidFill>
              </a:rPr>
              <a:t>•Kranial Sinirler</a:t>
            </a:r>
            <a:endParaRPr sz="2000">
              <a:solidFill>
                <a:schemeClr val="dk1"/>
              </a:solidFill>
            </a:endParaRPr>
          </a:p>
          <a:p>
            <a:pPr indent="0" lvl="0" marL="0" rtl="0" algn="l">
              <a:lnSpc>
                <a:spcPct val="90000"/>
              </a:lnSpc>
              <a:spcBef>
                <a:spcPts val="1000"/>
              </a:spcBef>
              <a:spcAft>
                <a:spcPts val="0"/>
              </a:spcAft>
              <a:buClr>
                <a:schemeClr val="dk1"/>
              </a:buClr>
              <a:buSzPct val="55000"/>
              <a:buFont typeface="Arial"/>
              <a:buNone/>
            </a:pPr>
            <a:r>
              <a:rPr lang="tr" sz="2000">
                <a:solidFill>
                  <a:schemeClr val="dk1"/>
                </a:solidFill>
              </a:rPr>
              <a:t>•Koordinasyon ve</a:t>
            </a:r>
            <a:endParaRPr sz="2000">
              <a:solidFill>
                <a:schemeClr val="dk1"/>
              </a:solidFill>
            </a:endParaRPr>
          </a:p>
          <a:p>
            <a:pPr indent="0" lvl="0" marL="0" rtl="0" algn="l">
              <a:lnSpc>
                <a:spcPct val="90000"/>
              </a:lnSpc>
              <a:spcBef>
                <a:spcPts val="1000"/>
              </a:spcBef>
              <a:spcAft>
                <a:spcPts val="0"/>
              </a:spcAft>
              <a:buClr>
                <a:schemeClr val="dk1"/>
              </a:buClr>
              <a:buSzPct val="55000"/>
              <a:buFont typeface="Arial"/>
              <a:buNone/>
            </a:pPr>
            <a:r>
              <a:rPr lang="tr" sz="2000">
                <a:solidFill>
                  <a:schemeClr val="dk1"/>
                </a:solidFill>
              </a:rPr>
              <a:t>•Yürüyüşün Değerlendirilmesi</a:t>
            </a:r>
            <a:endParaRPr sz="2000">
              <a:solidFill>
                <a:schemeClr val="dk1"/>
              </a:solidFill>
            </a:endParaRPr>
          </a:p>
          <a:p>
            <a:pPr indent="0" lvl="0" marL="0" rtl="0" algn="l">
              <a:spcBef>
                <a:spcPts val="0"/>
              </a:spcBef>
              <a:spcAft>
                <a:spcPts val="1200"/>
              </a:spcAft>
              <a:buNone/>
            </a:pPr>
            <a:r>
              <a:t/>
            </a:r>
            <a:endParaRPr/>
          </a:p>
        </p:txBody>
      </p:sp>
      <p:pic>
        <p:nvPicPr>
          <p:cNvPr id="238" name="Google Shape;238;p42"/>
          <p:cNvPicPr preferRelativeResize="0"/>
          <p:nvPr/>
        </p:nvPicPr>
        <p:blipFill>
          <a:blip r:embed="rId3">
            <a:alphaModFix/>
          </a:blip>
          <a:stretch>
            <a:fillRect/>
          </a:stretch>
        </p:blipFill>
        <p:spPr>
          <a:xfrm>
            <a:off x="5441400" y="170625"/>
            <a:ext cx="3297675" cy="2442350"/>
          </a:xfrm>
          <a:prstGeom prst="rect">
            <a:avLst/>
          </a:prstGeom>
          <a:noFill/>
          <a:ln>
            <a:noFill/>
          </a:ln>
        </p:spPr>
      </p:pic>
      <p:pic>
        <p:nvPicPr>
          <p:cNvPr id="239" name="Google Shape;239;p42"/>
          <p:cNvPicPr preferRelativeResize="0"/>
          <p:nvPr/>
        </p:nvPicPr>
        <p:blipFill>
          <a:blip r:embed="rId4">
            <a:alphaModFix/>
          </a:blip>
          <a:stretch>
            <a:fillRect/>
          </a:stretch>
        </p:blipFill>
        <p:spPr>
          <a:xfrm>
            <a:off x="4962025" y="2571750"/>
            <a:ext cx="3691724" cy="232797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 name="Shape 243"/>
        <p:cNvGrpSpPr/>
        <p:nvPr/>
      </p:nvGrpSpPr>
      <p:grpSpPr>
        <a:xfrm>
          <a:off x="0" y="0"/>
          <a:ext cx="0" cy="0"/>
          <a:chOff x="0" y="0"/>
          <a:chExt cx="0" cy="0"/>
        </a:xfrm>
      </p:grpSpPr>
      <p:sp>
        <p:nvSpPr>
          <p:cNvPr id="244" name="Google Shape;244;p43"/>
          <p:cNvSpPr txBox="1"/>
          <p:nvPr>
            <p:ph idx="1" type="body"/>
          </p:nvPr>
        </p:nvSpPr>
        <p:spPr>
          <a:xfrm>
            <a:off x="311700" y="424775"/>
            <a:ext cx="8520600" cy="3416400"/>
          </a:xfrm>
          <a:prstGeom prst="rect">
            <a:avLst/>
          </a:prstGeom>
        </p:spPr>
        <p:txBody>
          <a:bodyPr anchorCtr="0" anchor="t" bIns="91425" lIns="91425" spcFirstLastPara="1" rIns="91425" wrap="square" tIns="91425">
            <a:noAutofit/>
          </a:bodyPr>
          <a:lstStyle/>
          <a:p>
            <a:pPr indent="0" lvl="0" marL="0" rtl="0" algn="l">
              <a:lnSpc>
                <a:spcPct val="95000"/>
              </a:lnSpc>
              <a:spcBef>
                <a:spcPts val="0"/>
              </a:spcBef>
              <a:spcAft>
                <a:spcPts val="0"/>
              </a:spcAft>
              <a:buSzPts val="935"/>
              <a:buNone/>
            </a:pPr>
            <a:r>
              <a:rPr lang="tr" sz="1629">
                <a:solidFill>
                  <a:schemeClr val="dk1"/>
                </a:solidFill>
              </a:rPr>
              <a:t>Hastanın muayenesinde:</a:t>
            </a:r>
            <a:endParaRPr sz="1629">
              <a:solidFill>
                <a:schemeClr val="dk1"/>
              </a:solidFill>
            </a:endParaRPr>
          </a:p>
          <a:p>
            <a:pPr indent="0" lvl="0" marL="0" rtl="0" algn="l">
              <a:lnSpc>
                <a:spcPct val="95000"/>
              </a:lnSpc>
              <a:spcBef>
                <a:spcPts val="1200"/>
              </a:spcBef>
              <a:spcAft>
                <a:spcPts val="0"/>
              </a:spcAft>
              <a:buSzPts val="935"/>
              <a:buNone/>
            </a:pPr>
            <a:r>
              <a:rPr lang="tr" sz="1629">
                <a:solidFill>
                  <a:schemeClr val="dk1"/>
                </a:solidFill>
              </a:rPr>
              <a:t> • Ateş, ense sertliği</a:t>
            </a:r>
            <a:endParaRPr sz="1629">
              <a:solidFill>
                <a:schemeClr val="dk1"/>
              </a:solidFill>
            </a:endParaRPr>
          </a:p>
          <a:p>
            <a:pPr indent="0" lvl="0" marL="0" rtl="0" algn="l">
              <a:lnSpc>
                <a:spcPct val="95000"/>
              </a:lnSpc>
              <a:spcBef>
                <a:spcPts val="1200"/>
              </a:spcBef>
              <a:spcAft>
                <a:spcPts val="0"/>
              </a:spcAft>
              <a:buSzPts val="935"/>
              <a:buNone/>
            </a:pPr>
            <a:r>
              <a:rPr lang="tr" sz="1629">
                <a:solidFill>
                  <a:schemeClr val="dk1"/>
                </a:solidFill>
              </a:rPr>
              <a:t> • Epileptik nöbetlerin varlığı</a:t>
            </a:r>
            <a:endParaRPr sz="1629">
              <a:solidFill>
                <a:schemeClr val="dk1"/>
              </a:solidFill>
            </a:endParaRPr>
          </a:p>
          <a:p>
            <a:pPr indent="0" lvl="0" marL="0" rtl="0" algn="l">
              <a:lnSpc>
                <a:spcPct val="95000"/>
              </a:lnSpc>
              <a:spcBef>
                <a:spcPts val="1200"/>
              </a:spcBef>
              <a:spcAft>
                <a:spcPts val="0"/>
              </a:spcAft>
              <a:buSzPts val="935"/>
              <a:buNone/>
            </a:pPr>
            <a:r>
              <a:rPr lang="tr" sz="1629">
                <a:solidFill>
                  <a:schemeClr val="dk1"/>
                </a:solidFill>
              </a:rPr>
              <a:t> • Fokal nörolojik bulgu </a:t>
            </a:r>
            <a:endParaRPr sz="1629">
              <a:solidFill>
                <a:schemeClr val="dk1"/>
              </a:solidFill>
            </a:endParaRPr>
          </a:p>
          <a:p>
            <a:pPr indent="0" lvl="0" marL="0" rtl="0" algn="l">
              <a:lnSpc>
                <a:spcPct val="95000"/>
              </a:lnSpc>
              <a:spcBef>
                <a:spcPts val="1200"/>
              </a:spcBef>
              <a:spcAft>
                <a:spcPts val="0"/>
              </a:spcAft>
              <a:buSzPts val="935"/>
              <a:buNone/>
            </a:pPr>
            <a:r>
              <a:rPr lang="tr" sz="1629">
                <a:solidFill>
                  <a:schemeClr val="dk1"/>
                </a:solidFill>
              </a:rPr>
              <a:t>• Bilinç bozuklukları veya senkop </a:t>
            </a:r>
            <a:endParaRPr sz="1629">
              <a:solidFill>
                <a:schemeClr val="dk1"/>
              </a:solidFill>
            </a:endParaRPr>
          </a:p>
          <a:p>
            <a:pPr indent="0" lvl="0" marL="0" rtl="0" algn="l">
              <a:lnSpc>
                <a:spcPct val="95000"/>
              </a:lnSpc>
              <a:spcBef>
                <a:spcPts val="1200"/>
              </a:spcBef>
              <a:spcAft>
                <a:spcPts val="0"/>
              </a:spcAft>
              <a:buSzPts val="935"/>
              <a:buNone/>
            </a:pPr>
            <a:r>
              <a:rPr lang="tr" sz="1629">
                <a:solidFill>
                  <a:schemeClr val="dk1"/>
                </a:solidFill>
              </a:rPr>
              <a:t>• Göz dibi bulguları (papilödem..) </a:t>
            </a:r>
            <a:endParaRPr sz="1629">
              <a:solidFill>
                <a:schemeClr val="dk1"/>
              </a:solidFill>
            </a:endParaRPr>
          </a:p>
          <a:p>
            <a:pPr indent="0" lvl="0" marL="0" rtl="0" algn="l">
              <a:lnSpc>
                <a:spcPct val="95000"/>
              </a:lnSpc>
              <a:spcBef>
                <a:spcPts val="1200"/>
              </a:spcBef>
              <a:spcAft>
                <a:spcPts val="0"/>
              </a:spcAft>
              <a:buSzPts val="935"/>
              <a:buNone/>
            </a:pPr>
            <a:r>
              <a:rPr lang="tr" sz="1629">
                <a:solidFill>
                  <a:schemeClr val="dk1"/>
                </a:solidFill>
              </a:rPr>
              <a:t>• Halsizlik, kilo kaybı ve sistemik bir hastalığın varlığı </a:t>
            </a:r>
            <a:endParaRPr sz="1629">
              <a:solidFill>
                <a:schemeClr val="dk1"/>
              </a:solidFill>
            </a:endParaRPr>
          </a:p>
          <a:p>
            <a:pPr indent="0" lvl="0" marL="0" rtl="0" algn="l">
              <a:lnSpc>
                <a:spcPct val="95000"/>
              </a:lnSpc>
              <a:spcBef>
                <a:spcPts val="1200"/>
              </a:spcBef>
              <a:spcAft>
                <a:spcPts val="0"/>
              </a:spcAft>
              <a:buSzPts val="935"/>
              <a:buNone/>
            </a:pPr>
            <a:r>
              <a:rPr lang="tr" sz="1629">
                <a:solidFill>
                  <a:schemeClr val="dk1"/>
                </a:solidFill>
              </a:rPr>
              <a:t>• Pupil tutulumunun eşlik ettiği 3. kranial sinir (KS) tutulumu</a:t>
            </a:r>
            <a:endParaRPr sz="1629">
              <a:solidFill>
                <a:schemeClr val="dk1"/>
              </a:solidFill>
            </a:endParaRPr>
          </a:p>
          <a:p>
            <a:pPr indent="0" lvl="0" marL="0" rtl="0" algn="l">
              <a:lnSpc>
                <a:spcPct val="95000"/>
              </a:lnSpc>
              <a:spcBef>
                <a:spcPts val="1200"/>
              </a:spcBef>
              <a:spcAft>
                <a:spcPts val="0"/>
              </a:spcAft>
              <a:buSzPts val="935"/>
              <a:buNone/>
            </a:pPr>
            <a:r>
              <a:rPr lang="tr" sz="1629">
                <a:solidFill>
                  <a:schemeClr val="dk1"/>
                </a:solidFill>
              </a:rPr>
              <a:t> • Horner sendromu</a:t>
            </a:r>
            <a:endParaRPr sz="1629">
              <a:solidFill>
                <a:schemeClr val="dk1"/>
              </a:solidFill>
            </a:endParaRPr>
          </a:p>
          <a:p>
            <a:pPr indent="0" lvl="0" marL="0" rtl="0" algn="l">
              <a:lnSpc>
                <a:spcPct val="95000"/>
              </a:lnSpc>
              <a:spcBef>
                <a:spcPts val="1200"/>
              </a:spcBef>
              <a:spcAft>
                <a:spcPts val="0"/>
              </a:spcAft>
              <a:buSzPts val="935"/>
              <a:buNone/>
            </a:pPr>
            <a:r>
              <a:rPr lang="tr" sz="1629">
                <a:solidFill>
                  <a:schemeClr val="dk1"/>
                </a:solidFill>
              </a:rPr>
              <a:t> • 5. ve 7. KS tutuluşları (baş boyun malignitelerinin perinöral yayılımları)</a:t>
            </a:r>
            <a:endParaRPr sz="1629">
              <a:solidFill>
                <a:schemeClr val="dk1"/>
              </a:solidFill>
            </a:endParaRPr>
          </a:p>
          <a:p>
            <a:pPr indent="0" lvl="0" marL="0" rtl="0" algn="l">
              <a:lnSpc>
                <a:spcPct val="95000"/>
              </a:lnSpc>
              <a:spcBef>
                <a:spcPts val="1200"/>
              </a:spcBef>
              <a:spcAft>
                <a:spcPts val="0"/>
              </a:spcAft>
              <a:buSzPts val="935"/>
              <a:buNone/>
            </a:pPr>
            <a:r>
              <a:rPr lang="tr" sz="1629">
                <a:solidFill>
                  <a:schemeClr val="dk1"/>
                </a:solidFill>
              </a:rPr>
              <a:t>• Uyku bozukluğuna neden olan bir hastalığın olduğu durumlarda</a:t>
            </a:r>
            <a:endParaRPr sz="1629">
              <a:solidFill>
                <a:schemeClr val="dk1"/>
              </a:solidFill>
            </a:endParaRPr>
          </a:p>
          <a:p>
            <a:pPr indent="0" lvl="0" marL="0" rtl="0" algn="l">
              <a:lnSpc>
                <a:spcPct val="95000"/>
              </a:lnSpc>
              <a:spcBef>
                <a:spcPts val="1200"/>
              </a:spcBef>
              <a:spcAft>
                <a:spcPts val="1200"/>
              </a:spcAft>
              <a:buSzPts val="935"/>
              <a:buNone/>
            </a:pPr>
            <a:r>
              <a:rPr lang="tr" sz="1629">
                <a:solidFill>
                  <a:schemeClr val="dk1"/>
                </a:solidFill>
              </a:rPr>
              <a:t> sekonder baş ağrısı düşünülmelidir.</a:t>
            </a:r>
            <a:endParaRPr sz="1629">
              <a:solidFill>
                <a:schemeClr val="dk1"/>
              </a:solidFill>
            </a:endParaRPr>
          </a:p>
        </p:txBody>
      </p:sp>
      <p:pic>
        <p:nvPicPr>
          <p:cNvPr id="245" name="Google Shape;245;p43"/>
          <p:cNvPicPr preferRelativeResize="0"/>
          <p:nvPr/>
        </p:nvPicPr>
        <p:blipFill>
          <a:blip r:embed="rId3">
            <a:alphaModFix/>
          </a:blip>
          <a:stretch>
            <a:fillRect/>
          </a:stretch>
        </p:blipFill>
        <p:spPr>
          <a:xfrm>
            <a:off x="5296750" y="73100"/>
            <a:ext cx="3625149" cy="2277418"/>
          </a:xfrm>
          <a:prstGeom prst="rect">
            <a:avLst/>
          </a:prstGeom>
          <a:noFill/>
          <a:ln>
            <a:noFill/>
          </a:ln>
        </p:spPr>
      </p:pic>
      <p:pic>
        <p:nvPicPr>
          <p:cNvPr id="246" name="Google Shape;246;p43"/>
          <p:cNvPicPr preferRelativeResize="0"/>
          <p:nvPr/>
        </p:nvPicPr>
        <p:blipFill>
          <a:blip r:embed="rId4">
            <a:alphaModFix/>
          </a:blip>
          <a:stretch>
            <a:fillRect/>
          </a:stretch>
        </p:blipFill>
        <p:spPr>
          <a:xfrm>
            <a:off x="6028975" y="2498625"/>
            <a:ext cx="2803325" cy="14748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pic>
        <p:nvPicPr>
          <p:cNvPr id="251" name="Google Shape;251;p44"/>
          <p:cNvPicPr preferRelativeResize="0"/>
          <p:nvPr/>
        </p:nvPicPr>
        <p:blipFill>
          <a:blip r:embed="rId3">
            <a:alphaModFix/>
          </a:blip>
          <a:stretch>
            <a:fillRect/>
          </a:stretch>
        </p:blipFill>
        <p:spPr>
          <a:xfrm>
            <a:off x="377850" y="511900"/>
            <a:ext cx="5192250" cy="3717475"/>
          </a:xfrm>
          <a:prstGeom prst="rect">
            <a:avLst/>
          </a:prstGeom>
          <a:noFill/>
          <a:ln>
            <a:noFill/>
          </a:ln>
        </p:spPr>
      </p:pic>
      <p:pic>
        <p:nvPicPr>
          <p:cNvPr id="252" name="Google Shape;252;p44"/>
          <p:cNvPicPr preferRelativeResize="0"/>
          <p:nvPr/>
        </p:nvPicPr>
        <p:blipFill>
          <a:blip r:embed="rId4">
            <a:alphaModFix/>
          </a:blip>
          <a:stretch>
            <a:fillRect/>
          </a:stretch>
        </p:blipFill>
        <p:spPr>
          <a:xfrm>
            <a:off x="5826025" y="938500"/>
            <a:ext cx="3006250" cy="286427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 name="Shape 256"/>
        <p:cNvGrpSpPr/>
        <p:nvPr/>
      </p:nvGrpSpPr>
      <p:grpSpPr>
        <a:xfrm>
          <a:off x="0" y="0"/>
          <a:ext cx="0" cy="0"/>
          <a:chOff x="0" y="0"/>
          <a:chExt cx="0" cy="0"/>
        </a:xfrm>
      </p:grpSpPr>
      <p:sp>
        <p:nvSpPr>
          <p:cNvPr id="257" name="Google Shape;257;p4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tr"/>
              <a:t>LABORATUVAR</a:t>
            </a:r>
            <a:endParaRPr/>
          </a:p>
        </p:txBody>
      </p:sp>
      <p:sp>
        <p:nvSpPr>
          <p:cNvPr id="258" name="Google Shape;258;p45"/>
          <p:cNvSpPr txBox="1"/>
          <p:nvPr>
            <p:ph idx="1" type="body"/>
          </p:nvPr>
        </p:nvSpPr>
        <p:spPr>
          <a:xfrm>
            <a:off x="311700" y="1152475"/>
            <a:ext cx="8520600" cy="3416400"/>
          </a:xfrm>
          <a:prstGeom prst="rect">
            <a:avLst/>
          </a:prstGeom>
        </p:spPr>
        <p:txBody>
          <a:bodyPr anchorCtr="0" anchor="t" bIns="91425" lIns="91425" spcFirstLastPara="1" rIns="91425" wrap="square" tIns="91425">
            <a:normAutofit fontScale="92500"/>
          </a:bodyPr>
          <a:lstStyle/>
          <a:p>
            <a:pPr indent="0" lvl="0" marL="0" rtl="0" algn="l">
              <a:lnSpc>
                <a:spcPct val="150000"/>
              </a:lnSpc>
              <a:spcBef>
                <a:spcPts val="1000"/>
              </a:spcBef>
              <a:spcAft>
                <a:spcPts val="0"/>
              </a:spcAft>
              <a:buClr>
                <a:schemeClr val="dk1"/>
              </a:buClr>
              <a:buSzPct val="45833"/>
              <a:buFont typeface="Arial"/>
              <a:buNone/>
            </a:pPr>
            <a:r>
              <a:rPr lang="tr" sz="2400">
                <a:solidFill>
                  <a:schemeClr val="dk1"/>
                </a:solidFill>
              </a:rPr>
              <a:t>• Tipik bir primer baş ağrısı öyküsü varlığında  biyokimya, görüntüleme tetkikleri ve EEG incelemesinin tanısal değeri yok!</a:t>
            </a:r>
            <a:endParaRPr sz="2400">
              <a:solidFill>
                <a:schemeClr val="dk1"/>
              </a:solidFill>
            </a:endParaRPr>
          </a:p>
          <a:p>
            <a:pPr indent="0" lvl="0" marL="0" rtl="0" algn="l">
              <a:lnSpc>
                <a:spcPct val="150000"/>
              </a:lnSpc>
              <a:spcBef>
                <a:spcPts val="1000"/>
              </a:spcBef>
              <a:spcAft>
                <a:spcPts val="0"/>
              </a:spcAft>
              <a:buNone/>
            </a:pPr>
            <a:r>
              <a:rPr lang="tr" sz="2400">
                <a:solidFill>
                  <a:schemeClr val="dk1"/>
                </a:solidFill>
              </a:rPr>
              <a:t>•Nörogörüntüleme ve diğer tetkikler sekonder baş ağrılarını düşündüren durumlar varlığında istenmelidir.</a:t>
            </a:r>
            <a:endParaRPr sz="2400">
              <a:solidFill>
                <a:schemeClr val="dk1"/>
              </a:solidFill>
            </a:endParaRPr>
          </a:p>
          <a:p>
            <a:pPr indent="0" lvl="0" marL="0" rtl="0" algn="l">
              <a:lnSpc>
                <a:spcPct val="150000"/>
              </a:lnSpc>
              <a:spcBef>
                <a:spcPts val="1000"/>
              </a:spcBef>
              <a:spcAft>
                <a:spcPts val="0"/>
              </a:spcAft>
              <a:buClr>
                <a:schemeClr val="dk1"/>
              </a:buClr>
              <a:buSzPct val="45833"/>
              <a:buFont typeface="Arial"/>
              <a:buNone/>
            </a:pPr>
            <a:r>
              <a:t/>
            </a:r>
            <a:endParaRPr sz="2400">
              <a:solidFill>
                <a:schemeClr val="dk1"/>
              </a:solidFill>
            </a:endParaRPr>
          </a:p>
          <a:p>
            <a:pPr indent="0" lvl="0" marL="0" rtl="0" algn="l">
              <a:spcBef>
                <a:spcPts val="0"/>
              </a:spcBef>
              <a:spcAft>
                <a:spcPts val="1200"/>
              </a:spcAft>
              <a:buNone/>
            </a:pPr>
            <a:r>
              <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 name="Shape 262"/>
        <p:cNvGrpSpPr/>
        <p:nvPr/>
      </p:nvGrpSpPr>
      <p:grpSpPr>
        <a:xfrm>
          <a:off x="0" y="0"/>
          <a:ext cx="0" cy="0"/>
          <a:chOff x="0" y="0"/>
          <a:chExt cx="0" cy="0"/>
        </a:xfrm>
      </p:grpSpPr>
      <p:sp>
        <p:nvSpPr>
          <p:cNvPr id="263" name="Google Shape;263;p46"/>
          <p:cNvSpPr txBox="1"/>
          <p:nvPr>
            <p:ph idx="1" type="body"/>
          </p:nvPr>
        </p:nvSpPr>
        <p:spPr>
          <a:xfrm>
            <a:off x="311700" y="1304150"/>
            <a:ext cx="8520600" cy="3630300"/>
          </a:xfrm>
          <a:prstGeom prst="rect">
            <a:avLst/>
          </a:prstGeom>
        </p:spPr>
        <p:txBody>
          <a:bodyPr anchorCtr="0" anchor="t" bIns="91425" lIns="91425" spcFirstLastPara="1" rIns="91425" wrap="square" tIns="91425">
            <a:normAutofit fontScale="85000" lnSpcReduction="20000"/>
          </a:bodyPr>
          <a:lstStyle/>
          <a:p>
            <a:pPr indent="0" lvl="0" marL="0" rtl="0" algn="l">
              <a:lnSpc>
                <a:spcPct val="90000"/>
              </a:lnSpc>
              <a:spcBef>
                <a:spcPts val="1000"/>
              </a:spcBef>
              <a:spcAft>
                <a:spcPts val="0"/>
              </a:spcAft>
              <a:buClr>
                <a:schemeClr val="dk1"/>
              </a:buClr>
              <a:buSzPct val="39285"/>
              <a:buFont typeface="Arial"/>
              <a:buNone/>
            </a:pPr>
            <a:r>
              <a:rPr lang="tr" sz="2800">
                <a:solidFill>
                  <a:schemeClr val="dk1"/>
                </a:solidFill>
              </a:rPr>
              <a:t>•Primer baş ağrısı sendromlarının kriterlerini karşılayan</a:t>
            </a:r>
            <a:endParaRPr sz="2800">
              <a:solidFill>
                <a:schemeClr val="dk1"/>
              </a:solidFill>
            </a:endParaRPr>
          </a:p>
          <a:p>
            <a:pPr indent="0" lvl="0" marL="0" rtl="0" algn="l">
              <a:lnSpc>
                <a:spcPct val="90000"/>
              </a:lnSpc>
              <a:spcBef>
                <a:spcPts val="1000"/>
              </a:spcBef>
              <a:spcAft>
                <a:spcPts val="0"/>
              </a:spcAft>
              <a:buClr>
                <a:schemeClr val="dk1"/>
              </a:buClr>
              <a:buSzPct val="39285"/>
              <a:buFont typeface="Arial"/>
              <a:buNone/>
            </a:pPr>
            <a:r>
              <a:rPr lang="tr" sz="2800">
                <a:solidFill>
                  <a:schemeClr val="dk1"/>
                </a:solidFill>
              </a:rPr>
              <a:t>•“kırmızı bayrakları” olmayan ve</a:t>
            </a:r>
            <a:endParaRPr sz="2800">
              <a:solidFill>
                <a:schemeClr val="dk1"/>
              </a:solidFill>
            </a:endParaRPr>
          </a:p>
          <a:p>
            <a:pPr indent="0" lvl="0" marL="0" rtl="0" algn="l">
              <a:lnSpc>
                <a:spcPct val="90000"/>
              </a:lnSpc>
              <a:spcBef>
                <a:spcPts val="1000"/>
              </a:spcBef>
              <a:spcAft>
                <a:spcPts val="0"/>
              </a:spcAft>
              <a:buClr>
                <a:schemeClr val="dk1"/>
              </a:buClr>
              <a:buSzPct val="39285"/>
              <a:buFont typeface="Arial"/>
              <a:buNone/>
            </a:pPr>
            <a:r>
              <a:rPr lang="tr" sz="2800">
                <a:solidFill>
                  <a:schemeClr val="dk1"/>
                </a:solidFill>
              </a:rPr>
              <a:t>•normal nörolojik muayenesi olan hastalar için</a:t>
            </a:r>
            <a:endParaRPr sz="2800">
              <a:solidFill>
                <a:schemeClr val="dk1"/>
              </a:solidFill>
            </a:endParaRPr>
          </a:p>
          <a:p>
            <a:pPr indent="0" lvl="0" marL="0" rtl="0" algn="l">
              <a:lnSpc>
                <a:spcPct val="90000"/>
              </a:lnSpc>
              <a:spcBef>
                <a:spcPts val="1000"/>
              </a:spcBef>
              <a:spcAft>
                <a:spcPts val="0"/>
              </a:spcAft>
              <a:buClr>
                <a:schemeClr val="dk1"/>
              </a:buClr>
              <a:buSzPct val="39285"/>
              <a:buFont typeface="Arial"/>
              <a:buNone/>
            </a:pPr>
            <a:r>
              <a:t/>
            </a:r>
            <a:endParaRPr sz="2800">
              <a:solidFill>
                <a:schemeClr val="dk1"/>
              </a:solidFill>
            </a:endParaRPr>
          </a:p>
          <a:p>
            <a:pPr indent="0" lvl="0" marL="0" rtl="0" algn="l">
              <a:lnSpc>
                <a:spcPct val="90000"/>
              </a:lnSpc>
              <a:spcBef>
                <a:spcPts val="1000"/>
              </a:spcBef>
              <a:spcAft>
                <a:spcPts val="0"/>
              </a:spcAft>
              <a:buNone/>
            </a:pPr>
            <a:r>
              <a:rPr lang="tr" sz="2400">
                <a:solidFill>
                  <a:schemeClr val="dk1"/>
                </a:solidFill>
              </a:rPr>
              <a:t>Ømevcut verilere göre beyin görüntüleme gerekli değildir.</a:t>
            </a:r>
            <a:endParaRPr sz="2400">
              <a:solidFill>
                <a:schemeClr val="dk1"/>
              </a:solidFill>
            </a:endParaRPr>
          </a:p>
          <a:p>
            <a:pPr indent="0" lvl="0" marL="0" rtl="0" algn="l">
              <a:lnSpc>
                <a:spcPct val="90000"/>
              </a:lnSpc>
              <a:spcBef>
                <a:spcPts val="1000"/>
              </a:spcBef>
              <a:spcAft>
                <a:spcPts val="0"/>
              </a:spcAft>
              <a:buNone/>
            </a:pPr>
            <a:r>
              <a:t/>
            </a:r>
            <a:endParaRPr sz="2400">
              <a:solidFill>
                <a:schemeClr val="dk1"/>
              </a:solidFill>
            </a:endParaRPr>
          </a:p>
          <a:p>
            <a:pPr indent="0" lvl="0" marL="0" rtl="0" algn="l">
              <a:spcBef>
                <a:spcPts val="0"/>
              </a:spcBef>
              <a:spcAft>
                <a:spcPts val="0"/>
              </a:spcAft>
              <a:buNone/>
            </a:pPr>
            <a:r>
              <a:t/>
            </a:r>
            <a:endParaRPr/>
          </a:p>
          <a:p>
            <a:pPr indent="0" lvl="0" marL="0" rtl="0" algn="l">
              <a:spcBef>
                <a:spcPts val="1200"/>
              </a:spcBef>
              <a:spcAft>
                <a:spcPts val="0"/>
              </a:spcAft>
              <a:buClr>
                <a:schemeClr val="dk1"/>
              </a:buClr>
              <a:buSzPct val="45833"/>
              <a:buFont typeface="Arial"/>
              <a:buNone/>
            </a:pPr>
            <a:r>
              <a:t/>
            </a:r>
            <a:endParaRPr sz="2400">
              <a:solidFill>
                <a:schemeClr val="dk1"/>
              </a:solidFill>
            </a:endParaRPr>
          </a:p>
          <a:p>
            <a:pPr indent="0" lvl="0" marL="0" rtl="0" algn="l">
              <a:spcBef>
                <a:spcPts val="1200"/>
              </a:spcBef>
              <a:spcAft>
                <a:spcPts val="1200"/>
              </a:spcAft>
              <a:buNone/>
            </a:pPr>
            <a:r>
              <a:t/>
            </a:r>
            <a:endParaRPr/>
          </a:p>
        </p:txBody>
      </p:sp>
      <p:pic>
        <p:nvPicPr>
          <p:cNvPr id="264" name="Google Shape;264;p46"/>
          <p:cNvPicPr preferRelativeResize="0"/>
          <p:nvPr/>
        </p:nvPicPr>
        <p:blipFill>
          <a:blip r:embed="rId3">
            <a:alphaModFix/>
          </a:blip>
          <a:stretch>
            <a:fillRect/>
          </a:stretch>
        </p:blipFill>
        <p:spPr>
          <a:xfrm>
            <a:off x="7613100" y="136550"/>
            <a:ext cx="1219200" cy="123825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 name="Shape 268"/>
        <p:cNvGrpSpPr/>
        <p:nvPr/>
      </p:nvGrpSpPr>
      <p:grpSpPr>
        <a:xfrm>
          <a:off x="0" y="0"/>
          <a:ext cx="0" cy="0"/>
          <a:chOff x="0" y="0"/>
          <a:chExt cx="0" cy="0"/>
        </a:xfrm>
      </p:grpSpPr>
      <p:pic>
        <p:nvPicPr>
          <p:cNvPr id="269" name="Google Shape;269;p47"/>
          <p:cNvPicPr preferRelativeResize="0"/>
          <p:nvPr/>
        </p:nvPicPr>
        <p:blipFill>
          <a:blip r:embed="rId3">
            <a:alphaModFix/>
          </a:blip>
          <a:stretch>
            <a:fillRect/>
          </a:stretch>
        </p:blipFill>
        <p:spPr>
          <a:xfrm>
            <a:off x="1062025" y="0"/>
            <a:ext cx="7019925" cy="4305300"/>
          </a:xfrm>
          <a:prstGeom prst="rect">
            <a:avLst/>
          </a:prstGeom>
          <a:noFill/>
          <a:ln>
            <a:noFill/>
          </a:ln>
        </p:spPr>
      </p:pic>
      <p:sp>
        <p:nvSpPr>
          <p:cNvPr id="270" name="Google Shape;270;p47"/>
          <p:cNvSpPr txBox="1"/>
          <p:nvPr/>
        </p:nvSpPr>
        <p:spPr>
          <a:xfrm>
            <a:off x="2096438" y="4743300"/>
            <a:ext cx="4351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tr"/>
              <a:t>Başağrısı tanı ve tetkik rehberi Türk Nöroloji Derneği </a:t>
            </a:r>
            <a:endParaRPr/>
          </a:p>
        </p:txBody>
      </p:sp>
      <p:pic>
        <p:nvPicPr>
          <p:cNvPr id="271" name="Google Shape;271;p47"/>
          <p:cNvPicPr preferRelativeResize="0"/>
          <p:nvPr/>
        </p:nvPicPr>
        <p:blipFill>
          <a:blip r:embed="rId4">
            <a:alphaModFix/>
          </a:blip>
          <a:stretch>
            <a:fillRect/>
          </a:stretch>
        </p:blipFill>
        <p:spPr>
          <a:xfrm>
            <a:off x="1791700" y="4077501"/>
            <a:ext cx="4655950" cy="4002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 name="Shape 275"/>
        <p:cNvGrpSpPr/>
        <p:nvPr/>
      </p:nvGrpSpPr>
      <p:grpSpPr>
        <a:xfrm>
          <a:off x="0" y="0"/>
          <a:ext cx="0" cy="0"/>
          <a:chOff x="0" y="0"/>
          <a:chExt cx="0" cy="0"/>
        </a:xfrm>
      </p:grpSpPr>
      <p:pic>
        <p:nvPicPr>
          <p:cNvPr id="276" name="Google Shape;276;p48"/>
          <p:cNvPicPr preferRelativeResize="0"/>
          <p:nvPr/>
        </p:nvPicPr>
        <p:blipFill>
          <a:blip r:embed="rId3">
            <a:alphaModFix/>
          </a:blip>
          <a:stretch>
            <a:fillRect/>
          </a:stretch>
        </p:blipFill>
        <p:spPr>
          <a:xfrm>
            <a:off x="822775" y="396150"/>
            <a:ext cx="6039300" cy="457200"/>
          </a:xfrm>
          <a:prstGeom prst="rect">
            <a:avLst/>
          </a:prstGeom>
          <a:noFill/>
          <a:ln>
            <a:noFill/>
          </a:ln>
        </p:spPr>
      </p:pic>
      <p:pic>
        <p:nvPicPr>
          <p:cNvPr id="277" name="Google Shape;277;p48"/>
          <p:cNvPicPr preferRelativeResize="0"/>
          <p:nvPr/>
        </p:nvPicPr>
        <p:blipFill>
          <a:blip r:embed="rId4">
            <a:alphaModFix/>
          </a:blip>
          <a:stretch>
            <a:fillRect/>
          </a:stretch>
        </p:blipFill>
        <p:spPr>
          <a:xfrm>
            <a:off x="481500" y="944800"/>
            <a:ext cx="8313409" cy="3985351"/>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1" name="Shape 281"/>
        <p:cNvGrpSpPr/>
        <p:nvPr/>
      </p:nvGrpSpPr>
      <p:grpSpPr>
        <a:xfrm>
          <a:off x="0" y="0"/>
          <a:ext cx="0" cy="0"/>
          <a:chOff x="0" y="0"/>
          <a:chExt cx="0" cy="0"/>
        </a:xfrm>
      </p:grpSpPr>
      <p:sp>
        <p:nvSpPr>
          <p:cNvPr id="282" name="Google Shape;282;p49"/>
          <p:cNvSpPr txBox="1"/>
          <p:nvPr>
            <p:ph type="title"/>
          </p:nvPr>
        </p:nvSpPr>
        <p:spPr>
          <a:xfrm>
            <a:off x="1190400" y="18383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tr"/>
              <a:t>SIK GÖRÜLEN PRİMER BAŞ AĞRILARI</a:t>
            </a:r>
            <a:endParaRPr/>
          </a:p>
        </p:txBody>
      </p:sp>
      <p:pic>
        <p:nvPicPr>
          <p:cNvPr id="283" name="Google Shape;283;p49"/>
          <p:cNvPicPr preferRelativeResize="0"/>
          <p:nvPr/>
        </p:nvPicPr>
        <p:blipFill>
          <a:blip r:embed="rId3">
            <a:alphaModFix/>
          </a:blip>
          <a:stretch>
            <a:fillRect/>
          </a:stretch>
        </p:blipFill>
        <p:spPr>
          <a:xfrm>
            <a:off x="6600825" y="0"/>
            <a:ext cx="2100250" cy="1838325"/>
          </a:xfrm>
          <a:prstGeom prst="rect">
            <a:avLst/>
          </a:prstGeom>
          <a:noFill/>
          <a:ln>
            <a:noFill/>
          </a:ln>
        </p:spPr>
      </p:pic>
      <p:pic>
        <p:nvPicPr>
          <p:cNvPr id="284" name="Google Shape;284;p49"/>
          <p:cNvPicPr preferRelativeResize="0"/>
          <p:nvPr/>
        </p:nvPicPr>
        <p:blipFill>
          <a:blip r:embed="rId4">
            <a:alphaModFix/>
          </a:blip>
          <a:stretch>
            <a:fillRect/>
          </a:stretch>
        </p:blipFill>
        <p:spPr>
          <a:xfrm>
            <a:off x="366725" y="2740800"/>
            <a:ext cx="4937526" cy="164782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8" name="Shape 288"/>
        <p:cNvGrpSpPr/>
        <p:nvPr/>
      </p:nvGrpSpPr>
      <p:grpSpPr>
        <a:xfrm>
          <a:off x="0" y="0"/>
          <a:ext cx="0" cy="0"/>
          <a:chOff x="0" y="0"/>
          <a:chExt cx="0" cy="0"/>
        </a:xfrm>
      </p:grpSpPr>
      <p:sp>
        <p:nvSpPr>
          <p:cNvPr id="289" name="Google Shape;289;p50"/>
          <p:cNvSpPr txBox="1"/>
          <p:nvPr>
            <p:ph type="title"/>
          </p:nvPr>
        </p:nvSpPr>
        <p:spPr>
          <a:xfrm>
            <a:off x="311700" y="29085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tr"/>
              <a:t>OLGU 1</a:t>
            </a:r>
            <a:endParaRPr/>
          </a:p>
        </p:txBody>
      </p:sp>
      <p:sp>
        <p:nvSpPr>
          <p:cNvPr id="290" name="Google Shape;290;p50"/>
          <p:cNvSpPr txBox="1"/>
          <p:nvPr>
            <p:ph idx="1" type="body"/>
          </p:nvPr>
        </p:nvSpPr>
        <p:spPr>
          <a:xfrm>
            <a:off x="311700" y="863550"/>
            <a:ext cx="8520600" cy="3416400"/>
          </a:xfrm>
          <a:prstGeom prst="rect">
            <a:avLst/>
          </a:prstGeom>
        </p:spPr>
        <p:txBody>
          <a:bodyPr anchorCtr="0" anchor="t" bIns="91425" lIns="91425" spcFirstLastPara="1" rIns="91425" wrap="square" tIns="91425">
            <a:normAutofit fontScale="25000" lnSpcReduction="20000"/>
          </a:bodyPr>
          <a:lstStyle/>
          <a:p>
            <a:pPr indent="0" lvl="0" marL="0" rtl="0" algn="l">
              <a:spcBef>
                <a:spcPts val="0"/>
              </a:spcBef>
              <a:spcAft>
                <a:spcPts val="0"/>
              </a:spcAft>
              <a:buNone/>
            </a:pPr>
            <a:r>
              <a:rPr lang="tr" sz="4907">
                <a:solidFill>
                  <a:schemeClr val="dk1"/>
                </a:solidFill>
              </a:rPr>
              <a:t>➢23 </a:t>
            </a:r>
            <a:r>
              <a:rPr lang="tr" sz="4907">
                <a:solidFill>
                  <a:schemeClr val="dk1"/>
                </a:solidFill>
              </a:rPr>
              <a:t>Y K ,aralıklı baş ağrısı yakınması mevcut</a:t>
            </a:r>
            <a:endParaRPr sz="4907">
              <a:solidFill>
                <a:schemeClr val="dk1"/>
              </a:solidFill>
            </a:endParaRPr>
          </a:p>
          <a:p>
            <a:pPr indent="0" lvl="0" marL="0" rtl="0" algn="l">
              <a:spcBef>
                <a:spcPts val="1200"/>
              </a:spcBef>
              <a:spcAft>
                <a:spcPts val="0"/>
              </a:spcAft>
              <a:buNone/>
            </a:pPr>
            <a:r>
              <a:rPr lang="tr" sz="4907">
                <a:solidFill>
                  <a:schemeClr val="dk1"/>
                </a:solidFill>
              </a:rPr>
              <a:t>➢Çocukluk çağlarında başlayıp yaklaşık 10-12 yıldır devam eden</a:t>
            </a:r>
            <a:endParaRPr sz="4907">
              <a:solidFill>
                <a:schemeClr val="dk1"/>
              </a:solidFill>
            </a:endParaRPr>
          </a:p>
          <a:p>
            <a:pPr indent="0" lvl="0" marL="0" rtl="0" algn="l">
              <a:spcBef>
                <a:spcPts val="1200"/>
              </a:spcBef>
              <a:spcAft>
                <a:spcPts val="0"/>
              </a:spcAft>
              <a:buNone/>
            </a:pPr>
            <a:r>
              <a:rPr lang="tr" sz="4907">
                <a:solidFill>
                  <a:schemeClr val="dk1"/>
                </a:solidFill>
              </a:rPr>
              <a:t>➢Ortalama ayda 5-6 kez olan, yaklaşık 1-2 gün kadar sürebilen</a:t>
            </a:r>
            <a:endParaRPr sz="4907">
              <a:solidFill>
                <a:schemeClr val="dk1"/>
              </a:solidFill>
            </a:endParaRPr>
          </a:p>
          <a:p>
            <a:pPr indent="0" lvl="0" marL="0" rtl="0" algn="l">
              <a:spcBef>
                <a:spcPts val="1200"/>
              </a:spcBef>
              <a:spcAft>
                <a:spcPts val="0"/>
              </a:spcAft>
              <a:buNone/>
            </a:pPr>
            <a:r>
              <a:rPr lang="tr" sz="4907">
                <a:solidFill>
                  <a:schemeClr val="dk1"/>
                </a:solidFill>
              </a:rPr>
              <a:t>➢Genelde iki yanlı bazen de tek taraflı olabilen, çok şiddetli, zonklayıcı karakterde bir baş ağrısı yakınmasıyla kliniğimize başvurdu.</a:t>
            </a:r>
            <a:endParaRPr sz="4907">
              <a:solidFill>
                <a:schemeClr val="dk1"/>
              </a:solidFill>
            </a:endParaRPr>
          </a:p>
          <a:p>
            <a:pPr indent="0" lvl="0" marL="0" rtl="0" algn="l">
              <a:spcBef>
                <a:spcPts val="1200"/>
              </a:spcBef>
              <a:spcAft>
                <a:spcPts val="0"/>
              </a:spcAft>
              <a:buNone/>
            </a:pPr>
            <a:r>
              <a:rPr lang="tr" sz="4907">
                <a:solidFill>
                  <a:schemeClr val="dk1"/>
                </a:solidFill>
              </a:rPr>
              <a:t>➢Baş ağrısı ataklarına bulantı, kusma, ışık ve sese karşı duyarlılık eşlik ediyordu.</a:t>
            </a:r>
            <a:endParaRPr sz="4907">
              <a:solidFill>
                <a:schemeClr val="dk1"/>
              </a:solidFill>
            </a:endParaRPr>
          </a:p>
          <a:p>
            <a:pPr indent="0" lvl="0" marL="0" rtl="0" algn="l">
              <a:spcBef>
                <a:spcPts val="1200"/>
              </a:spcBef>
              <a:spcAft>
                <a:spcPts val="0"/>
              </a:spcAft>
              <a:buNone/>
            </a:pPr>
            <a:r>
              <a:rPr lang="tr" sz="4907">
                <a:solidFill>
                  <a:schemeClr val="dk1"/>
                </a:solidFill>
              </a:rPr>
              <a:t>➢Atakların yaklaşık %80’inde önce baş dönmesi başlayıp daha sonra her iki gözde en fazla 1 dakika süren bulanık görme olup ardından baş ağrısı başlıyor; baş dönmesi de ağrıyla birlikte yaklaşık 1 gün kadar sürüyordu.</a:t>
            </a:r>
            <a:endParaRPr sz="4907">
              <a:solidFill>
                <a:schemeClr val="dk1"/>
              </a:solidFill>
            </a:endParaRPr>
          </a:p>
          <a:p>
            <a:pPr indent="0" lvl="0" marL="0" rtl="0" algn="l">
              <a:spcBef>
                <a:spcPts val="1200"/>
              </a:spcBef>
              <a:spcAft>
                <a:spcPts val="0"/>
              </a:spcAft>
              <a:buNone/>
            </a:pPr>
            <a:r>
              <a:rPr lang="tr" sz="4907">
                <a:solidFill>
                  <a:schemeClr val="dk1"/>
                </a:solidFill>
              </a:rPr>
              <a:t>➢ Dinlenmekle azalan ve hareketle artan ağrı </a:t>
            </a:r>
            <a:endParaRPr sz="4907">
              <a:solidFill>
                <a:schemeClr val="dk1"/>
              </a:solidFill>
            </a:endParaRPr>
          </a:p>
          <a:p>
            <a:pPr indent="0" lvl="0" marL="0" rtl="0" algn="l">
              <a:spcBef>
                <a:spcPts val="1200"/>
              </a:spcBef>
              <a:spcAft>
                <a:spcPts val="0"/>
              </a:spcAft>
              <a:buNone/>
            </a:pPr>
            <a:r>
              <a:rPr lang="tr" sz="4907">
                <a:solidFill>
                  <a:schemeClr val="dk1"/>
                </a:solidFill>
              </a:rPr>
              <a:t>➢Son yıllarda fazla ilaç almamaya çalıştığı öğrenildi</a:t>
            </a:r>
            <a:endParaRPr sz="4907">
              <a:solidFill>
                <a:schemeClr val="dk1"/>
              </a:solidFill>
            </a:endParaRPr>
          </a:p>
          <a:p>
            <a:pPr indent="0" lvl="0" marL="0" rtl="0" algn="l">
              <a:spcBef>
                <a:spcPts val="1200"/>
              </a:spcBef>
              <a:spcAft>
                <a:spcPts val="0"/>
              </a:spcAft>
              <a:buNone/>
            </a:pPr>
            <a:r>
              <a:rPr lang="tr" sz="4907">
                <a:solidFill>
                  <a:schemeClr val="dk1"/>
                </a:solidFill>
              </a:rPr>
              <a:t>➢Özgeçmiş sorgulamasında özellik yoktu.</a:t>
            </a:r>
            <a:endParaRPr sz="4907">
              <a:solidFill>
                <a:schemeClr val="dk1"/>
              </a:solidFill>
            </a:endParaRPr>
          </a:p>
          <a:p>
            <a:pPr indent="0" lvl="0" marL="0" rtl="0" algn="l">
              <a:spcBef>
                <a:spcPts val="1200"/>
              </a:spcBef>
              <a:spcAft>
                <a:spcPts val="0"/>
              </a:spcAft>
              <a:buNone/>
            </a:pPr>
            <a:r>
              <a:t/>
            </a:r>
            <a:endParaRPr>
              <a:solidFill>
                <a:schemeClr val="dk1"/>
              </a:solidFill>
            </a:endParaRPr>
          </a:p>
          <a:p>
            <a:pPr indent="0" lvl="0" marL="0" rtl="0" algn="l">
              <a:spcBef>
                <a:spcPts val="1200"/>
              </a:spcBef>
              <a:spcAft>
                <a:spcPts val="0"/>
              </a:spcAft>
              <a:buNone/>
            </a:pPr>
            <a:r>
              <a:rPr lang="tr" sz="2600">
                <a:solidFill>
                  <a:schemeClr val="dk1"/>
                </a:solidFill>
              </a:rPr>
              <a:t>Balıkesir Üniversitesi Tıp Fakültesi, Nöroloji Anabilim Dalı, Balıkesir Department of Neurology, Balıkesir University, Faculty of Medicine, Balıkesir, Turkey</a:t>
            </a:r>
            <a:endParaRPr sz="2600">
              <a:solidFill>
                <a:schemeClr val="dk1"/>
              </a:solidFill>
            </a:endParaRPr>
          </a:p>
          <a:p>
            <a:pPr indent="0" lvl="0" marL="0" rtl="0" algn="l">
              <a:spcBef>
                <a:spcPts val="1200"/>
              </a:spcBef>
              <a:spcAft>
                <a:spcPts val="0"/>
              </a:spcAft>
              <a:buNone/>
            </a:pPr>
            <a:r>
              <a:rPr lang="tr" sz="2600">
                <a:solidFill>
                  <a:schemeClr val="dk1"/>
                </a:solidFill>
              </a:rPr>
              <a:t>OCAK - JANUARY 2013</a:t>
            </a:r>
            <a:endParaRPr sz="2600">
              <a:solidFill>
                <a:schemeClr val="dk1"/>
              </a:solidFill>
            </a:endParaRPr>
          </a:p>
          <a:p>
            <a:pPr indent="0" lvl="0" marL="0" rtl="0" algn="l">
              <a:spcBef>
                <a:spcPts val="1200"/>
              </a:spcBef>
              <a:spcAft>
                <a:spcPts val="0"/>
              </a:spcAft>
              <a:buNone/>
            </a:pPr>
            <a:r>
              <a:rPr lang="tr" sz="2600">
                <a:solidFill>
                  <a:schemeClr val="dk1"/>
                </a:solidFill>
              </a:rPr>
              <a:t>doi: 10.5505/agri.2013.29981</a:t>
            </a:r>
            <a:endParaRPr sz="2600">
              <a:solidFill>
                <a:schemeClr val="dk1"/>
              </a:solidFill>
            </a:endParaRPr>
          </a:p>
          <a:p>
            <a:pPr indent="0" lvl="0" marL="0" rtl="0" algn="l">
              <a:spcBef>
                <a:spcPts val="1200"/>
              </a:spcBef>
              <a:spcAft>
                <a:spcPts val="1200"/>
              </a:spcAft>
              <a:buNone/>
            </a:pPr>
            <a:r>
              <a:t/>
            </a:r>
            <a:endParaRPr>
              <a:solidFill>
                <a:schemeClr val="dk1"/>
              </a:solidFill>
            </a:endParaRPr>
          </a:p>
        </p:txBody>
      </p:sp>
      <p:pic>
        <p:nvPicPr>
          <p:cNvPr id="291" name="Google Shape;291;p50"/>
          <p:cNvPicPr preferRelativeResize="0"/>
          <p:nvPr/>
        </p:nvPicPr>
        <p:blipFill>
          <a:blip r:embed="rId3">
            <a:alphaModFix/>
          </a:blip>
          <a:stretch>
            <a:fillRect/>
          </a:stretch>
        </p:blipFill>
        <p:spPr>
          <a:xfrm>
            <a:off x="5928375" y="150000"/>
            <a:ext cx="3021800" cy="1650225"/>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5" name="Shape 295"/>
        <p:cNvGrpSpPr/>
        <p:nvPr/>
      </p:nvGrpSpPr>
      <p:grpSpPr>
        <a:xfrm>
          <a:off x="0" y="0"/>
          <a:ext cx="0" cy="0"/>
          <a:chOff x="0" y="0"/>
          <a:chExt cx="0" cy="0"/>
        </a:xfrm>
      </p:grpSpPr>
      <p:sp>
        <p:nvSpPr>
          <p:cNvPr id="296" name="Google Shape;296;p5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tr"/>
              <a:t>1.MİGREN</a:t>
            </a:r>
            <a:endParaRPr/>
          </a:p>
        </p:txBody>
      </p:sp>
      <p:sp>
        <p:nvSpPr>
          <p:cNvPr id="297" name="Google Shape;297;p51"/>
          <p:cNvSpPr txBox="1"/>
          <p:nvPr>
            <p:ph idx="1" type="body"/>
          </p:nvPr>
        </p:nvSpPr>
        <p:spPr>
          <a:xfrm>
            <a:off x="311700" y="1281050"/>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tr" sz="2000">
                <a:solidFill>
                  <a:schemeClr val="dk1"/>
                </a:solidFill>
              </a:rPr>
              <a:t>➢</a:t>
            </a:r>
            <a:r>
              <a:rPr lang="tr">
                <a:solidFill>
                  <a:schemeClr val="dk1"/>
                </a:solidFill>
              </a:rPr>
              <a:t>Aurasız migren </a:t>
            </a:r>
            <a:endParaRPr>
              <a:solidFill>
                <a:schemeClr val="dk1"/>
              </a:solidFill>
            </a:endParaRPr>
          </a:p>
          <a:p>
            <a:pPr indent="0" lvl="0" marL="0" rtl="0" algn="l">
              <a:spcBef>
                <a:spcPts val="1200"/>
              </a:spcBef>
              <a:spcAft>
                <a:spcPts val="0"/>
              </a:spcAft>
              <a:buNone/>
            </a:pPr>
            <a:r>
              <a:rPr lang="tr" sz="2000">
                <a:solidFill>
                  <a:schemeClr val="dk1"/>
                </a:solidFill>
              </a:rPr>
              <a:t>➢</a:t>
            </a:r>
            <a:r>
              <a:rPr lang="tr">
                <a:solidFill>
                  <a:schemeClr val="dk1"/>
                </a:solidFill>
              </a:rPr>
              <a:t>Auralı migren </a:t>
            </a:r>
            <a:endParaRPr>
              <a:solidFill>
                <a:schemeClr val="dk1"/>
              </a:solidFill>
            </a:endParaRPr>
          </a:p>
          <a:p>
            <a:pPr indent="0" lvl="0" marL="0" rtl="0" algn="l">
              <a:spcBef>
                <a:spcPts val="1200"/>
              </a:spcBef>
              <a:spcAft>
                <a:spcPts val="0"/>
              </a:spcAft>
              <a:buNone/>
            </a:pPr>
            <a:r>
              <a:rPr lang="tr" sz="2000">
                <a:solidFill>
                  <a:schemeClr val="dk1"/>
                </a:solidFill>
              </a:rPr>
              <a:t>➢</a:t>
            </a:r>
            <a:r>
              <a:rPr lang="tr">
                <a:solidFill>
                  <a:schemeClr val="dk1"/>
                </a:solidFill>
              </a:rPr>
              <a:t>Sıklıkla migren öncülü olan çocukluk çağı periyodik sendromları</a:t>
            </a:r>
            <a:endParaRPr>
              <a:solidFill>
                <a:schemeClr val="dk1"/>
              </a:solidFill>
            </a:endParaRPr>
          </a:p>
          <a:p>
            <a:pPr indent="0" lvl="0" marL="0" rtl="0" algn="l">
              <a:spcBef>
                <a:spcPts val="1200"/>
              </a:spcBef>
              <a:spcAft>
                <a:spcPts val="0"/>
              </a:spcAft>
              <a:buNone/>
            </a:pPr>
            <a:r>
              <a:rPr lang="tr">
                <a:solidFill>
                  <a:schemeClr val="dk1"/>
                </a:solidFill>
              </a:rPr>
              <a:t> </a:t>
            </a:r>
            <a:r>
              <a:rPr lang="tr" sz="2000">
                <a:solidFill>
                  <a:schemeClr val="dk1"/>
                </a:solidFill>
              </a:rPr>
              <a:t>➢</a:t>
            </a:r>
            <a:r>
              <a:rPr lang="tr">
                <a:solidFill>
                  <a:schemeClr val="dk1"/>
                </a:solidFill>
              </a:rPr>
              <a:t>Retinal migren </a:t>
            </a:r>
            <a:endParaRPr>
              <a:solidFill>
                <a:schemeClr val="dk1"/>
              </a:solidFill>
            </a:endParaRPr>
          </a:p>
          <a:p>
            <a:pPr indent="0" lvl="0" marL="0" rtl="0" algn="l">
              <a:spcBef>
                <a:spcPts val="1200"/>
              </a:spcBef>
              <a:spcAft>
                <a:spcPts val="1200"/>
              </a:spcAft>
              <a:buNone/>
            </a:pPr>
            <a:r>
              <a:rPr lang="tr">
                <a:solidFill>
                  <a:schemeClr val="dk1"/>
                </a:solidFill>
              </a:rPr>
              <a:t> </a:t>
            </a:r>
            <a:r>
              <a:rPr lang="tr" sz="2150">
                <a:solidFill>
                  <a:schemeClr val="dk1"/>
                </a:solidFill>
              </a:rPr>
              <a:t>➢</a:t>
            </a:r>
            <a:r>
              <a:rPr lang="tr">
                <a:solidFill>
                  <a:schemeClr val="dk1"/>
                </a:solidFill>
              </a:rPr>
              <a:t>Migren komplikasyonları </a:t>
            </a:r>
            <a:endParaRPr>
              <a:solidFill>
                <a:schemeClr val="dk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 name="Shape 72"/>
        <p:cNvGrpSpPr/>
        <p:nvPr/>
      </p:nvGrpSpPr>
      <p:grpSpPr>
        <a:xfrm>
          <a:off x="0" y="0"/>
          <a:ext cx="0" cy="0"/>
          <a:chOff x="0" y="0"/>
          <a:chExt cx="0" cy="0"/>
        </a:xfrm>
      </p:grpSpPr>
      <p:sp>
        <p:nvSpPr>
          <p:cNvPr id="73" name="Google Shape;73;p1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tr"/>
              <a:t>SUNUM PLANI</a:t>
            </a:r>
            <a:endParaRPr/>
          </a:p>
        </p:txBody>
      </p:sp>
      <p:sp>
        <p:nvSpPr>
          <p:cNvPr id="74" name="Google Shape;74;p1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lnSpcReduction="20000"/>
          </a:bodyPr>
          <a:lstStyle/>
          <a:p>
            <a:pPr indent="0" lvl="0" marL="0" rtl="0" algn="l">
              <a:spcBef>
                <a:spcPts val="0"/>
              </a:spcBef>
              <a:spcAft>
                <a:spcPts val="0"/>
              </a:spcAft>
              <a:buNone/>
            </a:pPr>
            <a:r>
              <a:rPr lang="tr">
                <a:solidFill>
                  <a:schemeClr val="dk1"/>
                </a:solidFill>
              </a:rPr>
              <a:t>➢Giriş </a:t>
            </a:r>
            <a:endParaRPr>
              <a:solidFill>
                <a:schemeClr val="dk1"/>
              </a:solidFill>
            </a:endParaRPr>
          </a:p>
          <a:p>
            <a:pPr indent="0" lvl="0" marL="0" rtl="0" algn="l">
              <a:spcBef>
                <a:spcPts val="1200"/>
              </a:spcBef>
              <a:spcAft>
                <a:spcPts val="0"/>
              </a:spcAft>
              <a:buNone/>
            </a:pPr>
            <a:r>
              <a:rPr lang="tr">
                <a:solidFill>
                  <a:schemeClr val="dk1"/>
                </a:solidFill>
              </a:rPr>
              <a:t>➢Epidemiyoloji </a:t>
            </a:r>
            <a:endParaRPr>
              <a:solidFill>
                <a:schemeClr val="dk1"/>
              </a:solidFill>
            </a:endParaRPr>
          </a:p>
          <a:p>
            <a:pPr indent="0" lvl="0" marL="0" rtl="0" algn="l">
              <a:spcBef>
                <a:spcPts val="1200"/>
              </a:spcBef>
              <a:spcAft>
                <a:spcPts val="0"/>
              </a:spcAft>
              <a:buNone/>
            </a:pPr>
            <a:r>
              <a:rPr lang="tr">
                <a:solidFill>
                  <a:schemeClr val="dk1"/>
                </a:solidFill>
              </a:rPr>
              <a:t>➢Sınıflandırma</a:t>
            </a:r>
            <a:endParaRPr>
              <a:solidFill>
                <a:schemeClr val="dk1"/>
              </a:solidFill>
            </a:endParaRPr>
          </a:p>
          <a:p>
            <a:pPr indent="0" lvl="0" marL="0" rtl="0" algn="l">
              <a:spcBef>
                <a:spcPts val="1200"/>
              </a:spcBef>
              <a:spcAft>
                <a:spcPts val="0"/>
              </a:spcAft>
              <a:buNone/>
            </a:pPr>
            <a:r>
              <a:rPr lang="tr">
                <a:solidFill>
                  <a:schemeClr val="dk1"/>
                </a:solidFill>
              </a:rPr>
              <a:t> ➢Anamnez </a:t>
            </a:r>
            <a:endParaRPr>
              <a:solidFill>
                <a:schemeClr val="dk1"/>
              </a:solidFill>
            </a:endParaRPr>
          </a:p>
          <a:p>
            <a:pPr indent="0" lvl="0" marL="0" rtl="0" algn="l">
              <a:spcBef>
                <a:spcPts val="1200"/>
              </a:spcBef>
              <a:spcAft>
                <a:spcPts val="0"/>
              </a:spcAft>
              <a:buNone/>
            </a:pPr>
            <a:r>
              <a:rPr lang="tr">
                <a:solidFill>
                  <a:schemeClr val="dk1"/>
                </a:solidFill>
              </a:rPr>
              <a:t>➢Fizik muayene </a:t>
            </a:r>
            <a:endParaRPr>
              <a:solidFill>
                <a:schemeClr val="dk1"/>
              </a:solidFill>
            </a:endParaRPr>
          </a:p>
          <a:p>
            <a:pPr indent="0" lvl="0" marL="0" rtl="0" algn="l">
              <a:spcBef>
                <a:spcPts val="1200"/>
              </a:spcBef>
              <a:spcAft>
                <a:spcPts val="0"/>
              </a:spcAft>
              <a:buNone/>
            </a:pPr>
            <a:r>
              <a:rPr lang="tr">
                <a:solidFill>
                  <a:schemeClr val="dk1"/>
                </a:solidFill>
              </a:rPr>
              <a:t>➢Kırmızı bayraklar </a:t>
            </a:r>
            <a:endParaRPr>
              <a:solidFill>
                <a:schemeClr val="dk1"/>
              </a:solidFill>
            </a:endParaRPr>
          </a:p>
          <a:p>
            <a:pPr indent="0" lvl="0" marL="0" rtl="0" algn="l">
              <a:spcBef>
                <a:spcPts val="1200"/>
              </a:spcBef>
              <a:spcAft>
                <a:spcPts val="0"/>
              </a:spcAft>
              <a:buNone/>
            </a:pPr>
            <a:r>
              <a:rPr lang="tr">
                <a:solidFill>
                  <a:schemeClr val="dk1"/>
                </a:solidFill>
              </a:rPr>
              <a:t>➢Sık görülen primer baş ağrısı nedenleri </a:t>
            </a:r>
            <a:endParaRPr>
              <a:solidFill>
                <a:schemeClr val="dk1"/>
              </a:solidFill>
            </a:endParaRPr>
          </a:p>
          <a:p>
            <a:pPr indent="0" lvl="0" marL="0" rtl="0" algn="l">
              <a:spcBef>
                <a:spcPts val="1200"/>
              </a:spcBef>
              <a:spcAft>
                <a:spcPts val="1200"/>
              </a:spcAft>
              <a:buNone/>
            </a:pPr>
            <a:r>
              <a:rPr lang="tr">
                <a:solidFill>
                  <a:schemeClr val="dk1"/>
                </a:solidFill>
              </a:rPr>
              <a:t>➢Sevk kriterleri </a:t>
            </a:r>
            <a:endParaRPr>
              <a:solidFill>
                <a:schemeClr val="dk1"/>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1" name="Shape 301"/>
        <p:cNvGrpSpPr/>
        <p:nvPr/>
      </p:nvGrpSpPr>
      <p:grpSpPr>
        <a:xfrm>
          <a:off x="0" y="0"/>
          <a:ext cx="0" cy="0"/>
          <a:chOff x="0" y="0"/>
          <a:chExt cx="0" cy="0"/>
        </a:xfrm>
      </p:grpSpPr>
      <p:sp>
        <p:nvSpPr>
          <p:cNvPr id="302" name="Google Shape;302;p52"/>
          <p:cNvSpPr txBox="1"/>
          <p:nvPr>
            <p:ph idx="1" type="body"/>
          </p:nvPr>
        </p:nvSpPr>
        <p:spPr>
          <a:xfrm>
            <a:off x="236675" y="252750"/>
            <a:ext cx="8520600" cy="3416400"/>
          </a:xfrm>
          <a:prstGeom prst="rect">
            <a:avLst/>
          </a:prstGeom>
        </p:spPr>
        <p:txBody>
          <a:bodyPr anchorCtr="0" anchor="t" bIns="91425" lIns="91425" spcFirstLastPara="1" rIns="91425" wrap="square" tIns="91425">
            <a:noAutofit/>
          </a:bodyPr>
          <a:lstStyle/>
          <a:p>
            <a:pPr indent="0" lvl="0" marL="0" rtl="0" algn="l">
              <a:lnSpc>
                <a:spcPct val="95000"/>
              </a:lnSpc>
              <a:spcBef>
                <a:spcPts val="0"/>
              </a:spcBef>
              <a:spcAft>
                <a:spcPts val="0"/>
              </a:spcAft>
              <a:buSzPts val="688"/>
              <a:buNone/>
            </a:pPr>
            <a:r>
              <a:rPr lang="tr" sz="1525">
                <a:solidFill>
                  <a:schemeClr val="dk1"/>
                </a:solidFill>
              </a:rPr>
              <a:t>➢ Ataklar halinde ortaya çıkar.</a:t>
            </a:r>
            <a:endParaRPr sz="1525">
              <a:solidFill>
                <a:schemeClr val="dk1"/>
              </a:solidFill>
            </a:endParaRPr>
          </a:p>
          <a:p>
            <a:pPr indent="0" lvl="0" marL="0" rtl="0" algn="l">
              <a:lnSpc>
                <a:spcPct val="95000"/>
              </a:lnSpc>
              <a:spcBef>
                <a:spcPts val="1200"/>
              </a:spcBef>
              <a:spcAft>
                <a:spcPts val="0"/>
              </a:spcAft>
              <a:buSzPts val="688"/>
              <a:buNone/>
            </a:pPr>
            <a:r>
              <a:rPr lang="tr" sz="1525">
                <a:solidFill>
                  <a:schemeClr val="dk1"/>
                </a:solidFill>
              </a:rPr>
              <a:t>➢Erişkinlerde 4-72 saat sürebilir.</a:t>
            </a:r>
            <a:endParaRPr sz="1525">
              <a:solidFill>
                <a:schemeClr val="dk1"/>
              </a:solidFill>
            </a:endParaRPr>
          </a:p>
          <a:p>
            <a:pPr indent="0" lvl="0" marL="0" rtl="0" algn="l">
              <a:lnSpc>
                <a:spcPct val="95000"/>
              </a:lnSpc>
              <a:spcBef>
                <a:spcPts val="1200"/>
              </a:spcBef>
              <a:spcAft>
                <a:spcPts val="0"/>
              </a:spcAft>
              <a:buSzPts val="688"/>
              <a:buNone/>
            </a:pPr>
            <a:r>
              <a:rPr lang="tr" sz="1525">
                <a:solidFill>
                  <a:schemeClr val="dk1"/>
                </a:solidFill>
              </a:rPr>
              <a:t>➢Genellikle başın bir yarısında lokalizedir, ancak bilateral de olabilir.</a:t>
            </a:r>
            <a:endParaRPr sz="1525">
              <a:solidFill>
                <a:schemeClr val="dk1"/>
              </a:solidFill>
            </a:endParaRPr>
          </a:p>
          <a:p>
            <a:pPr indent="0" lvl="0" marL="0" rtl="0" algn="l">
              <a:lnSpc>
                <a:spcPct val="95000"/>
              </a:lnSpc>
              <a:spcBef>
                <a:spcPts val="1200"/>
              </a:spcBef>
              <a:spcAft>
                <a:spcPts val="0"/>
              </a:spcAft>
              <a:buSzPts val="688"/>
              <a:buNone/>
            </a:pPr>
            <a:r>
              <a:rPr lang="tr" sz="1525">
                <a:solidFill>
                  <a:schemeClr val="dk1"/>
                </a:solidFill>
              </a:rPr>
              <a:t>➢Ağrı enseden veya göz çevresinden başlayarak yayılır.</a:t>
            </a:r>
            <a:endParaRPr sz="1525">
              <a:solidFill>
                <a:schemeClr val="dk1"/>
              </a:solidFill>
            </a:endParaRPr>
          </a:p>
          <a:p>
            <a:pPr indent="0" lvl="0" marL="0" rtl="0" algn="l">
              <a:lnSpc>
                <a:spcPct val="95000"/>
              </a:lnSpc>
              <a:spcBef>
                <a:spcPts val="1200"/>
              </a:spcBef>
              <a:spcAft>
                <a:spcPts val="0"/>
              </a:spcAft>
              <a:buSzPts val="688"/>
              <a:buNone/>
            </a:pPr>
            <a:r>
              <a:rPr lang="tr" sz="1525">
                <a:solidFill>
                  <a:schemeClr val="dk1"/>
                </a:solidFill>
              </a:rPr>
              <a:t>➢Sıklıkla zonklayıcı özelliktedir.</a:t>
            </a:r>
            <a:endParaRPr sz="1525">
              <a:solidFill>
                <a:schemeClr val="dk1"/>
              </a:solidFill>
            </a:endParaRPr>
          </a:p>
          <a:p>
            <a:pPr indent="0" lvl="0" marL="0" rtl="0" algn="l">
              <a:lnSpc>
                <a:spcPct val="95000"/>
              </a:lnSpc>
              <a:spcBef>
                <a:spcPts val="1200"/>
              </a:spcBef>
              <a:spcAft>
                <a:spcPts val="0"/>
              </a:spcAft>
              <a:buSzPts val="688"/>
              <a:buNone/>
            </a:pPr>
            <a:r>
              <a:rPr lang="tr" sz="1525">
                <a:solidFill>
                  <a:schemeClr val="dk1"/>
                </a:solidFill>
              </a:rPr>
              <a:t>➢Orta veya şiddetli derecede olabilir ve fiziksel aktiviteler ağrının şiddetini arttırır. </a:t>
            </a:r>
            <a:endParaRPr sz="1525">
              <a:solidFill>
                <a:schemeClr val="dk1"/>
              </a:solidFill>
            </a:endParaRPr>
          </a:p>
          <a:p>
            <a:pPr indent="0" lvl="0" marL="0" rtl="0" algn="l">
              <a:lnSpc>
                <a:spcPct val="95000"/>
              </a:lnSpc>
              <a:spcBef>
                <a:spcPts val="1200"/>
              </a:spcBef>
              <a:spcAft>
                <a:spcPts val="0"/>
              </a:spcAft>
              <a:buSzPts val="688"/>
              <a:buNone/>
            </a:pPr>
            <a:r>
              <a:rPr lang="tr" sz="1525">
                <a:solidFill>
                  <a:schemeClr val="dk1"/>
                </a:solidFill>
              </a:rPr>
              <a:t>➢Kişinin günlük aktivitelerini sürdürmesini kısıtlar veya engeller. </a:t>
            </a:r>
            <a:endParaRPr sz="1525">
              <a:solidFill>
                <a:schemeClr val="dk1"/>
              </a:solidFill>
            </a:endParaRPr>
          </a:p>
          <a:p>
            <a:pPr indent="0" lvl="0" marL="0" rtl="0" algn="l">
              <a:lnSpc>
                <a:spcPct val="95000"/>
              </a:lnSpc>
              <a:spcBef>
                <a:spcPts val="1200"/>
              </a:spcBef>
              <a:spcAft>
                <a:spcPts val="0"/>
              </a:spcAft>
              <a:buSzPts val="688"/>
              <a:buNone/>
            </a:pPr>
            <a:r>
              <a:rPr lang="tr" sz="1525">
                <a:solidFill>
                  <a:schemeClr val="dk1"/>
                </a:solidFill>
              </a:rPr>
              <a:t>➢Işık, gürültü, kokuya karşı hassasiyet</a:t>
            </a:r>
            <a:endParaRPr sz="1525">
              <a:solidFill>
                <a:schemeClr val="dk1"/>
              </a:solidFill>
            </a:endParaRPr>
          </a:p>
          <a:p>
            <a:pPr indent="0" lvl="0" marL="0" rtl="0" algn="l">
              <a:lnSpc>
                <a:spcPct val="95000"/>
              </a:lnSpc>
              <a:spcBef>
                <a:spcPts val="1200"/>
              </a:spcBef>
              <a:spcAft>
                <a:spcPts val="0"/>
              </a:spcAft>
              <a:buSzPts val="688"/>
              <a:buNone/>
            </a:pPr>
            <a:r>
              <a:rPr lang="tr" sz="1525">
                <a:solidFill>
                  <a:schemeClr val="dk1"/>
                </a:solidFill>
              </a:rPr>
              <a:t>➢K/E:2-3</a:t>
            </a:r>
            <a:endParaRPr sz="1525">
              <a:solidFill>
                <a:schemeClr val="dk1"/>
              </a:solidFill>
            </a:endParaRPr>
          </a:p>
          <a:p>
            <a:pPr indent="0" lvl="0" marL="0" rtl="0" algn="l">
              <a:lnSpc>
                <a:spcPct val="95000"/>
              </a:lnSpc>
              <a:spcBef>
                <a:spcPts val="1200"/>
              </a:spcBef>
              <a:spcAft>
                <a:spcPts val="0"/>
              </a:spcAft>
              <a:buSzPts val="688"/>
              <a:buNone/>
            </a:pPr>
            <a:r>
              <a:rPr lang="tr" sz="1525">
                <a:solidFill>
                  <a:schemeClr val="dk1"/>
                </a:solidFill>
              </a:rPr>
              <a:t>➢Migren hastalarının %55 inde pozitif aile öyküsü vardır.</a:t>
            </a:r>
            <a:endParaRPr sz="1525">
              <a:solidFill>
                <a:schemeClr val="dk1"/>
              </a:solidFill>
            </a:endParaRPr>
          </a:p>
          <a:p>
            <a:pPr indent="0" lvl="0" marL="0" rtl="0" algn="l">
              <a:lnSpc>
                <a:spcPct val="95000"/>
              </a:lnSpc>
              <a:spcBef>
                <a:spcPts val="1200"/>
              </a:spcBef>
              <a:spcAft>
                <a:spcPts val="0"/>
              </a:spcAft>
              <a:buSzPts val="688"/>
              <a:buNone/>
            </a:pPr>
            <a:r>
              <a:rPr lang="tr" sz="1525">
                <a:solidFill>
                  <a:schemeClr val="dk1"/>
                </a:solidFill>
              </a:rPr>
              <a:t>➢Migren çocukluk yaş döneminde başlayabilir,%4-10 oranında okul çocuklarında görülebilir.</a:t>
            </a:r>
            <a:endParaRPr sz="1525">
              <a:solidFill>
                <a:schemeClr val="dk1"/>
              </a:solidFill>
            </a:endParaRPr>
          </a:p>
          <a:p>
            <a:pPr indent="0" lvl="0" marL="0" rtl="0" algn="l">
              <a:lnSpc>
                <a:spcPct val="95000"/>
              </a:lnSpc>
              <a:spcBef>
                <a:spcPts val="1200"/>
              </a:spcBef>
              <a:spcAft>
                <a:spcPts val="1200"/>
              </a:spcAft>
              <a:buSzPts val="688"/>
              <a:buNone/>
            </a:pPr>
            <a:r>
              <a:rPr b="1" lang="tr" sz="1525">
                <a:solidFill>
                  <a:schemeClr val="dk1"/>
                </a:solidFill>
              </a:rPr>
              <a:t>➢Kronik migren,  Uluslararası Başağrısı Derneği sınıflamasında  son 3 aydır en az 8 günü migren tipi olmak üzere ayda 15 günden fazla başağrısı olanları tanımlamaktadır.</a:t>
            </a:r>
            <a:endParaRPr b="1" sz="1525">
              <a:solidFill>
                <a:schemeClr val="dk1"/>
              </a:solidFill>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6" name="Shape 306"/>
        <p:cNvGrpSpPr/>
        <p:nvPr/>
      </p:nvGrpSpPr>
      <p:grpSpPr>
        <a:xfrm>
          <a:off x="0" y="0"/>
          <a:ext cx="0" cy="0"/>
          <a:chOff x="0" y="0"/>
          <a:chExt cx="0" cy="0"/>
        </a:xfrm>
      </p:grpSpPr>
      <p:sp>
        <p:nvSpPr>
          <p:cNvPr id="307" name="Google Shape;307;p53"/>
          <p:cNvSpPr txBox="1"/>
          <p:nvPr>
            <p:ph idx="1" type="body"/>
          </p:nvPr>
        </p:nvSpPr>
        <p:spPr>
          <a:xfrm>
            <a:off x="161675" y="134525"/>
            <a:ext cx="8520600" cy="3416400"/>
          </a:xfrm>
          <a:prstGeom prst="rect">
            <a:avLst/>
          </a:prstGeom>
        </p:spPr>
        <p:txBody>
          <a:bodyPr anchorCtr="0" anchor="t" bIns="91425" lIns="91425" spcFirstLastPara="1" rIns="91425" wrap="square" tIns="91425">
            <a:normAutofit fontScale="25000" lnSpcReduction="20000"/>
          </a:bodyPr>
          <a:lstStyle/>
          <a:p>
            <a:pPr indent="0" lvl="0" marL="0" rtl="0" algn="l">
              <a:spcBef>
                <a:spcPts val="0"/>
              </a:spcBef>
              <a:spcAft>
                <a:spcPts val="0"/>
              </a:spcAft>
              <a:buNone/>
            </a:pPr>
            <a:r>
              <a:rPr lang="tr" sz="2684">
                <a:solidFill>
                  <a:schemeClr val="dk1"/>
                </a:solidFill>
              </a:rPr>
              <a:t> </a:t>
            </a:r>
            <a:r>
              <a:rPr lang="tr" sz="3537">
                <a:solidFill>
                  <a:schemeClr val="dk1"/>
                </a:solidFill>
              </a:rPr>
              <a:t> </a:t>
            </a:r>
            <a:r>
              <a:rPr lang="tr" sz="4737">
                <a:solidFill>
                  <a:schemeClr val="dk1"/>
                </a:solidFill>
              </a:rPr>
              <a:t>Migren baş ağrılarının;</a:t>
            </a:r>
            <a:endParaRPr sz="4737">
              <a:solidFill>
                <a:schemeClr val="dk1"/>
              </a:solidFill>
            </a:endParaRPr>
          </a:p>
          <a:p>
            <a:pPr indent="0" lvl="0" marL="0" rtl="0" algn="l">
              <a:spcBef>
                <a:spcPts val="1200"/>
              </a:spcBef>
              <a:spcAft>
                <a:spcPts val="0"/>
              </a:spcAft>
              <a:buNone/>
            </a:pPr>
            <a:r>
              <a:rPr lang="tr" sz="4737">
                <a:solidFill>
                  <a:schemeClr val="dk1"/>
                </a:solidFill>
              </a:rPr>
              <a:t>   % 80-85’ini aurasız </a:t>
            </a:r>
            <a:endParaRPr sz="4737">
              <a:solidFill>
                <a:schemeClr val="dk1"/>
              </a:solidFill>
            </a:endParaRPr>
          </a:p>
          <a:p>
            <a:pPr indent="0" lvl="0" marL="0" rtl="0" algn="l">
              <a:spcBef>
                <a:spcPts val="1200"/>
              </a:spcBef>
              <a:spcAft>
                <a:spcPts val="0"/>
              </a:spcAft>
              <a:buNone/>
            </a:pPr>
            <a:r>
              <a:rPr lang="tr" sz="4737">
                <a:solidFill>
                  <a:schemeClr val="dk1"/>
                </a:solidFill>
              </a:rPr>
              <a:t>   % 10-15’ini auralı migren oluşturur.</a:t>
            </a:r>
            <a:endParaRPr sz="4737">
              <a:solidFill>
                <a:schemeClr val="dk1"/>
              </a:solidFill>
            </a:endParaRPr>
          </a:p>
          <a:p>
            <a:pPr indent="0" lvl="0" marL="0" rtl="0" algn="l">
              <a:spcBef>
                <a:spcPts val="1200"/>
              </a:spcBef>
              <a:spcAft>
                <a:spcPts val="0"/>
              </a:spcAft>
              <a:buNone/>
            </a:pPr>
            <a:r>
              <a:t/>
            </a:r>
            <a:endParaRPr sz="3355">
              <a:solidFill>
                <a:schemeClr val="dk1"/>
              </a:solidFill>
            </a:endParaRPr>
          </a:p>
          <a:p>
            <a:pPr indent="0" lvl="0" marL="0" rtl="0" algn="l">
              <a:spcBef>
                <a:spcPts val="1200"/>
              </a:spcBef>
              <a:spcAft>
                <a:spcPts val="0"/>
              </a:spcAft>
              <a:buNone/>
            </a:pPr>
            <a:r>
              <a:rPr lang="tr" sz="4948">
                <a:solidFill>
                  <a:schemeClr val="dk1"/>
                </a:solidFill>
              </a:rPr>
              <a:t> Aura;</a:t>
            </a:r>
            <a:endParaRPr sz="4948">
              <a:solidFill>
                <a:schemeClr val="dk1"/>
              </a:solidFill>
            </a:endParaRPr>
          </a:p>
          <a:p>
            <a:pPr indent="0" lvl="0" marL="0" rtl="0" algn="l">
              <a:spcBef>
                <a:spcPts val="1200"/>
              </a:spcBef>
              <a:spcAft>
                <a:spcPts val="0"/>
              </a:spcAft>
              <a:buNone/>
            </a:pPr>
            <a:r>
              <a:rPr lang="tr" sz="4948">
                <a:solidFill>
                  <a:schemeClr val="dk1"/>
                </a:solidFill>
              </a:rPr>
              <a:t>   başağrısı ataklarında ağrı döneminden önce (nadiren ağrı dönemi sırasında veya sonrasında), </a:t>
            </a:r>
            <a:endParaRPr sz="4948">
              <a:solidFill>
                <a:schemeClr val="dk1"/>
              </a:solidFill>
            </a:endParaRPr>
          </a:p>
          <a:p>
            <a:pPr indent="0" lvl="0" marL="0" rtl="0" algn="l">
              <a:spcBef>
                <a:spcPts val="1200"/>
              </a:spcBef>
              <a:spcAft>
                <a:spcPts val="0"/>
              </a:spcAft>
              <a:buNone/>
            </a:pPr>
            <a:r>
              <a:rPr lang="tr" sz="4948">
                <a:solidFill>
                  <a:schemeClr val="dk1"/>
                </a:solidFill>
              </a:rPr>
              <a:t>  dakikalar içinde yavaş olarak gelişen (5-20 dak) </a:t>
            </a:r>
            <a:endParaRPr sz="4948">
              <a:solidFill>
                <a:schemeClr val="dk1"/>
              </a:solidFill>
            </a:endParaRPr>
          </a:p>
          <a:p>
            <a:pPr indent="0" lvl="0" marL="0" rtl="0" algn="l">
              <a:spcBef>
                <a:spcPts val="1200"/>
              </a:spcBef>
              <a:spcAft>
                <a:spcPts val="0"/>
              </a:spcAft>
              <a:buNone/>
            </a:pPr>
            <a:r>
              <a:rPr lang="tr" sz="4948">
                <a:solidFill>
                  <a:schemeClr val="dk1"/>
                </a:solidFill>
              </a:rPr>
              <a:t>   60 dakikadan kısa süre içinde kaybolan </a:t>
            </a:r>
            <a:endParaRPr sz="4948">
              <a:solidFill>
                <a:schemeClr val="dk1"/>
              </a:solidFill>
            </a:endParaRPr>
          </a:p>
          <a:p>
            <a:pPr indent="0" lvl="0" marL="0" rtl="0" algn="l">
              <a:spcBef>
                <a:spcPts val="1200"/>
              </a:spcBef>
              <a:spcAft>
                <a:spcPts val="0"/>
              </a:spcAft>
              <a:buNone/>
            </a:pPr>
            <a:r>
              <a:rPr lang="tr" sz="4948">
                <a:solidFill>
                  <a:schemeClr val="dk1"/>
                </a:solidFill>
              </a:rPr>
              <a:t>   geçici fokal nörolojik semptomlardır. </a:t>
            </a:r>
            <a:endParaRPr sz="4948">
              <a:solidFill>
                <a:schemeClr val="dk1"/>
              </a:solidFill>
            </a:endParaRPr>
          </a:p>
          <a:p>
            <a:pPr indent="0" lvl="0" marL="0" rtl="0" algn="l">
              <a:lnSpc>
                <a:spcPct val="90000"/>
              </a:lnSpc>
              <a:spcBef>
                <a:spcPts val="1200"/>
              </a:spcBef>
              <a:spcAft>
                <a:spcPts val="0"/>
              </a:spcAft>
              <a:buNone/>
            </a:pPr>
            <a:r>
              <a:t/>
            </a:r>
            <a:endParaRPr sz="4600">
              <a:solidFill>
                <a:schemeClr val="dk1"/>
              </a:solidFill>
            </a:endParaRPr>
          </a:p>
          <a:p>
            <a:pPr indent="0" lvl="0" marL="0" rtl="0" algn="l">
              <a:lnSpc>
                <a:spcPct val="90000"/>
              </a:lnSpc>
              <a:spcBef>
                <a:spcPts val="1000"/>
              </a:spcBef>
              <a:spcAft>
                <a:spcPts val="0"/>
              </a:spcAft>
              <a:buClr>
                <a:schemeClr val="dk1"/>
              </a:buClr>
              <a:buSzPts val="275"/>
              <a:buFont typeface="Arial"/>
              <a:buNone/>
            </a:pPr>
            <a:r>
              <a:rPr lang="tr" sz="5400">
                <a:solidFill>
                  <a:schemeClr val="dk1"/>
                </a:solidFill>
              </a:rPr>
              <a:t>Aura semptomları;</a:t>
            </a:r>
            <a:endParaRPr sz="5400">
              <a:solidFill>
                <a:schemeClr val="dk1"/>
              </a:solidFill>
            </a:endParaRPr>
          </a:p>
          <a:p>
            <a:pPr indent="0" lvl="0" marL="0" rtl="0" algn="l">
              <a:lnSpc>
                <a:spcPct val="90000"/>
              </a:lnSpc>
              <a:spcBef>
                <a:spcPts val="1000"/>
              </a:spcBef>
              <a:spcAft>
                <a:spcPts val="0"/>
              </a:spcAft>
              <a:buClr>
                <a:schemeClr val="dk1"/>
              </a:buClr>
              <a:buSzPts val="275"/>
              <a:buFont typeface="Arial"/>
              <a:buNone/>
            </a:pPr>
            <a:r>
              <a:rPr lang="tr" sz="4700">
                <a:solidFill>
                  <a:schemeClr val="dk1"/>
                </a:solidFill>
              </a:rPr>
              <a:t>     görsel,</a:t>
            </a:r>
            <a:endParaRPr sz="4700">
              <a:solidFill>
                <a:schemeClr val="dk1"/>
              </a:solidFill>
            </a:endParaRPr>
          </a:p>
          <a:p>
            <a:pPr indent="0" lvl="0" marL="0" rtl="0" algn="l">
              <a:lnSpc>
                <a:spcPct val="90000"/>
              </a:lnSpc>
              <a:spcBef>
                <a:spcPts val="1000"/>
              </a:spcBef>
              <a:spcAft>
                <a:spcPts val="0"/>
              </a:spcAft>
              <a:buClr>
                <a:schemeClr val="dk1"/>
              </a:buClr>
              <a:buSzPts val="275"/>
              <a:buFont typeface="Arial"/>
              <a:buNone/>
            </a:pPr>
            <a:r>
              <a:rPr lang="tr" sz="4700">
                <a:solidFill>
                  <a:schemeClr val="dk1"/>
                </a:solidFill>
              </a:rPr>
              <a:t>     duysal,</a:t>
            </a:r>
            <a:endParaRPr sz="4700">
              <a:solidFill>
                <a:schemeClr val="dk1"/>
              </a:solidFill>
            </a:endParaRPr>
          </a:p>
          <a:p>
            <a:pPr indent="0" lvl="0" marL="0" rtl="0" algn="l">
              <a:lnSpc>
                <a:spcPct val="90000"/>
              </a:lnSpc>
              <a:spcBef>
                <a:spcPts val="1000"/>
              </a:spcBef>
              <a:spcAft>
                <a:spcPts val="0"/>
              </a:spcAft>
              <a:buClr>
                <a:schemeClr val="dk1"/>
              </a:buClr>
              <a:buSzPts val="275"/>
              <a:buFont typeface="Arial"/>
              <a:buNone/>
            </a:pPr>
            <a:r>
              <a:rPr lang="tr" sz="4700">
                <a:solidFill>
                  <a:schemeClr val="dk1"/>
                </a:solidFill>
              </a:rPr>
              <a:t>     motor,</a:t>
            </a:r>
            <a:endParaRPr sz="4700">
              <a:solidFill>
                <a:schemeClr val="dk1"/>
              </a:solidFill>
            </a:endParaRPr>
          </a:p>
          <a:p>
            <a:pPr indent="0" lvl="0" marL="0" rtl="0" algn="l">
              <a:lnSpc>
                <a:spcPct val="90000"/>
              </a:lnSpc>
              <a:spcBef>
                <a:spcPts val="1000"/>
              </a:spcBef>
              <a:spcAft>
                <a:spcPts val="0"/>
              </a:spcAft>
              <a:buNone/>
            </a:pPr>
            <a:r>
              <a:rPr lang="tr" sz="4700">
                <a:solidFill>
                  <a:schemeClr val="dk1"/>
                </a:solidFill>
              </a:rPr>
              <a:t>      lisan ve   </a:t>
            </a:r>
            <a:endParaRPr sz="4700">
              <a:solidFill>
                <a:schemeClr val="dk1"/>
              </a:solidFill>
            </a:endParaRPr>
          </a:p>
          <a:p>
            <a:pPr indent="0" lvl="0" marL="0" rtl="0" algn="l">
              <a:lnSpc>
                <a:spcPct val="90000"/>
              </a:lnSpc>
              <a:spcBef>
                <a:spcPts val="1000"/>
              </a:spcBef>
              <a:spcAft>
                <a:spcPts val="0"/>
              </a:spcAft>
              <a:buClr>
                <a:schemeClr val="dk1"/>
              </a:buClr>
              <a:buSzPts val="275"/>
              <a:buFont typeface="Arial"/>
              <a:buNone/>
            </a:pPr>
            <a:r>
              <a:rPr lang="tr" sz="4700">
                <a:solidFill>
                  <a:schemeClr val="dk1"/>
                </a:solidFill>
              </a:rPr>
              <a:t>     beyinsapı bozukluklarını içerir. </a:t>
            </a:r>
            <a:endParaRPr sz="4700">
              <a:solidFill>
                <a:schemeClr val="dk1"/>
              </a:solidFill>
            </a:endParaRPr>
          </a:p>
          <a:p>
            <a:pPr indent="0" lvl="0" marL="0" rtl="0" algn="l">
              <a:spcBef>
                <a:spcPts val="0"/>
              </a:spcBef>
              <a:spcAft>
                <a:spcPts val="0"/>
              </a:spcAft>
              <a:buNone/>
            </a:pPr>
            <a:r>
              <a:t/>
            </a:r>
            <a:endParaRPr sz="5348">
              <a:solidFill>
                <a:schemeClr val="dk1"/>
              </a:solidFill>
            </a:endParaRPr>
          </a:p>
          <a:p>
            <a:pPr indent="0" lvl="0" marL="0" rtl="0" algn="l">
              <a:spcBef>
                <a:spcPts val="1200"/>
              </a:spcBef>
              <a:spcAft>
                <a:spcPts val="1200"/>
              </a:spcAft>
              <a:buNone/>
            </a:pPr>
            <a:r>
              <a:t/>
            </a:r>
            <a:endParaRPr>
              <a:solidFill>
                <a:schemeClr val="dk1"/>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 name="Shape 311"/>
        <p:cNvGrpSpPr/>
        <p:nvPr/>
      </p:nvGrpSpPr>
      <p:grpSpPr>
        <a:xfrm>
          <a:off x="0" y="0"/>
          <a:ext cx="0" cy="0"/>
          <a:chOff x="0" y="0"/>
          <a:chExt cx="0" cy="0"/>
        </a:xfrm>
      </p:grpSpPr>
      <p:sp>
        <p:nvSpPr>
          <p:cNvPr id="312" name="Google Shape;312;p54"/>
          <p:cNvSpPr txBox="1"/>
          <p:nvPr>
            <p:ph idx="1" type="body"/>
          </p:nvPr>
        </p:nvSpPr>
        <p:spPr>
          <a:xfrm>
            <a:off x="236700" y="0"/>
            <a:ext cx="8520600" cy="3416400"/>
          </a:xfrm>
          <a:prstGeom prst="rect">
            <a:avLst/>
          </a:prstGeom>
        </p:spPr>
        <p:txBody>
          <a:bodyPr anchorCtr="0" anchor="t" bIns="91425" lIns="91425" spcFirstLastPara="1" rIns="91425" wrap="square" tIns="91425">
            <a:normAutofit fontScale="25000" lnSpcReduction="20000"/>
          </a:bodyPr>
          <a:lstStyle/>
          <a:p>
            <a:pPr indent="0" lvl="0" marL="0" rtl="0" algn="l">
              <a:spcBef>
                <a:spcPts val="0"/>
              </a:spcBef>
              <a:spcAft>
                <a:spcPts val="0"/>
              </a:spcAft>
              <a:buNone/>
            </a:pPr>
            <a:r>
              <a:rPr lang="tr" sz="4299">
                <a:solidFill>
                  <a:schemeClr val="dk1"/>
                </a:solidFill>
              </a:rPr>
              <a:t>Migren atağından, ağrı öncesi (prodrom) veya sonrası (postdrom) dönemde bazı davranış ve ruhsal durum değişiklikleri olabilir</a:t>
            </a:r>
            <a:r>
              <a:rPr lang="tr" sz="2699">
                <a:solidFill>
                  <a:schemeClr val="dk1"/>
                </a:solidFill>
              </a:rPr>
              <a:t>. </a:t>
            </a:r>
            <a:endParaRPr sz="2699">
              <a:solidFill>
                <a:schemeClr val="dk1"/>
              </a:solidFill>
            </a:endParaRPr>
          </a:p>
          <a:p>
            <a:pPr indent="0" lvl="0" marL="0" rtl="0" algn="l">
              <a:spcBef>
                <a:spcPts val="1200"/>
              </a:spcBef>
              <a:spcAft>
                <a:spcPts val="0"/>
              </a:spcAft>
              <a:buNone/>
            </a:pPr>
            <a:r>
              <a:t/>
            </a:r>
            <a:endParaRPr sz="2699">
              <a:solidFill>
                <a:schemeClr val="dk1"/>
              </a:solidFill>
            </a:endParaRPr>
          </a:p>
          <a:p>
            <a:pPr indent="0" lvl="0" marL="0" rtl="0" algn="l">
              <a:spcBef>
                <a:spcPts val="1200"/>
              </a:spcBef>
              <a:spcAft>
                <a:spcPts val="0"/>
              </a:spcAft>
              <a:buNone/>
            </a:pPr>
            <a:r>
              <a:rPr lang="tr" sz="4299">
                <a:solidFill>
                  <a:schemeClr val="dk1"/>
                </a:solidFill>
              </a:rPr>
              <a:t>➢Atak başlangıcın birkaç gün öncesinde </a:t>
            </a:r>
            <a:r>
              <a:rPr lang="tr" sz="4299">
                <a:solidFill>
                  <a:srgbClr val="0000FF"/>
                </a:solidFill>
              </a:rPr>
              <a:t>prodromal belirtiler </a:t>
            </a:r>
            <a:endParaRPr sz="4299">
              <a:solidFill>
                <a:srgbClr val="0000FF"/>
              </a:solidFill>
            </a:endParaRPr>
          </a:p>
          <a:p>
            <a:pPr indent="0" lvl="0" marL="0" rtl="0" algn="l">
              <a:spcBef>
                <a:spcPts val="1200"/>
              </a:spcBef>
              <a:spcAft>
                <a:spcPts val="0"/>
              </a:spcAft>
              <a:buNone/>
            </a:pPr>
            <a:r>
              <a:rPr lang="tr" sz="4299">
                <a:solidFill>
                  <a:schemeClr val="dk1"/>
                </a:solidFill>
              </a:rPr>
              <a:t> • Konsantrasyon güçlüğü </a:t>
            </a:r>
            <a:endParaRPr sz="4299">
              <a:solidFill>
                <a:schemeClr val="dk1"/>
              </a:solidFill>
            </a:endParaRPr>
          </a:p>
          <a:p>
            <a:pPr indent="0" lvl="0" marL="0" rtl="0" algn="l">
              <a:spcBef>
                <a:spcPts val="1200"/>
              </a:spcBef>
              <a:spcAft>
                <a:spcPts val="0"/>
              </a:spcAft>
              <a:buNone/>
            </a:pPr>
            <a:r>
              <a:rPr lang="tr" sz="4299">
                <a:solidFill>
                  <a:schemeClr val="dk1"/>
                </a:solidFill>
              </a:rPr>
              <a:t> • Duygudurum değişiklikleri</a:t>
            </a:r>
            <a:endParaRPr sz="4299">
              <a:solidFill>
                <a:schemeClr val="dk1"/>
              </a:solidFill>
            </a:endParaRPr>
          </a:p>
          <a:p>
            <a:pPr indent="0" lvl="0" marL="0" rtl="0" algn="l">
              <a:spcBef>
                <a:spcPts val="1200"/>
              </a:spcBef>
              <a:spcAft>
                <a:spcPts val="0"/>
              </a:spcAft>
              <a:buNone/>
            </a:pPr>
            <a:r>
              <a:rPr lang="tr" sz="4299">
                <a:solidFill>
                  <a:schemeClr val="dk1"/>
                </a:solidFill>
              </a:rPr>
              <a:t> • Duyusal uyaranlara aşırı hassasiyet </a:t>
            </a:r>
            <a:endParaRPr sz="4299">
              <a:solidFill>
                <a:schemeClr val="dk1"/>
              </a:solidFill>
            </a:endParaRPr>
          </a:p>
          <a:p>
            <a:pPr indent="0" lvl="0" marL="0" rtl="0" algn="l">
              <a:spcBef>
                <a:spcPts val="1200"/>
              </a:spcBef>
              <a:spcAft>
                <a:spcPts val="0"/>
              </a:spcAft>
              <a:buNone/>
            </a:pPr>
            <a:r>
              <a:rPr lang="tr" sz="4299">
                <a:solidFill>
                  <a:schemeClr val="dk1"/>
                </a:solidFill>
              </a:rPr>
              <a:t> • Sık esneme </a:t>
            </a:r>
            <a:endParaRPr sz="4299">
              <a:solidFill>
                <a:schemeClr val="dk1"/>
              </a:solidFill>
            </a:endParaRPr>
          </a:p>
          <a:p>
            <a:pPr indent="0" lvl="0" marL="0" rtl="0" algn="l">
              <a:spcBef>
                <a:spcPts val="1200"/>
              </a:spcBef>
              <a:spcAft>
                <a:spcPts val="0"/>
              </a:spcAft>
              <a:buNone/>
            </a:pPr>
            <a:r>
              <a:rPr lang="tr" sz="4299">
                <a:solidFill>
                  <a:schemeClr val="dk1"/>
                </a:solidFill>
              </a:rPr>
              <a:t> • Sık idrara çıkma</a:t>
            </a:r>
            <a:endParaRPr sz="4299">
              <a:solidFill>
                <a:schemeClr val="dk1"/>
              </a:solidFill>
            </a:endParaRPr>
          </a:p>
          <a:p>
            <a:pPr indent="0" lvl="0" marL="0" rtl="0" algn="l">
              <a:spcBef>
                <a:spcPts val="1200"/>
              </a:spcBef>
              <a:spcAft>
                <a:spcPts val="0"/>
              </a:spcAft>
              <a:buNone/>
            </a:pPr>
            <a:r>
              <a:t/>
            </a:r>
            <a:endParaRPr sz="3899">
              <a:solidFill>
                <a:schemeClr val="dk1"/>
              </a:solidFill>
            </a:endParaRPr>
          </a:p>
          <a:p>
            <a:pPr indent="0" lvl="0" marL="0" rtl="0" algn="l">
              <a:spcBef>
                <a:spcPts val="1200"/>
              </a:spcBef>
              <a:spcAft>
                <a:spcPts val="0"/>
              </a:spcAft>
              <a:buNone/>
            </a:pPr>
            <a:r>
              <a:rPr lang="tr" sz="4299">
                <a:solidFill>
                  <a:srgbClr val="0000FF"/>
                </a:solidFill>
              </a:rPr>
              <a:t>➢Aura</a:t>
            </a:r>
            <a:endParaRPr sz="4299">
              <a:solidFill>
                <a:srgbClr val="0000FF"/>
              </a:solidFill>
            </a:endParaRPr>
          </a:p>
          <a:p>
            <a:pPr indent="0" lvl="0" marL="0" rtl="0" algn="l">
              <a:spcBef>
                <a:spcPts val="1200"/>
              </a:spcBef>
              <a:spcAft>
                <a:spcPts val="0"/>
              </a:spcAft>
              <a:buNone/>
            </a:pPr>
            <a:r>
              <a:rPr lang="tr" sz="4299">
                <a:solidFill>
                  <a:schemeClr val="dk1"/>
                </a:solidFill>
              </a:rPr>
              <a:t>• Zigzag çizgiler</a:t>
            </a:r>
            <a:endParaRPr sz="4299">
              <a:solidFill>
                <a:schemeClr val="dk1"/>
              </a:solidFill>
            </a:endParaRPr>
          </a:p>
          <a:p>
            <a:pPr indent="0" lvl="0" marL="0" rtl="0" algn="l">
              <a:spcBef>
                <a:spcPts val="1200"/>
              </a:spcBef>
              <a:spcAft>
                <a:spcPts val="0"/>
              </a:spcAft>
              <a:buNone/>
            </a:pPr>
            <a:r>
              <a:rPr lang="tr" sz="4299">
                <a:solidFill>
                  <a:schemeClr val="dk1"/>
                </a:solidFill>
              </a:rPr>
              <a:t>• Yıldızlar/parlamalar </a:t>
            </a:r>
            <a:endParaRPr sz="4299">
              <a:solidFill>
                <a:schemeClr val="dk1"/>
              </a:solidFill>
            </a:endParaRPr>
          </a:p>
          <a:p>
            <a:pPr indent="0" lvl="0" marL="0" rtl="0" algn="l">
              <a:spcBef>
                <a:spcPts val="1200"/>
              </a:spcBef>
              <a:spcAft>
                <a:spcPts val="0"/>
              </a:spcAft>
              <a:buNone/>
            </a:pPr>
            <a:r>
              <a:rPr lang="tr" sz="4299">
                <a:solidFill>
                  <a:schemeClr val="dk1"/>
                </a:solidFill>
              </a:rPr>
              <a:t>• Skotom </a:t>
            </a:r>
            <a:endParaRPr sz="4299">
              <a:solidFill>
                <a:schemeClr val="dk1"/>
              </a:solidFill>
            </a:endParaRPr>
          </a:p>
          <a:p>
            <a:pPr indent="0" lvl="0" marL="0" rtl="0" algn="l">
              <a:spcBef>
                <a:spcPts val="1200"/>
              </a:spcBef>
              <a:spcAft>
                <a:spcPts val="0"/>
              </a:spcAft>
              <a:buNone/>
            </a:pPr>
            <a:r>
              <a:rPr lang="tr" sz="4299">
                <a:solidFill>
                  <a:schemeClr val="dk1"/>
                </a:solidFill>
              </a:rPr>
              <a:t>• Hemianopsi </a:t>
            </a:r>
            <a:endParaRPr sz="4299">
              <a:solidFill>
                <a:schemeClr val="dk1"/>
              </a:solidFill>
            </a:endParaRPr>
          </a:p>
          <a:p>
            <a:pPr indent="0" lvl="0" marL="0" rtl="0" algn="l">
              <a:spcBef>
                <a:spcPts val="1200"/>
              </a:spcBef>
              <a:spcAft>
                <a:spcPts val="0"/>
              </a:spcAft>
              <a:buNone/>
            </a:pPr>
            <a:r>
              <a:rPr lang="tr" sz="4299">
                <a:solidFill>
                  <a:schemeClr val="dk1"/>
                </a:solidFill>
              </a:rPr>
              <a:t>• Duyusal aura </a:t>
            </a:r>
            <a:endParaRPr sz="4299">
              <a:solidFill>
                <a:schemeClr val="dk1"/>
              </a:solidFill>
            </a:endParaRPr>
          </a:p>
          <a:p>
            <a:pPr indent="0" lvl="0" marL="0" rtl="0" algn="l">
              <a:spcBef>
                <a:spcPts val="1200"/>
              </a:spcBef>
              <a:spcAft>
                <a:spcPts val="0"/>
              </a:spcAft>
              <a:buNone/>
            </a:pPr>
            <a:r>
              <a:rPr lang="tr" sz="4299">
                <a:solidFill>
                  <a:schemeClr val="dk1"/>
                </a:solidFill>
              </a:rPr>
              <a:t>• Afazi</a:t>
            </a:r>
            <a:endParaRPr sz="4299">
              <a:solidFill>
                <a:schemeClr val="dk1"/>
              </a:solidFill>
            </a:endParaRPr>
          </a:p>
          <a:p>
            <a:pPr indent="0" lvl="0" marL="0" rtl="0" algn="l">
              <a:spcBef>
                <a:spcPts val="1200"/>
              </a:spcBef>
              <a:spcAft>
                <a:spcPts val="0"/>
              </a:spcAft>
              <a:buNone/>
            </a:pPr>
            <a:r>
              <a:rPr lang="tr" sz="4299">
                <a:solidFill>
                  <a:schemeClr val="dk1"/>
                </a:solidFill>
              </a:rPr>
              <a:t> • Motor aura </a:t>
            </a:r>
            <a:endParaRPr sz="5099">
              <a:solidFill>
                <a:schemeClr val="dk1"/>
              </a:solidFill>
            </a:endParaRPr>
          </a:p>
          <a:p>
            <a:pPr indent="0" lvl="0" marL="0" rtl="0" algn="l">
              <a:spcBef>
                <a:spcPts val="1200"/>
              </a:spcBef>
              <a:spcAft>
                <a:spcPts val="0"/>
              </a:spcAft>
              <a:buNone/>
            </a:pPr>
            <a:r>
              <a:t/>
            </a:r>
            <a:endParaRPr sz="4699">
              <a:solidFill>
                <a:schemeClr val="dk1"/>
              </a:solidFill>
            </a:endParaRPr>
          </a:p>
          <a:p>
            <a:pPr indent="0" lvl="0" marL="0" rtl="0" algn="l">
              <a:spcBef>
                <a:spcPts val="1200"/>
              </a:spcBef>
              <a:spcAft>
                <a:spcPts val="0"/>
              </a:spcAft>
              <a:buNone/>
            </a:pPr>
            <a:r>
              <a:t/>
            </a:r>
            <a:endParaRPr sz="1400">
              <a:solidFill>
                <a:schemeClr val="dk1"/>
              </a:solidFill>
            </a:endParaRPr>
          </a:p>
          <a:p>
            <a:pPr indent="0" lvl="0" marL="0" rtl="0" algn="l">
              <a:spcBef>
                <a:spcPts val="1200"/>
              </a:spcBef>
              <a:spcAft>
                <a:spcPts val="0"/>
              </a:spcAft>
              <a:buNone/>
            </a:pPr>
            <a:r>
              <a:t/>
            </a:r>
            <a:endParaRPr sz="1400">
              <a:solidFill>
                <a:schemeClr val="dk1"/>
              </a:solidFill>
            </a:endParaRPr>
          </a:p>
          <a:p>
            <a:pPr indent="0" lvl="0" marL="0" rtl="0" algn="l">
              <a:spcBef>
                <a:spcPts val="1200"/>
              </a:spcBef>
              <a:spcAft>
                <a:spcPts val="0"/>
              </a:spcAft>
              <a:buNone/>
            </a:pPr>
            <a:r>
              <a:t/>
            </a:r>
            <a:endParaRPr sz="1400">
              <a:solidFill>
                <a:schemeClr val="dk1"/>
              </a:solidFill>
            </a:endParaRPr>
          </a:p>
          <a:p>
            <a:pPr indent="0" lvl="0" marL="0" rtl="0" algn="l">
              <a:spcBef>
                <a:spcPts val="1200"/>
              </a:spcBef>
              <a:spcAft>
                <a:spcPts val="1200"/>
              </a:spcAft>
              <a:buNone/>
            </a:pPr>
            <a:r>
              <a:t/>
            </a:r>
            <a:endParaRPr sz="1400">
              <a:solidFill>
                <a:schemeClr val="dk1"/>
              </a:solidFill>
            </a:endParaRPr>
          </a:p>
        </p:txBody>
      </p:sp>
      <p:pic>
        <p:nvPicPr>
          <p:cNvPr id="313" name="Google Shape;313;p54"/>
          <p:cNvPicPr preferRelativeResize="0"/>
          <p:nvPr/>
        </p:nvPicPr>
        <p:blipFill>
          <a:blip r:embed="rId3">
            <a:alphaModFix/>
          </a:blip>
          <a:stretch>
            <a:fillRect/>
          </a:stretch>
        </p:blipFill>
        <p:spPr>
          <a:xfrm>
            <a:off x="6404375" y="2571750"/>
            <a:ext cx="2528900" cy="1744750"/>
          </a:xfrm>
          <a:prstGeom prst="rect">
            <a:avLst/>
          </a:prstGeom>
          <a:noFill/>
          <a:ln>
            <a:noFill/>
          </a:ln>
        </p:spPr>
      </p:pic>
      <p:pic>
        <p:nvPicPr>
          <p:cNvPr id="314" name="Google Shape;314;p54"/>
          <p:cNvPicPr preferRelativeResize="0"/>
          <p:nvPr/>
        </p:nvPicPr>
        <p:blipFill>
          <a:blip r:embed="rId4">
            <a:alphaModFix/>
          </a:blip>
          <a:stretch>
            <a:fillRect/>
          </a:stretch>
        </p:blipFill>
        <p:spPr>
          <a:xfrm>
            <a:off x="2384850" y="2159100"/>
            <a:ext cx="3305174" cy="1493050"/>
          </a:xfrm>
          <a:prstGeom prst="rect">
            <a:avLst/>
          </a:prstGeom>
          <a:noFill/>
          <a:ln>
            <a:noFill/>
          </a:ln>
        </p:spPr>
      </p:pic>
      <p:pic>
        <p:nvPicPr>
          <p:cNvPr id="315" name="Google Shape;315;p54"/>
          <p:cNvPicPr preferRelativeResize="0"/>
          <p:nvPr/>
        </p:nvPicPr>
        <p:blipFill>
          <a:blip r:embed="rId5">
            <a:alphaModFix/>
          </a:blip>
          <a:stretch>
            <a:fillRect/>
          </a:stretch>
        </p:blipFill>
        <p:spPr>
          <a:xfrm>
            <a:off x="3399225" y="3834300"/>
            <a:ext cx="3005150" cy="130015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9" name="Shape 319"/>
        <p:cNvGrpSpPr/>
        <p:nvPr/>
      </p:nvGrpSpPr>
      <p:grpSpPr>
        <a:xfrm>
          <a:off x="0" y="0"/>
          <a:ext cx="0" cy="0"/>
          <a:chOff x="0" y="0"/>
          <a:chExt cx="0" cy="0"/>
        </a:xfrm>
      </p:grpSpPr>
      <p:sp>
        <p:nvSpPr>
          <p:cNvPr id="320" name="Google Shape;320;p55"/>
          <p:cNvSpPr txBox="1"/>
          <p:nvPr>
            <p:ph type="title"/>
          </p:nvPr>
        </p:nvSpPr>
        <p:spPr>
          <a:xfrm>
            <a:off x="268825" y="27357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tr"/>
              <a:t>Aurasız Migren Tanı Kriterleri</a:t>
            </a:r>
            <a:endParaRPr/>
          </a:p>
        </p:txBody>
      </p:sp>
      <p:sp>
        <p:nvSpPr>
          <p:cNvPr id="321" name="Google Shape;321;p55"/>
          <p:cNvSpPr txBox="1"/>
          <p:nvPr>
            <p:ph idx="1" type="body"/>
          </p:nvPr>
        </p:nvSpPr>
        <p:spPr>
          <a:xfrm>
            <a:off x="441225" y="938175"/>
            <a:ext cx="8520600" cy="3416400"/>
          </a:xfrm>
          <a:prstGeom prst="rect">
            <a:avLst/>
          </a:prstGeom>
        </p:spPr>
        <p:txBody>
          <a:bodyPr anchorCtr="0" anchor="t" bIns="91425" lIns="91425" spcFirstLastPara="1" rIns="91425" wrap="square" tIns="91425">
            <a:normAutofit fontScale="70000" lnSpcReduction="20000"/>
          </a:bodyPr>
          <a:lstStyle/>
          <a:p>
            <a:pPr indent="0" lvl="0" marL="0" rtl="0" algn="l">
              <a:lnSpc>
                <a:spcPct val="90000"/>
              </a:lnSpc>
              <a:spcBef>
                <a:spcPts val="1000"/>
              </a:spcBef>
              <a:spcAft>
                <a:spcPts val="0"/>
              </a:spcAft>
              <a:buClr>
                <a:schemeClr val="dk1"/>
              </a:buClr>
              <a:buSzPct val="55000"/>
              <a:buFont typeface="Arial"/>
              <a:buNone/>
            </a:pPr>
            <a:r>
              <a:rPr b="1" lang="tr" sz="2000">
                <a:solidFill>
                  <a:schemeClr val="dk1"/>
                </a:solidFill>
              </a:rPr>
              <a:t>A.   </a:t>
            </a:r>
            <a:r>
              <a:rPr lang="tr" sz="2000">
                <a:solidFill>
                  <a:schemeClr val="dk1"/>
                </a:solidFill>
              </a:rPr>
              <a:t>Geçmişte, B ve D kriterlerini dolduran en az 5 atak geçirmiş olmak</a:t>
            </a:r>
            <a:endParaRPr sz="2000">
              <a:solidFill>
                <a:schemeClr val="dk1"/>
              </a:solidFill>
            </a:endParaRPr>
          </a:p>
          <a:p>
            <a:pPr indent="0" lvl="0" marL="0" rtl="0" algn="l">
              <a:lnSpc>
                <a:spcPct val="90000"/>
              </a:lnSpc>
              <a:spcBef>
                <a:spcPts val="1000"/>
              </a:spcBef>
              <a:spcAft>
                <a:spcPts val="0"/>
              </a:spcAft>
              <a:buClr>
                <a:schemeClr val="dk1"/>
              </a:buClr>
              <a:buSzPct val="55000"/>
              <a:buFont typeface="Arial"/>
              <a:buNone/>
            </a:pPr>
            <a:r>
              <a:rPr b="1" lang="tr" sz="2000">
                <a:solidFill>
                  <a:schemeClr val="dk1"/>
                </a:solidFill>
              </a:rPr>
              <a:t>B.   </a:t>
            </a:r>
            <a:r>
              <a:rPr lang="tr" sz="2000">
                <a:solidFill>
                  <a:schemeClr val="dk1"/>
                </a:solidFill>
              </a:rPr>
              <a:t>Başağrısı ataklarının 4-72 saat sürmesi (tedavisiz ya da başarısız tedavi girişimi)</a:t>
            </a:r>
            <a:endParaRPr sz="2000">
              <a:solidFill>
                <a:schemeClr val="dk1"/>
              </a:solidFill>
            </a:endParaRPr>
          </a:p>
          <a:p>
            <a:pPr indent="0" lvl="0" marL="0" rtl="0" algn="l">
              <a:lnSpc>
                <a:spcPct val="90000"/>
              </a:lnSpc>
              <a:spcBef>
                <a:spcPts val="1000"/>
              </a:spcBef>
              <a:spcAft>
                <a:spcPts val="0"/>
              </a:spcAft>
              <a:buClr>
                <a:schemeClr val="dk1"/>
              </a:buClr>
              <a:buSzPct val="55000"/>
              <a:buFont typeface="Arial"/>
              <a:buNone/>
            </a:pPr>
            <a:r>
              <a:rPr b="1" lang="tr" sz="2000">
                <a:solidFill>
                  <a:schemeClr val="dk1"/>
                </a:solidFill>
              </a:rPr>
              <a:t>C.   </a:t>
            </a:r>
            <a:r>
              <a:rPr lang="tr" sz="2000">
                <a:solidFill>
                  <a:schemeClr val="dk1"/>
                </a:solidFill>
              </a:rPr>
              <a:t>Başağrısının aşağıdaki özelliklerden en azından 2 ve fazlasını içermesi</a:t>
            </a:r>
            <a:endParaRPr sz="2000">
              <a:solidFill>
                <a:schemeClr val="dk1"/>
              </a:solidFill>
            </a:endParaRPr>
          </a:p>
          <a:p>
            <a:pPr indent="0" lvl="0" marL="0" rtl="0" algn="l">
              <a:lnSpc>
                <a:spcPct val="90000"/>
              </a:lnSpc>
              <a:spcBef>
                <a:spcPts val="1000"/>
              </a:spcBef>
              <a:spcAft>
                <a:spcPts val="0"/>
              </a:spcAft>
              <a:buClr>
                <a:schemeClr val="dk1"/>
              </a:buClr>
              <a:buSzPct val="55000"/>
              <a:buFont typeface="Arial"/>
              <a:buNone/>
            </a:pPr>
            <a:r>
              <a:rPr i="1" lang="tr" sz="2000">
                <a:solidFill>
                  <a:schemeClr val="dk1"/>
                </a:solidFill>
              </a:rPr>
              <a:t>      	1.Tek taraflı yerleşim</a:t>
            </a:r>
            <a:endParaRPr i="1" sz="2000">
              <a:solidFill>
                <a:schemeClr val="dk1"/>
              </a:solidFill>
            </a:endParaRPr>
          </a:p>
          <a:p>
            <a:pPr indent="0" lvl="0" marL="0" rtl="0" algn="l">
              <a:lnSpc>
                <a:spcPct val="90000"/>
              </a:lnSpc>
              <a:spcBef>
                <a:spcPts val="1000"/>
              </a:spcBef>
              <a:spcAft>
                <a:spcPts val="0"/>
              </a:spcAft>
              <a:buClr>
                <a:schemeClr val="dk1"/>
              </a:buClr>
              <a:buSzPct val="55000"/>
              <a:buFont typeface="Arial"/>
              <a:buNone/>
            </a:pPr>
            <a:r>
              <a:rPr i="1" lang="tr" sz="2000">
                <a:solidFill>
                  <a:schemeClr val="dk1"/>
                </a:solidFill>
              </a:rPr>
              <a:t>      	2.Zonklayıcı karakter</a:t>
            </a:r>
            <a:endParaRPr i="1" sz="2000">
              <a:solidFill>
                <a:schemeClr val="dk1"/>
              </a:solidFill>
            </a:endParaRPr>
          </a:p>
          <a:p>
            <a:pPr indent="0" lvl="0" marL="0" rtl="0" algn="l">
              <a:lnSpc>
                <a:spcPct val="90000"/>
              </a:lnSpc>
              <a:spcBef>
                <a:spcPts val="1000"/>
              </a:spcBef>
              <a:spcAft>
                <a:spcPts val="0"/>
              </a:spcAft>
              <a:buClr>
                <a:schemeClr val="dk1"/>
              </a:buClr>
              <a:buSzPct val="55000"/>
              <a:buFont typeface="Arial"/>
              <a:buNone/>
            </a:pPr>
            <a:r>
              <a:rPr i="1" lang="tr" sz="2000">
                <a:solidFill>
                  <a:schemeClr val="dk1"/>
                </a:solidFill>
              </a:rPr>
              <a:t>      	3.Orta veya şiddetli ağrı</a:t>
            </a:r>
            <a:endParaRPr i="1" sz="2000">
              <a:solidFill>
                <a:schemeClr val="dk1"/>
              </a:solidFill>
            </a:endParaRPr>
          </a:p>
          <a:p>
            <a:pPr indent="0" lvl="0" marL="0" rtl="0" algn="l">
              <a:lnSpc>
                <a:spcPct val="90000"/>
              </a:lnSpc>
              <a:spcBef>
                <a:spcPts val="1000"/>
              </a:spcBef>
              <a:spcAft>
                <a:spcPts val="0"/>
              </a:spcAft>
              <a:buClr>
                <a:schemeClr val="dk1"/>
              </a:buClr>
              <a:buSzPct val="55000"/>
              <a:buFont typeface="Arial"/>
              <a:buNone/>
            </a:pPr>
            <a:r>
              <a:rPr i="1" lang="tr" sz="2000">
                <a:solidFill>
                  <a:schemeClr val="dk1"/>
                </a:solidFill>
              </a:rPr>
              <a:t>      	4.Rutin fizik aktivitelerle ağrının şiddetlenmesi ve aktivitelerden kaçınma</a:t>
            </a:r>
            <a:endParaRPr i="1" sz="2000">
              <a:solidFill>
                <a:schemeClr val="dk1"/>
              </a:solidFill>
            </a:endParaRPr>
          </a:p>
          <a:p>
            <a:pPr indent="0" lvl="0" marL="0" rtl="0" algn="l">
              <a:lnSpc>
                <a:spcPct val="90000"/>
              </a:lnSpc>
              <a:spcBef>
                <a:spcPts val="1000"/>
              </a:spcBef>
              <a:spcAft>
                <a:spcPts val="0"/>
              </a:spcAft>
              <a:buClr>
                <a:schemeClr val="dk1"/>
              </a:buClr>
              <a:buSzPct val="55000"/>
              <a:buFont typeface="Arial"/>
              <a:buNone/>
            </a:pPr>
            <a:r>
              <a:rPr b="1" lang="tr" sz="2000">
                <a:solidFill>
                  <a:schemeClr val="dk1"/>
                </a:solidFill>
              </a:rPr>
              <a:t>D.  </a:t>
            </a:r>
            <a:r>
              <a:rPr lang="tr" sz="2000">
                <a:solidFill>
                  <a:schemeClr val="dk1"/>
                </a:solidFill>
              </a:rPr>
              <a:t>Ağrıya aşağıdaki semptomlardan 1 ya da fazlasının eşlik etmesi</a:t>
            </a:r>
            <a:endParaRPr sz="2000">
              <a:solidFill>
                <a:schemeClr val="dk1"/>
              </a:solidFill>
            </a:endParaRPr>
          </a:p>
          <a:p>
            <a:pPr indent="0" lvl="0" marL="0" rtl="0" algn="l">
              <a:lnSpc>
                <a:spcPct val="90000"/>
              </a:lnSpc>
              <a:spcBef>
                <a:spcPts val="1000"/>
              </a:spcBef>
              <a:spcAft>
                <a:spcPts val="0"/>
              </a:spcAft>
              <a:buClr>
                <a:schemeClr val="dk1"/>
              </a:buClr>
              <a:buSzPct val="55000"/>
              <a:buFont typeface="Arial"/>
              <a:buNone/>
            </a:pPr>
            <a:r>
              <a:rPr i="1" lang="tr" sz="2000">
                <a:solidFill>
                  <a:schemeClr val="dk1"/>
                </a:solidFill>
              </a:rPr>
              <a:t>      	1.Bulantı ve/veya kusma</a:t>
            </a:r>
            <a:endParaRPr i="1" sz="2000">
              <a:solidFill>
                <a:schemeClr val="dk1"/>
              </a:solidFill>
            </a:endParaRPr>
          </a:p>
          <a:p>
            <a:pPr indent="0" lvl="0" marL="0" rtl="0" algn="l">
              <a:lnSpc>
                <a:spcPct val="90000"/>
              </a:lnSpc>
              <a:spcBef>
                <a:spcPts val="1000"/>
              </a:spcBef>
              <a:spcAft>
                <a:spcPts val="0"/>
              </a:spcAft>
              <a:buClr>
                <a:schemeClr val="dk1"/>
              </a:buClr>
              <a:buSzPct val="55000"/>
              <a:buFont typeface="Arial"/>
              <a:buNone/>
            </a:pPr>
            <a:r>
              <a:rPr i="1" lang="tr" sz="2000">
                <a:solidFill>
                  <a:schemeClr val="dk1"/>
                </a:solidFill>
              </a:rPr>
              <a:t>      	2.Fotofobi ve fonofobi</a:t>
            </a:r>
            <a:endParaRPr i="1" sz="2000">
              <a:solidFill>
                <a:schemeClr val="dk1"/>
              </a:solidFill>
            </a:endParaRPr>
          </a:p>
          <a:p>
            <a:pPr indent="0" lvl="0" marL="0" rtl="0" algn="l">
              <a:lnSpc>
                <a:spcPct val="90000"/>
              </a:lnSpc>
              <a:spcBef>
                <a:spcPts val="1000"/>
              </a:spcBef>
              <a:spcAft>
                <a:spcPts val="0"/>
              </a:spcAft>
              <a:buClr>
                <a:schemeClr val="dk1"/>
              </a:buClr>
              <a:buSzPct val="55000"/>
              <a:buFont typeface="Arial"/>
              <a:buNone/>
            </a:pPr>
            <a:r>
              <a:rPr b="1" lang="tr" sz="2000">
                <a:solidFill>
                  <a:schemeClr val="dk1"/>
                </a:solidFill>
              </a:rPr>
              <a:t>E.   </a:t>
            </a:r>
            <a:r>
              <a:rPr lang="tr" sz="2000">
                <a:solidFill>
                  <a:schemeClr val="dk1"/>
                </a:solidFill>
              </a:rPr>
              <a:t>Altta yatan başka bir durum hastalığın olmaması</a:t>
            </a:r>
            <a:endParaRPr sz="2000">
              <a:solidFill>
                <a:schemeClr val="dk1"/>
              </a:solidFill>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5" name="Shape 325"/>
        <p:cNvGrpSpPr/>
        <p:nvPr/>
      </p:nvGrpSpPr>
      <p:grpSpPr>
        <a:xfrm>
          <a:off x="0" y="0"/>
          <a:ext cx="0" cy="0"/>
          <a:chOff x="0" y="0"/>
          <a:chExt cx="0" cy="0"/>
        </a:xfrm>
      </p:grpSpPr>
      <p:sp>
        <p:nvSpPr>
          <p:cNvPr id="326" name="Google Shape;326;p56"/>
          <p:cNvSpPr txBox="1"/>
          <p:nvPr>
            <p:ph type="title"/>
          </p:nvPr>
        </p:nvSpPr>
        <p:spPr>
          <a:xfrm>
            <a:off x="258125" y="27357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tr"/>
              <a:t>Auralı Migren Tanı Kriterleri</a:t>
            </a:r>
            <a:endParaRPr/>
          </a:p>
        </p:txBody>
      </p:sp>
      <p:sp>
        <p:nvSpPr>
          <p:cNvPr id="327" name="Google Shape;327;p56"/>
          <p:cNvSpPr txBox="1"/>
          <p:nvPr>
            <p:ph idx="1" type="body"/>
          </p:nvPr>
        </p:nvSpPr>
        <p:spPr>
          <a:xfrm>
            <a:off x="311700" y="927450"/>
            <a:ext cx="8520600" cy="3416400"/>
          </a:xfrm>
          <a:prstGeom prst="rect">
            <a:avLst/>
          </a:prstGeom>
        </p:spPr>
        <p:txBody>
          <a:bodyPr anchorCtr="0" anchor="t" bIns="91425" lIns="91425" spcFirstLastPara="1" rIns="91425" wrap="square" tIns="91425">
            <a:noAutofit/>
          </a:bodyPr>
          <a:lstStyle/>
          <a:p>
            <a:pPr indent="0" lvl="0" marL="0" rtl="0" algn="l">
              <a:lnSpc>
                <a:spcPct val="70000"/>
              </a:lnSpc>
              <a:spcBef>
                <a:spcPts val="1000"/>
              </a:spcBef>
              <a:spcAft>
                <a:spcPts val="0"/>
              </a:spcAft>
              <a:buClr>
                <a:schemeClr val="dk1"/>
              </a:buClr>
              <a:buSzPts val="605"/>
              <a:buFont typeface="Arial"/>
              <a:buNone/>
            </a:pPr>
            <a:r>
              <a:rPr b="1" lang="tr" sz="1300">
                <a:solidFill>
                  <a:schemeClr val="dk1"/>
                </a:solidFill>
              </a:rPr>
              <a:t>A.</a:t>
            </a:r>
            <a:r>
              <a:rPr lang="tr" sz="1300">
                <a:solidFill>
                  <a:schemeClr val="dk1"/>
                </a:solidFill>
              </a:rPr>
              <a:t>   B ve C kriterlerini içeren en az iki atak</a:t>
            </a:r>
            <a:endParaRPr sz="1300">
              <a:solidFill>
                <a:schemeClr val="dk1"/>
              </a:solidFill>
            </a:endParaRPr>
          </a:p>
          <a:p>
            <a:pPr indent="0" lvl="0" marL="0" rtl="0" algn="l">
              <a:lnSpc>
                <a:spcPct val="70000"/>
              </a:lnSpc>
              <a:spcBef>
                <a:spcPts val="1000"/>
              </a:spcBef>
              <a:spcAft>
                <a:spcPts val="0"/>
              </a:spcAft>
              <a:buClr>
                <a:schemeClr val="dk1"/>
              </a:buClr>
              <a:buSzPts val="605"/>
              <a:buFont typeface="Arial"/>
              <a:buNone/>
            </a:pPr>
            <a:r>
              <a:rPr b="1" lang="tr" sz="1300">
                <a:solidFill>
                  <a:schemeClr val="dk1"/>
                </a:solidFill>
              </a:rPr>
              <a:t>B</a:t>
            </a:r>
            <a:r>
              <a:rPr lang="tr" sz="1300">
                <a:solidFill>
                  <a:schemeClr val="dk1"/>
                </a:solidFill>
              </a:rPr>
              <a:t>.   Tam düzelen aşağıdaki aura semptomlarından bir veya daha fazlası:</a:t>
            </a:r>
            <a:endParaRPr sz="1300">
              <a:solidFill>
                <a:schemeClr val="dk1"/>
              </a:solidFill>
            </a:endParaRPr>
          </a:p>
          <a:p>
            <a:pPr indent="0" lvl="0" marL="0" rtl="0" algn="l">
              <a:lnSpc>
                <a:spcPct val="70000"/>
              </a:lnSpc>
              <a:spcBef>
                <a:spcPts val="1000"/>
              </a:spcBef>
              <a:spcAft>
                <a:spcPts val="0"/>
              </a:spcAft>
              <a:buClr>
                <a:schemeClr val="dk1"/>
              </a:buClr>
              <a:buSzPts val="605"/>
              <a:buFont typeface="Arial"/>
              <a:buNone/>
            </a:pPr>
            <a:r>
              <a:rPr i="1" lang="tr" sz="1300">
                <a:solidFill>
                  <a:schemeClr val="dk1"/>
                </a:solidFill>
              </a:rPr>
              <a:t>   1.Görsel 	   2. Duysal       3. Konuşma ve/veya lisan</a:t>
            </a:r>
            <a:endParaRPr i="1" sz="1300">
              <a:solidFill>
                <a:schemeClr val="dk1"/>
              </a:solidFill>
            </a:endParaRPr>
          </a:p>
          <a:p>
            <a:pPr indent="0" lvl="0" marL="0" rtl="0" algn="l">
              <a:lnSpc>
                <a:spcPct val="70000"/>
              </a:lnSpc>
              <a:spcBef>
                <a:spcPts val="1000"/>
              </a:spcBef>
              <a:spcAft>
                <a:spcPts val="0"/>
              </a:spcAft>
              <a:buClr>
                <a:schemeClr val="dk1"/>
              </a:buClr>
              <a:buSzPts val="605"/>
              <a:buFont typeface="Arial"/>
              <a:buNone/>
            </a:pPr>
            <a:r>
              <a:rPr i="1" lang="tr" sz="1300">
                <a:solidFill>
                  <a:schemeClr val="dk1"/>
                </a:solidFill>
              </a:rPr>
              <a:t>   4. Motor     5. Beyin sapı      6. Retinal</a:t>
            </a:r>
            <a:endParaRPr i="1" sz="1300">
              <a:solidFill>
                <a:schemeClr val="dk1"/>
              </a:solidFill>
            </a:endParaRPr>
          </a:p>
          <a:p>
            <a:pPr indent="0" lvl="0" marL="0" rtl="0" algn="l">
              <a:lnSpc>
                <a:spcPct val="70000"/>
              </a:lnSpc>
              <a:spcBef>
                <a:spcPts val="1000"/>
              </a:spcBef>
              <a:spcAft>
                <a:spcPts val="0"/>
              </a:spcAft>
              <a:buClr>
                <a:schemeClr val="dk1"/>
              </a:buClr>
              <a:buSzPts val="605"/>
              <a:buFont typeface="Arial"/>
              <a:buNone/>
            </a:pPr>
            <a:r>
              <a:rPr b="1" lang="tr" sz="1300">
                <a:solidFill>
                  <a:schemeClr val="dk1"/>
                </a:solidFill>
              </a:rPr>
              <a:t>C.</a:t>
            </a:r>
            <a:r>
              <a:rPr lang="tr" sz="1300">
                <a:solidFill>
                  <a:schemeClr val="dk1"/>
                </a:solidFill>
              </a:rPr>
              <a:t>    Aşağıdaki altı özellikten en az üçü:</a:t>
            </a:r>
            <a:endParaRPr sz="1300">
              <a:solidFill>
                <a:schemeClr val="dk1"/>
              </a:solidFill>
            </a:endParaRPr>
          </a:p>
          <a:p>
            <a:pPr indent="0" lvl="0" marL="0" rtl="0" algn="l">
              <a:lnSpc>
                <a:spcPct val="70000"/>
              </a:lnSpc>
              <a:spcBef>
                <a:spcPts val="1000"/>
              </a:spcBef>
              <a:spcAft>
                <a:spcPts val="0"/>
              </a:spcAft>
              <a:buClr>
                <a:schemeClr val="dk1"/>
              </a:buClr>
              <a:buSzPts val="605"/>
              <a:buFont typeface="Arial"/>
              <a:buNone/>
            </a:pPr>
            <a:r>
              <a:rPr i="1" lang="tr" sz="1300">
                <a:solidFill>
                  <a:schemeClr val="dk1"/>
                </a:solidFill>
              </a:rPr>
              <a:t>   1.En az bir aura semptomunun 5 dakika veya daha uzun sürede ortaya çıkması</a:t>
            </a:r>
            <a:endParaRPr i="1" sz="1300">
              <a:solidFill>
                <a:schemeClr val="dk1"/>
              </a:solidFill>
            </a:endParaRPr>
          </a:p>
          <a:p>
            <a:pPr indent="0" lvl="0" marL="0" rtl="0" algn="l">
              <a:lnSpc>
                <a:spcPct val="70000"/>
              </a:lnSpc>
              <a:spcBef>
                <a:spcPts val="1000"/>
              </a:spcBef>
              <a:spcAft>
                <a:spcPts val="0"/>
              </a:spcAft>
              <a:buClr>
                <a:schemeClr val="dk1"/>
              </a:buClr>
              <a:buSzPts val="605"/>
              <a:buFont typeface="Arial"/>
              <a:buNone/>
            </a:pPr>
            <a:r>
              <a:rPr i="1" lang="tr" sz="1300">
                <a:solidFill>
                  <a:schemeClr val="dk1"/>
                </a:solidFill>
              </a:rPr>
              <a:t>   2. İki veya daha fazla aura semptomu birbiri ardısıra görülebilir</a:t>
            </a:r>
            <a:endParaRPr i="1" sz="1300">
              <a:solidFill>
                <a:schemeClr val="dk1"/>
              </a:solidFill>
            </a:endParaRPr>
          </a:p>
          <a:p>
            <a:pPr indent="0" lvl="0" marL="0" rtl="0" algn="l">
              <a:lnSpc>
                <a:spcPct val="70000"/>
              </a:lnSpc>
              <a:spcBef>
                <a:spcPts val="1000"/>
              </a:spcBef>
              <a:spcAft>
                <a:spcPts val="0"/>
              </a:spcAft>
              <a:buClr>
                <a:schemeClr val="dk1"/>
              </a:buClr>
              <a:buSzPts val="605"/>
              <a:buFont typeface="Arial"/>
              <a:buNone/>
            </a:pPr>
            <a:r>
              <a:rPr i="1" lang="tr" sz="1300">
                <a:solidFill>
                  <a:schemeClr val="dk1"/>
                </a:solidFill>
              </a:rPr>
              <a:t>   3. Her bir aura semptomu 5-60 dakikada biter</a:t>
            </a:r>
            <a:endParaRPr i="1" sz="1300">
              <a:solidFill>
                <a:schemeClr val="dk1"/>
              </a:solidFill>
            </a:endParaRPr>
          </a:p>
          <a:p>
            <a:pPr indent="0" lvl="0" marL="0" rtl="0" algn="l">
              <a:lnSpc>
                <a:spcPct val="70000"/>
              </a:lnSpc>
              <a:spcBef>
                <a:spcPts val="1000"/>
              </a:spcBef>
              <a:spcAft>
                <a:spcPts val="0"/>
              </a:spcAft>
              <a:buClr>
                <a:schemeClr val="dk1"/>
              </a:buClr>
              <a:buSzPts val="605"/>
              <a:buFont typeface="Arial"/>
              <a:buNone/>
            </a:pPr>
            <a:r>
              <a:rPr i="1" lang="tr" sz="1300">
                <a:solidFill>
                  <a:schemeClr val="dk1"/>
                </a:solidFill>
              </a:rPr>
              <a:t>  4. En az bir aura semptomu unilateraldir</a:t>
            </a:r>
            <a:endParaRPr i="1" sz="1300">
              <a:solidFill>
                <a:schemeClr val="dk1"/>
              </a:solidFill>
            </a:endParaRPr>
          </a:p>
          <a:p>
            <a:pPr indent="0" lvl="0" marL="0" rtl="0" algn="l">
              <a:lnSpc>
                <a:spcPct val="70000"/>
              </a:lnSpc>
              <a:spcBef>
                <a:spcPts val="1000"/>
              </a:spcBef>
              <a:spcAft>
                <a:spcPts val="0"/>
              </a:spcAft>
              <a:buClr>
                <a:schemeClr val="dk1"/>
              </a:buClr>
              <a:buSzPts val="605"/>
              <a:buFont typeface="Arial"/>
              <a:buNone/>
            </a:pPr>
            <a:r>
              <a:rPr i="1" lang="tr" sz="1300">
                <a:solidFill>
                  <a:schemeClr val="dk1"/>
                </a:solidFill>
              </a:rPr>
              <a:t>  5. En az bir aura semptomu pozitif bulgu içerir</a:t>
            </a:r>
            <a:endParaRPr i="1" sz="1300">
              <a:solidFill>
                <a:schemeClr val="dk1"/>
              </a:solidFill>
            </a:endParaRPr>
          </a:p>
          <a:p>
            <a:pPr indent="0" lvl="0" marL="0" rtl="0" algn="l">
              <a:lnSpc>
                <a:spcPct val="70000"/>
              </a:lnSpc>
              <a:spcBef>
                <a:spcPts val="1000"/>
              </a:spcBef>
              <a:spcAft>
                <a:spcPts val="0"/>
              </a:spcAft>
              <a:buClr>
                <a:schemeClr val="dk1"/>
              </a:buClr>
              <a:buSzPts val="605"/>
              <a:buFont typeface="Arial"/>
              <a:buNone/>
            </a:pPr>
            <a:r>
              <a:rPr i="1" lang="tr" sz="1300">
                <a:solidFill>
                  <a:schemeClr val="dk1"/>
                </a:solidFill>
              </a:rPr>
              <a:t>  6. Aura 60 dakika içinde başlayan başağrısı ile birlikte olabilir</a:t>
            </a:r>
            <a:endParaRPr i="1" sz="1300">
              <a:solidFill>
                <a:schemeClr val="dk1"/>
              </a:solidFill>
            </a:endParaRPr>
          </a:p>
          <a:p>
            <a:pPr indent="0" lvl="0" marL="0" rtl="0" algn="l">
              <a:lnSpc>
                <a:spcPct val="70000"/>
              </a:lnSpc>
              <a:spcBef>
                <a:spcPts val="1000"/>
              </a:spcBef>
              <a:spcAft>
                <a:spcPts val="0"/>
              </a:spcAft>
              <a:buClr>
                <a:schemeClr val="dk1"/>
              </a:buClr>
              <a:buSzPts val="605"/>
              <a:buFont typeface="Arial"/>
              <a:buNone/>
            </a:pPr>
            <a:r>
              <a:rPr b="1" lang="tr" sz="1300">
                <a:solidFill>
                  <a:schemeClr val="dk1"/>
                </a:solidFill>
              </a:rPr>
              <a:t>D.</a:t>
            </a:r>
            <a:r>
              <a:rPr lang="tr" sz="1300">
                <a:solidFill>
                  <a:schemeClr val="dk1"/>
                </a:solidFill>
              </a:rPr>
              <a:t>   Başka bir ICHD-3 tanısı ile daha iyi açıklanamaz</a:t>
            </a:r>
            <a:endParaRPr sz="1300">
              <a:solidFill>
                <a:schemeClr val="dk1"/>
              </a:solidFill>
            </a:endParaRPr>
          </a:p>
          <a:p>
            <a:pPr indent="0" lvl="0" marL="0" rtl="0" algn="l">
              <a:lnSpc>
                <a:spcPct val="95000"/>
              </a:lnSpc>
              <a:spcBef>
                <a:spcPts val="0"/>
              </a:spcBef>
              <a:spcAft>
                <a:spcPts val="1200"/>
              </a:spcAft>
              <a:buSzPts val="605"/>
              <a:buNone/>
            </a:pPr>
            <a:r>
              <a:t/>
            </a:r>
            <a:endParaRPr sz="989"/>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1" name="Shape 331"/>
        <p:cNvGrpSpPr/>
        <p:nvPr/>
      </p:nvGrpSpPr>
      <p:grpSpPr>
        <a:xfrm>
          <a:off x="0" y="0"/>
          <a:ext cx="0" cy="0"/>
          <a:chOff x="0" y="0"/>
          <a:chExt cx="0" cy="0"/>
        </a:xfrm>
      </p:grpSpPr>
      <p:pic>
        <p:nvPicPr>
          <p:cNvPr id="332" name="Google Shape;332;p57"/>
          <p:cNvPicPr preferRelativeResize="0"/>
          <p:nvPr/>
        </p:nvPicPr>
        <p:blipFill>
          <a:blip r:embed="rId3">
            <a:alphaModFix/>
          </a:blip>
          <a:stretch>
            <a:fillRect/>
          </a:stretch>
        </p:blipFill>
        <p:spPr>
          <a:xfrm>
            <a:off x="610825" y="117875"/>
            <a:ext cx="7543801" cy="4907749"/>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6" name="Shape 336"/>
        <p:cNvGrpSpPr/>
        <p:nvPr/>
      </p:nvGrpSpPr>
      <p:grpSpPr>
        <a:xfrm>
          <a:off x="0" y="0"/>
          <a:ext cx="0" cy="0"/>
          <a:chOff x="0" y="0"/>
          <a:chExt cx="0" cy="0"/>
        </a:xfrm>
      </p:grpSpPr>
      <p:sp>
        <p:nvSpPr>
          <p:cNvPr id="337" name="Google Shape;337;p5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tr"/>
              <a:t>Migren Tedavisi</a:t>
            </a:r>
            <a:endParaRPr/>
          </a:p>
        </p:txBody>
      </p:sp>
      <p:sp>
        <p:nvSpPr>
          <p:cNvPr id="338" name="Google Shape;338;p58"/>
          <p:cNvSpPr txBox="1"/>
          <p:nvPr>
            <p:ph idx="1" type="body"/>
          </p:nvPr>
        </p:nvSpPr>
        <p:spPr>
          <a:xfrm>
            <a:off x="623400" y="130252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tr" sz="2000">
                <a:solidFill>
                  <a:schemeClr val="dk1"/>
                </a:solidFill>
              </a:rPr>
              <a:t>1-İlaç dışı tedaviler</a:t>
            </a:r>
            <a:endParaRPr sz="2000">
              <a:solidFill>
                <a:schemeClr val="dk1"/>
              </a:solidFill>
            </a:endParaRPr>
          </a:p>
          <a:p>
            <a:pPr indent="0" lvl="0" marL="0" rtl="0" algn="l">
              <a:spcBef>
                <a:spcPts val="1200"/>
              </a:spcBef>
              <a:spcAft>
                <a:spcPts val="0"/>
              </a:spcAft>
              <a:buNone/>
            </a:pPr>
            <a:r>
              <a:rPr lang="tr" sz="2000">
                <a:solidFill>
                  <a:schemeClr val="dk1"/>
                </a:solidFill>
              </a:rPr>
              <a:t>2-İlaç tedavisi</a:t>
            </a:r>
            <a:endParaRPr sz="2000">
              <a:solidFill>
                <a:schemeClr val="dk1"/>
              </a:solidFill>
            </a:endParaRPr>
          </a:p>
          <a:p>
            <a:pPr indent="0" lvl="0" marL="0" rtl="0" algn="l">
              <a:spcBef>
                <a:spcPts val="1200"/>
              </a:spcBef>
              <a:spcAft>
                <a:spcPts val="0"/>
              </a:spcAft>
              <a:buNone/>
            </a:pPr>
            <a:r>
              <a:rPr lang="tr" sz="2000">
                <a:solidFill>
                  <a:schemeClr val="dk1"/>
                </a:solidFill>
              </a:rPr>
              <a:t>    A-Akut atak tedavisi</a:t>
            </a:r>
            <a:endParaRPr sz="2000">
              <a:solidFill>
                <a:schemeClr val="dk1"/>
              </a:solidFill>
            </a:endParaRPr>
          </a:p>
          <a:p>
            <a:pPr indent="0" lvl="0" marL="0" rtl="0" algn="l">
              <a:spcBef>
                <a:spcPts val="1200"/>
              </a:spcBef>
              <a:spcAft>
                <a:spcPts val="1200"/>
              </a:spcAft>
              <a:buNone/>
            </a:pPr>
            <a:r>
              <a:rPr lang="tr" sz="2000">
                <a:solidFill>
                  <a:schemeClr val="dk1"/>
                </a:solidFill>
              </a:rPr>
              <a:t>    B-Profilaktik tedavi</a:t>
            </a:r>
            <a:endParaRPr sz="2000">
              <a:solidFill>
                <a:schemeClr val="dk1"/>
              </a:solidFill>
            </a:endParaRPr>
          </a:p>
        </p:txBody>
      </p:sp>
      <p:pic>
        <p:nvPicPr>
          <p:cNvPr id="339" name="Google Shape;339;p58"/>
          <p:cNvPicPr preferRelativeResize="0"/>
          <p:nvPr/>
        </p:nvPicPr>
        <p:blipFill>
          <a:blip r:embed="rId3">
            <a:alphaModFix/>
          </a:blip>
          <a:stretch>
            <a:fillRect/>
          </a:stretch>
        </p:blipFill>
        <p:spPr>
          <a:xfrm>
            <a:off x="4704150" y="510750"/>
            <a:ext cx="3643325" cy="196455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3" name="Shape 343"/>
        <p:cNvGrpSpPr/>
        <p:nvPr/>
      </p:nvGrpSpPr>
      <p:grpSpPr>
        <a:xfrm>
          <a:off x="0" y="0"/>
          <a:ext cx="0" cy="0"/>
          <a:chOff x="0" y="0"/>
          <a:chExt cx="0" cy="0"/>
        </a:xfrm>
      </p:grpSpPr>
      <p:sp>
        <p:nvSpPr>
          <p:cNvPr id="344" name="Google Shape;344;p59"/>
          <p:cNvSpPr txBox="1"/>
          <p:nvPr>
            <p:ph type="title"/>
          </p:nvPr>
        </p:nvSpPr>
        <p:spPr>
          <a:xfrm>
            <a:off x="215250" y="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tr"/>
              <a:t>1. İlaç dışı tedavi</a:t>
            </a:r>
            <a:endParaRPr/>
          </a:p>
        </p:txBody>
      </p:sp>
      <p:sp>
        <p:nvSpPr>
          <p:cNvPr id="345" name="Google Shape;345;p59"/>
          <p:cNvSpPr txBox="1"/>
          <p:nvPr>
            <p:ph idx="1" type="body"/>
          </p:nvPr>
        </p:nvSpPr>
        <p:spPr>
          <a:xfrm>
            <a:off x="0" y="514075"/>
            <a:ext cx="8520600" cy="3416400"/>
          </a:xfrm>
          <a:prstGeom prst="rect">
            <a:avLst/>
          </a:prstGeom>
        </p:spPr>
        <p:txBody>
          <a:bodyPr anchorCtr="0" anchor="t" bIns="91425" lIns="91425" spcFirstLastPara="1" rIns="91425" wrap="square" tIns="91425">
            <a:normAutofit lnSpcReduction="20000"/>
          </a:bodyPr>
          <a:lstStyle/>
          <a:p>
            <a:pPr indent="0" lvl="0" marL="0" rtl="0" algn="l">
              <a:spcBef>
                <a:spcPts val="0"/>
              </a:spcBef>
              <a:spcAft>
                <a:spcPts val="0"/>
              </a:spcAft>
              <a:buNone/>
            </a:pPr>
            <a:r>
              <a:rPr lang="tr" sz="1219">
                <a:solidFill>
                  <a:schemeClr val="dk1"/>
                </a:solidFill>
              </a:rPr>
              <a:t>A. Bilgilendirme: Hastanın hastalığın klinik gidişi, belirtileri ve tedavisi hakkında bilgilendirilmesi. </a:t>
            </a:r>
            <a:endParaRPr sz="1219">
              <a:solidFill>
                <a:schemeClr val="dk1"/>
              </a:solidFill>
            </a:endParaRPr>
          </a:p>
          <a:p>
            <a:pPr indent="0" lvl="0" marL="0" rtl="0" algn="l">
              <a:spcBef>
                <a:spcPts val="1200"/>
              </a:spcBef>
              <a:spcAft>
                <a:spcPts val="0"/>
              </a:spcAft>
              <a:buNone/>
            </a:pPr>
            <a:r>
              <a:rPr lang="tr" sz="1219">
                <a:solidFill>
                  <a:schemeClr val="dk1"/>
                </a:solidFill>
              </a:rPr>
              <a:t>B. Yaşam şeklinin düzenlenmesi - Düzenli uyku ve beslenme - Egzersiz - Relaksasyon teknikleri uygulama </a:t>
            </a:r>
            <a:endParaRPr sz="1219">
              <a:solidFill>
                <a:schemeClr val="dk1"/>
              </a:solidFill>
            </a:endParaRPr>
          </a:p>
          <a:p>
            <a:pPr indent="0" lvl="0" marL="0" rtl="0" algn="l">
              <a:spcBef>
                <a:spcPts val="1200"/>
              </a:spcBef>
              <a:spcAft>
                <a:spcPts val="0"/>
              </a:spcAft>
              <a:buNone/>
            </a:pPr>
            <a:r>
              <a:rPr lang="tr" sz="1219">
                <a:solidFill>
                  <a:schemeClr val="dk1"/>
                </a:solidFill>
              </a:rPr>
              <a:t>C. Tetikleyicilerin farkında olma ve kaçınma: Tetikleyiciler kişiden kişiye değişmektedir. Bu yüzden hastaların kendi ağrı tetikleyicisi belirlemesi ve bunlardan kaçınması gereklidir.</a:t>
            </a:r>
            <a:endParaRPr sz="1219">
              <a:solidFill>
                <a:schemeClr val="dk1"/>
              </a:solidFill>
            </a:endParaRPr>
          </a:p>
          <a:p>
            <a:pPr indent="0" lvl="0" marL="0" rtl="0" algn="l">
              <a:spcBef>
                <a:spcPts val="1200"/>
              </a:spcBef>
              <a:spcAft>
                <a:spcPts val="0"/>
              </a:spcAft>
              <a:buNone/>
            </a:pPr>
            <a:r>
              <a:rPr lang="tr" sz="1219">
                <a:solidFill>
                  <a:schemeClr val="dk1"/>
                </a:solidFill>
              </a:rPr>
              <a:t>- Diyet (alkol, nitritler, aspartam, peynir) - Çevresel faktörler (parlak ışık, hava değişiklikleri, yükseklik, koku, lodos) - Bazı ilaçlar alınması - Hormonal faktörler (menstruasyon, ovülasyon, oral kontraseptif) en sık görülen tetikleyicilerdir. </a:t>
            </a:r>
            <a:endParaRPr sz="1219">
              <a:solidFill>
                <a:schemeClr val="dk1"/>
              </a:solidFill>
            </a:endParaRPr>
          </a:p>
          <a:p>
            <a:pPr indent="0" lvl="0" marL="0" rtl="0" algn="l">
              <a:spcBef>
                <a:spcPts val="1200"/>
              </a:spcBef>
              <a:spcAft>
                <a:spcPts val="0"/>
              </a:spcAft>
              <a:buNone/>
            </a:pPr>
            <a:r>
              <a:rPr lang="tr" sz="1219">
                <a:solidFill>
                  <a:schemeClr val="dk1"/>
                </a:solidFill>
              </a:rPr>
              <a:t>D. Diğerleri: Biyofeedback, kognitif-davranışsal tedavile</a:t>
            </a:r>
            <a:r>
              <a:rPr b="1" lang="tr" sz="1219">
                <a:solidFill>
                  <a:schemeClr val="dk1"/>
                </a:solidFill>
              </a:rPr>
              <a:t>r</a:t>
            </a:r>
            <a:endParaRPr b="1" sz="1219">
              <a:solidFill>
                <a:schemeClr val="dk1"/>
              </a:solidFill>
            </a:endParaRPr>
          </a:p>
          <a:p>
            <a:pPr indent="0" lvl="0" marL="0" rtl="0" algn="l">
              <a:spcBef>
                <a:spcPts val="1200"/>
              </a:spcBef>
              <a:spcAft>
                <a:spcPts val="0"/>
              </a:spcAft>
              <a:buNone/>
            </a:pPr>
            <a:r>
              <a:t/>
            </a:r>
            <a:endParaRPr>
              <a:solidFill>
                <a:schemeClr val="dk1"/>
              </a:solidFill>
            </a:endParaRPr>
          </a:p>
          <a:p>
            <a:pPr indent="0" lvl="0" marL="0" rtl="0" algn="l">
              <a:spcBef>
                <a:spcPts val="1200"/>
              </a:spcBef>
              <a:spcAft>
                <a:spcPts val="0"/>
              </a:spcAft>
              <a:buNone/>
            </a:pPr>
            <a:r>
              <a:t/>
            </a:r>
            <a:endParaRPr/>
          </a:p>
          <a:p>
            <a:pPr indent="0" lvl="0" marL="0" rtl="0" algn="l">
              <a:spcBef>
                <a:spcPts val="1200"/>
              </a:spcBef>
              <a:spcAft>
                <a:spcPts val="1200"/>
              </a:spcAft>
              <a:buNone/>
            </a:pPr>
            <a:r>
              <a:t/>
            </a:r>
            <a:endParaRPr/>
          </a:p>
        </p:txBody>
      </p:sp>
      <p:pic>
        <p:nvPicPr>
          <p:cNvPr id="346" name="Google Shape;346;p59"/>
          <p:cNvPicPr preferRelativeResize="0"/>
          <p:nvPr/>
        </p:nvPicPr>
        <p:blipFill>
          <a:blip r:embed="rId3">
            <a:alphaModFix/>
          </a:blip>
          <a:stretch>
            <a:fillRect/>
          </a:stretch>
        </p:blipFill>
        <p:spPr>
          <a:xfrm>
            <a:off x="2684875" y="2507450"/>
            <a:ext cx="4781550" cy="257175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0" name="Shape 350"/>
        <p:cNvGrpSpPr/>
        <p:nvPr/>
      </p:nvGrpSpPr>
      <p:grpSpPr>
        <a:xfrm>
          <a:off x="0" y="0"/>
          <a:ext cx="0" cy="0"/>
          <a:chOff x="0" y="0"/>
          <a:chExt cx="0" cy="0"/>
        </a:xfrm>
      </p:grpSpPr>
      <p:sp>
        <p:nvSpPr>
          <p:cNvPr id="351" name="Google Shape;351;p60"/>
          <p:cNvSpPr txBox="1"/>
          <p:nvPr>
            <p:ph type="title"/>
          </p:nvPr>
        </p:nvSpPr>
        <p:spPr>
          <a:xfrm>
            <a:off x="225975" y="2307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tr"/>
              <a:t>2.İlaç Tedavisi</a:t>
            </a:r>
            <a:endParaRPr/>
          </a:p>
          <a:p>
            <a:pPr indent="0" lvl="0" marL="0" rtl="0" algn="l">
              <a:spcBef>
                <a:spcPts val="0"/>
              </a:spcBef>
              <a:spcAft>
                <a:spcPts val="0"/>
              </a:spcAft>
              <a:buNone/>
            </a:pPr>
            <a:r>
              <a:t/>
            </a:r>
            <a:endParaRPr/>
          </a:p>
          <a:p>
            <a:pPr indent="0" lvl="0" marL="0" rtl="0" algn="l">
              <a:spcBef>
                <a:spcPts val="0"/>
              </a:spcBef>
              <a:spcAft>
                <a:spcPts val="0"/>
              </a:spcAft>
              <a:buNone/>
            </a:pPr>
            <a:r>
              <a:rPr lang="tr"/>
              <a:t>A. Akut atak tedavisi</a:t>
            </a:r>
            <a:endParaRPr/>
          </a:p>
        </p:txBody>
      </p:sp>
      <p:sp>
        <p:nvSpPr>
          <p:cNvPr id="352" name="Google Shape;352;p60"/>
          <p:cNvSpPr txBox="1"/>
          <p:nvPr>
            <p:ph idx="1" type="body"/>
          </p:nvPr>
        </p:nvSpPr>
        <p:spPr>
          <a:xfrm>
            <a:off x="311700" y="16239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tr" sz="2100">
                <a:solidFill>
                  <a:schemeClr val="dk1"/>
                </a:solidFill>
              </a:rPr>
              <a:t>➢</a:t>
            </a:r>
            <a:r>
              <a:rPr lang="tr">
                <a:solidFill>
                  <a:schemeClr val="dk1"/>
                </a:solidFill>
              </a:rPr>
              <a:t>Akut tedavinin hedefi, başlamış olan atağın süresinin ve şiddetinin azaltılması, ideal olarak da sonlandırılmasıdır.</a:t>
            </a:r>
            <a:endParaRPr>
              <a:solidFill>
                <a:schemeClr val="dk1"/>
              </a:solidFill>
            </a:endParaRPr>
          </a:p>
          <a:p>
            <a:pPr indent="0" lvl="0" marL="0" rtl="0" algn="l">
              <a:spcBef>
                <a:spcPts val="1200"/>
              </a:spcBef>
              <a:spcAft>
                <a:spcPts val="0"/>
              </a:spcAft>
              <a:buNone/>
            </a:pPr>
            <a:r>
              <a:rPr lang="tr">
                <a:solidFill>
                  <a:schemeClr val="dk1"/>
                </a:solidFill>
              </a:rPr>
              <a:t> </a:t>
            </a:r>
            <a:r>
              <a:rPr lang="tr" sz="2100">
                <a:solidFill>
                  <a:schemeClr val="dk1"/>
                </a:solidFill>
              </a:rPr>
              <a:t>➢</a:t>
            </a:r>
            <a:r>
              <a:rPr lang="tr">
                <a:solidFill>
                  <a:schemeClr val="dk1"/>
                </a:solidFill>
              </a:rPr>
              <a:t>Tedavinin amacı yalnız başağrısının değil, eşlik eden diğer belirtilerin de sonlanmasıdır.</a:t>
            </a:r>
            <a:endParaRPr>
              <a:solidFill>
                <a:schemeClr val="dk1"/>
              </a:solidFill>
            </a:endParaRPr>
          </a:p>
          <a:p>
            <a:pPr indent="0" lvl="0" marL="0" rtl="0" algn="l">
              <a:spcBef>
                <a:spcPts val="1200"/>
              </a:spcBef>
              <a:spcAft>
                <a:spcPts val="1200"/>
              </a:spcAft>
              <a:buNone/>
            </a:pPr>
            <a:r>
              <a:rPr lang="tr">
                <a:solidFill>
                  <a:schemeClr val="dk1"/>
                </a:solidFill>
              </a:rPr>
              <a:t> </a:t>
            </a:r>
            <a:r>
              <a:rPr lang="tr" sz="2100">
                <a:solidFill>
                  <a:schemeClr val="dk1"/>
                </a:solidFill>
              </a:rPr>
              <a:t>➢</a:t>
            </a:r>
            <a:r>
              <a:rPr lang="tr">
                <a:solidFill>
                  <a:schemeClr val="dk1"/>
                </a:solidFill>
              </a:rPr>
              <a:t>Uluslararası Başağrısı Birliği’nin akut tedavi klinik çalışmaları için önerisi, 2 saat sonunda başağrısının sonlanması ve 24-48 saat süresince başağrısı ve eşlik eden diğer belirtilerin tekrarlamamasıdır.</a:t>
            </a:r>
            <a:endParaRPr>
              <a:solidFill>
                <a:schemeClr val="dk1"/>
              </a:solidFill>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6" name="Shape 356"/>
        <p:cNvGrpSpPr/>
        <p:nvPr/>
      </p:nvGrpSpPr>
      <p:grpSpPr>
        <a:xfrm>
          <a:off x="0" y="0"/>
          <a:ext cx="0" cy="0"/>
          <a:chOff x="0" y="0"/>
          <a:chExt cx="0" cy="0"/>
        </a:xfrm>
      </p:grpSpPr>
      <p:pic>
        <p:nvPicPr>
          <p:cNvPr id="357" name="Google Shape;357;p61"/>
          <p:cNvPicPr preferRelativeResize="0"/>
          <p:nvPr/>
        </p:nvPicPr>
        <p:blipFill>
          <a:blip r:embed="rId3">
            <a:alphaModFix/>
          </a:blip>
          <a:stretch>
            <a:fillRect/>
          </a:stretch>
        </p:blipFill>
        <p:spPr>
          <a:xfrm>
            <a:off x="492925" y="257175"/>
            <a:ext cx="6611525" cy="4479125"/>
          </a:xfrm>
          <a:prstGeom prst="rect">
            <a:avLst/>
          </a:prstGeom>
          <a:noFill/>
          <a:ln>
            <a:noFill/>
          </a:ln>
        </p:spPr>
      </p:pic>
      <p:pic>
        <p:nvPicPr>
          <p:cNvPr id="358" name="Google Shape;358;p61"/>
          <p:cNvPicPr preferRelativeResize="0"/>
          <p:nvPr/>
        </p:nvPicPr>
        <p:blipFill>
          <a:blip r:embed="rId4">
            <a:alphaModFix/>
          </a:blip>
          <a:stretch>
            <a:fillRect/>
          </a:stretch>
        </p:blipFill>
        <p:spPr>
          <a:xfrm>
            <a:off x="988225" y="0"/>
            <a:ext cx="1333500" cy="257175"/>
          </a:xfrm>
          <a:prstGeom prst="rect">
            <a:avLst/>
          </a:prstGeom>
          <a:noFill/>
          <a:ln>
            <a:noFill/>
          </a:ln>
        </p:spPr>
      </p:pic>
      <p:pic>
        <p:nvPicPr>
          <p:cNvPr id="359" name="Google Shape;359;p61"/>
          <p:cNvPicPr preferRelativeResize="0"/>
          <p:nvPr/>
        </p:nvPicPr>
        <p:blipFill>
          <a:blip r:embed="rId5">
            <a:alphaModFix/>
          </a:blip>
          <a:stretch>
            <a:fillRect/>
          </a:stretch>
        </p:blipFill>
        <p:spPr>
          <a:xfrm>
            <a:off x="1963375" y="4797025"/>
            <a:ext cx="4562475" cy="346475"/>
          </a:xfrm>
          <a:prstGeom prst="rect">
            <a:avLst/>
          </a:prstGeom>
          <a:noFill/>
          <a:ln>
            <a:noFill/>
          </a:ln>
        </p:spPr>
      </p:pic>
      <p:pic>
        <p:nvPicPr>
          <p:cNvPr id="360" name="Google Shape;360;p61"/>
          <p:cNvPicPr preferRelativeResize="0"/>
          <p:nvPr/>
        </p:nvPicPr>
        <p:blipFill>
          <a:blip r:embed="rId6">
            <a:alphaModFix/>
          </a:blip>
          <a:stretch>
            <a:fillRect/>
          </a:stretch>
        </p:blipFill>
        <p:spPr>
          <a:xfrm>
            <a:off x="7410450" y="942975"/>
            <a:ext cx="1733550" cy="20574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 name="Shape 78"/>
        <p:cNvGrpSpPr/>
        <p:nvPr/>
      </p:nvGrpSpPr>
      <p:grpSpPr>
        <a:xfrm>
          <a:off x="0" y="0"/>
          <a:ext cx="0" cy="0"/>
          <a:chOff x="0" y="0"/>
          <a:chExt cx="0" cy="0"/>
        </a:xfrm>
      </p:grpSpPr>
      <p:sp>
        <p:nvSpPr>
          <p:cNvPr id="79" name="Google Shape;79;p1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tr"/>
              <a:t>GİRİŞ</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80" name="Google Shape;80;p17"/>
          <p:cNvSpPr txBox="1"/>
          <p:nvPr>
            <p:ph idx="1" type="body"/>
          </p:nvPr>
        </p:nvSpPr>
        <p:spPr>
          <a:xfrm>
            <a:off x="238575" y="1017725"/>
            <a:ext cx="8520600" cy="3416400"/>
          </a:xfrm>
          <a:prstGeom prst="rect">
            <a:avLst/>
          </a:prstGeom>
        </p:spPr>
        <p:txBody>
          <a:bodyPr anchorCtr="0" anchor="t" bIns="91425" lIns="91425" spcFirstLastPara="1" rIns="91425" wrap="square" tIns="91425">
            <a:noAutofit/>
          </a:bodyPr>
          <a:lstStyle/>
          <a:p>
            <a:pPr indent="0" lvl="0" marL="0" rtl="0" algn="l">
              <a:lnSpc>
                <a:spcPct val="95000"/>
              </a:lnSpc>
              <a:spcBef>
                <a:spcPts val="0"/>
              </a:spcBef>
              <a:spcAft>
                <a:spcPts val="0"/>
              </a:spcAft>
              <a:buSzPts val="688"/>
              <a:buNone/>
            </a:pPr>
            <a:r>
              <a:t/>
            </a:r>
            <a:endParaRPr sz="2125">
              <a:solidFill>
                <a:schemeClr val="dk1"/>
              </a:solidFill>
            </a:endParaRPr>
          </a:p>
          <a:p>
            <a:pPr indent="0" lvl="0" marL="0" rtl="0" algn="l">
              <a:lnSpc>
                <a:spcPct val="95000"/>
              </a:lnSpc>
              <a:spcBef>
                <a:spcPts val="1200"/>
              </a:spcBef>
              <a:spcAft>
                <a:spcPts val="0"/>
              </a:spcAft>
              <a:buSzPts val="688"/>
              <a:buNone/>
            </a:pPr>
            <a:r>
              <a:rPr lang="tr" sz="2025">
                <a:solidFill>
                  <a:schemeClr val="dk1"/>
                </a:solidFill>
              </a:rPr>
              <a:t>➢Baş ağrısı, insanların yaşam kalitelerinin bozulmasına neden olan, birinci basamaktan başlayarak, her hekimin sıklıkla karşılaştığı ve en sık yaşanan ağrı türlerinden birisidir. </a:t>
            </a:r>
            <a:endParaRPr sz="2025">
              <a:solidFill>
                <a:schemeClr val="dk1"/>
              </a:solidFill>
            </a:endParaRPr>
          </a:p>
          <a:p>
            <a:pPr indent="0" lvl="0" marL="0" rtl="0" algn="l">
              <a:lnSpc>
                <a:spcPct val="95000"/>
              </a:lnSpc>
              <a:spcBef>
                <a:spcPts val="1200"/>
              </a:spcBef>
              <a:spcAft>
                <a:spcPts val="0"/>
              </a:spcAft>
              <a:buSzPts val="688"/>
              <a:buNone/>
            </a:pPr>
            <a:r>
              <a:t/>
            </a:r>
            <a:endParaRPr sz="2025">
              <a:solidFill>
                <a:schemeClr val="dk1"/>
              </a:solidFill>
            </a:endParaRPr>
          </a:p>
          <a:p>
            <a:pPr indent="0" lvl="0" marL="0" rtl="0" algn="l">
              <a:lnSpc>
                <a:spcPct val="95000"/>
              </a:lnSpc>
              <a:spcBef>
                <a:spcPts val="1200"/>
              </a:spcBef>
              <a:spcAft>
                <a:spcPts val="0"/>
              </a:spcAft>
              <a:buSzPts val="688"/>
              <a:buNone/>
            </a:pPr>
            <a:r>
              <a:rPr lang="tr" sz="2025">
                <a:solidFill>
                  <a:schemeClr val="dk1"/>
                </a:solidFill>
              </a:rPr>
              <a:t>➢Birinci basamağa başvuran hastalarda görülme sıklığı %25’dir.</a:t>
            </a:r>
            <a:endParaRPr sz="2025">
              <a:solidFill>
                <a:schemeClr val="dk1"/>
              </a:solidFill>
            </a:endParaRPr>
          </a:p>
          <a:p>
            <a:pPr indent="0" lvl="0" marL="0" rtl="0" algn="l">
              <a:lnSpc>
                <a:spcPct val="95000"/>
              </a:lnSpc>
              <a:spcBef>
                <a:spcPts val="1200"/>
              </a:spcBef>
              <a:spcAft>
                <a:spcPts val="0"/>
              </a:spcAft>
              <a:buSzPts val="688"/>
              <a:buNone/>
            </a:pPr>
            <a:r>
              <a:t/>
            </a:r>
            <a:endParaRPr sz="2025">
              <a:solidFill>
                <a:schemeClr val="dk1"/>
              </a:solidFill>
            </a:endParaRPr>
          </a:p>
          <a:p>
            <a:pPr indent="0" lvl="0" marL="0" rtl="0" algn="l">
              <a:lnSpc>
                <a:spcPct val="95000"/>
              </a:lnSpc>
              <a:spcBef>
                <a:spcPts val="1200"/>
              </a:spcBef>
              <a:spcAft>
                <a:spcPts val="0"/>
              </a:spcAft>
              <a:buSzPts val="688"/>
              <a:buNone/>
            </a:pPr>
            <a:r>
              <a:rPr lang="tr" sz="2025">
                <a:solidFill>
                  <a:schemeClr val="dk1"/>
                </a:solidFill>
              </a:rPr>
              <a:t>➢Hayatları boyunca insanların % 90’ından fazlası en az bir kez baş ağrısına maruz kalmıştır. </a:t>
            </a:r>
            <a:endParaRPr sz="2025">
              <a:solidFill>
                <a:schemeClr val="dk1"/>
              </a:solidFill>
            </a:endParaRPr>
          </a:p>
          <a:p>
            <a:pPr indent="0" lvl="0" marL="0" rtl="0" algn="l">
              <a:lnSpc>
                <a:spcPct val="95000"/>
              </a:lnSpc>
              <a:spcBef>
                <a:spcPts val="1200"/>
              </a:spcBef>
              <a:spcAft>
                <a:spcPts val="0"/>
              </a:spcAft>
              <a:buSzPts val="688"/>
              <a:buNone/>
            </a:pPr>
            <a:r>
              <a:t/>
            </a:r>
            <a:endParaRPr sz="1325">
              <a:solidFill>
                <a:schemeClr val="dk1"/>
              </a:solidFill>
            </a:endParaRPr>
          </a:p>
          <a:p>
            <a:pPr indent="0" lvl="0" marL="0" rtl="0" algn="l">
              <a:lnSpc>
                <a:spcPct val="95000"/>
              </a:lnSpc>
              <a:spcBef>
                <a:spcPts val="1200"/>
              </a:spcBef>
              <a:spcAft>
                <a:spcPts val="1200"/>
              </a:spcAft>
              <a:buSzPts val="688"/>
              <a:buNone/>
            </a:pPr>
            <a:r>
              <a:t/>
            </a:r>
            <a:endParaRPr sz="1325">
              <a:solidFill>
                <a:schemeClr val="dk1"/>
              </a:solidFill>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4" name="Shape 364"/>
        <p:cNvGrpSpPr/>
        <p:nvPr/>
      </p:nvGrpSpPr>
      <p:grpSpPr>
        <a:xfrm>
          <a:off x="0" y="0"/>
          <a:ext cx="0" cy="0"/>
          <a:chOff x="0" y="0"/>
          <a:chExt cx="0" cy="0"/>
        </a:xfrm>
      </p:grpSpPr>
      <p:pic>
        <p:nvPicPr>
          <p:cNvPr id="365" name="Google Shape;365;p62"/>
          <p:cNvPicPr preferRelativeResize="0"/>
          <p:nvPr/>
        </p:nvPicPr>
        <p:blipFill>
          <a:blip r:embed="rId3">
            <a:alphaModFix/>
          </a:blip>
          <a:stretch>
            <a:fillRect/>
          </a:stretch>
        </p:blipFill>
        <p:spPr>
          <a:xfrm>
            <a:off x="252425" y="598875"/>
            <a:ext cx="6153150" cy="3905250"/>
          </a:xfrm>
          <a:prstGeom prst="rect">
            <a:avLst/>
          </a:prstGeom>
          <a:noFill/>
          <a:ln>
            <a:noFill/>
          </a:ln>
        </p:spPr>
      </p:pic>
      <p:pic>
        <p:nvPicPr>
          <p:cNvPr id="366" name="Google Shape;366;p62"/>
          <p:cNvPicPr preferRelativeResize="0"/>
          <p:nvPr/>
        </p:nvPicPr>
        <p:blipFill>
          <a:blip r:embed="rId4">
            <a:alphaModFix/>
          </a:blip>
          <a:stretch>
            <a:fillRect/>
          </a:stretch>
        </p:blipFill>
        <p:spPr>
          <a:xfrm>
            <a:off x="5807875" y="3771925"/>
            <a:ext cx="2336025" cy="1371575"/>
          </a:xfrm>
          <a:prstGeom prst="rect">
            <a:avLst/>
          </a:prstGeom>
          <a:noFill/>
          <a:ln>
            <a:noFill/>
          </a:ln>
        </p:spPr>
      </p:pic>
      <p:pic>
        <p:nvPicPr>
          <p:cNvPr id="367" name="Google Shape;367;p62"/>
          <p:cNvPicPr preferRelativeResize="0"/>
          <p:nvPr/>
        </p:nvPicPr>
        <p:blipFill>
          <a:blip r:embed="rId5">
            <a:alphaModFix/>
          </a:blip>
          <a:stretch>
            <a:fillRect/>
          </a:stretch>
        </p:blipFill>
        <p:spPr>
          <a:xfrm>
            <a:off x="152400" y="152400"/>
            <a:ext cx="4565984" cy="314325"/>
          </a:xfrm>
          <a:prstGeom prst="rect">
            <a:avLst/>
          </a:prstGeom>
          <a:noFill/>
          <a:ln>
            <a:noFill/>
          </a:ln>
        </p:spPr>
      </p:pic>
      <p:pic>
        <p:nvPicPr>
          <p:cNvPr id="368" name="Google Shape;368;p62"/>
          <p:cNvPicPr preferRelativeResize="0"/>
          <p:nvPr/>
        </p:nvPicPr>
        <p:blipFill>
          <a:blip r:embed="rId5">
            <a:alphaModFix/>
          </a:blip>
          <a:stretch>
            <a:fillRect/>
          </a:stretch>
        </p:blipFill>
        <p:spPr>
          <a:xfrm>
            <a:off x="991800" y="4636275"/>
            <a:ext cx="4565984" cy="314325"/>
          </a:xfrm>
          <a:prstGeom prst="rect">
            <a:avLst/>
          </a:prstGeom>
          <a:noFill/>
          <a:ln>
            <a:noFill/>
          </a:ln>
        </p:spPr>
      </p:pic>
      <p:pic>
        <p:nvPicPr>
          <p:cNvPr id="369" name="Google Shape;369;p62"/>
          <p:cNvPicPr preferRelativeResize="0"/>
          <p:nvPr/>
        </p:nvPicPr>
        <p:blipFill>
          <a:blip r:embed="rId6">
            <a:alphaModFix/>
          </a:blip>
          <a:stretch>
            <a:fillRect/>
          </a:stretch>
        </p:blipFill>
        <p:spPr>
          <a:xfrm>
            <a:off x="6469838" y="1553763"/>
            <a:ext cx="2593199" cy="1221575"/>
          </a:xfrm>
          <a:prstGeom prst="rect">
            <a:avLst/>
          </a:prstGeom>
          <a:noFill/>
          <a:ln>
            <a:noFill/>
          </a:ln>
        </p:spPr>
      </p:pic>
      <p:pic>
        <p:nvPicPr>
          <p:cNvPr id="370" name="Google Shape;370;p62"/>
          <p:cNvPicPr preferRelativeResize="0"/>
          <p:nvPr/>
        </p:nvPicPr>
        <p:blipFill>
          <a:blip r:embed="rId7">
            <a:alphaModFix/>
          </a:blip>
          <a:stretch>
            <a:fillRect/>
          </a:stretch>
        </p:blipFill>
        <p:spPr>
          <a:xfrm>
            <a:off x="6469850" y="64300"/>
            <a:ext cx="2450325" cy="1414475"/>
          </a:xfrm>
          <a:prstGeom prst="rect">
            <a:avLst/>
          </a:prstGeom>
          <a:noFill/>
          <a:ln>
            <a:noFill/>
          </a:ln>
        </p:spPr>
      </p:pic>
      <p:pic>
        <p:nvPicPr>
          <p:cNvPr id="371" name="Google Shape;371;p62"/>
          <p:cNvPicPr preferRelativeResize="0"/>
          <p:nvPr/>
        </p:nvPicPr>
        <p:blipFill>
          <a:blip r:embed="rId8">
            <a:alphaModFix/>
          </a:blip>
          <a:stretch>
            <a:fillRect/>
          </a:stretch>
        </p:blipFill>
        <p:spPr>
          <a:xfrm>
            <a:off x="7141351" y="2850325"/>
            <a:ext cx="1778824" cy="1183750"/>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5" name="Shape 375"/>
        <p:cNvGrpSpPr/>
        <p:nvPr/>
      </p:nvGrpSpPr>
      <p:grpSpPr>
        <a:xfrm>
          <a:off x="0" y="0"/>
          <a:ext cx="0" cy="0"/>
          <a:chOff x="0" y="0"/>
          <a:chExt cx="0" cy="0"/>
        </a:xfrm>
      </p:grpSpPr>
      <p:sp>
        <p:nvSpPr>
          <p:cNvPr id="376" name="Google Shape;376;p63"/>
          <p:cNvSpPr txBox="1"/>
          <p:nvPr>
            <p:ph type="title"/>
          </p:nvPr>
        </p:nvSpPr>
        <p:spPr>
          <a:xfrm>
            <a:off x="189288" y="976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tr"/>
              <a:t>Profilaksi</a:t>
            </a:r>
            <a:endParaRPr/>
          </a:p>
        </p:txBody>
      </p:sp>
      <p:pic>
        <p:nvPicPr>
          <p:cNvPr id="377" name="Google Shape;377;p63"/>
          <p:cNvPicPr preferRelativeResize="0"/>
          <p:nvPr/>
        </p:nvPicPr>
        <p:blipFill>
          <a:blip r:embed="rId3">
            <a:alphaModFix/>
          </a:blip>
          <a:stretch>
            <a:fillRect/>
          </a:stretch>
        </p:blipFill>
        <p:spPr>
          <a:xfrm>
            <a:off x="189300" y="3814775"/>
            <a:ext cx="4382701" cy="361950"/>
          </a:xfrm>
          <a:prstGeom prst="rect">
            <a:avLst/>
          </a:prstGeom>
          <a:noFill/>
          <a:ln>
            <a:noFill/>
          </a:ln>
        </p:spPr>
      </p:pic>
      <p:pic>
        <p:nvPicPr>
          <p:cNvPr id="378" name="Google Shape;378;p63"/>
          <p:cNvPicPr preferRelativeResize="0"/>
          <p:nvPr/>
        </p:nvPicPr>
        <p:blipFill>
          <a:blip r:embed="rId4">
            <a:alphaModFix/>
          </a:blip>
          <a:stretch>
            <a:fillRect/>
          </a:stretch>
        </p:blipFill>
        <p:spPr>
          <a:xfrm>
            <a:off x="129575" y="670325"/>
            <a:ext cx="6343650" cy="2590800"/>
          </a:xfrm>
          <a:prstGeom prst="rect">
            <a:avLst/>
          </a:prstGeom>
          <a:noFill/>
          <a:ln>
            <a:noFill/>
          </a:ln>
        </p:spPr>
      </p:pic>
      <p:pic>
        <p:nvPicPr>
          <p:cNvPr id="379" name="Google Shape;379;p63"/>
          <p:cNvPicPr preferRelativeResize="0"/>
          <p:nvPr/>
        </p:nvPicPr>
        <p:blipFill>
          <a:blip r:embed="rId5">
            <a:alphaModFix/>
          </a:blip>
          <a:stretch>
            <a:fillRect/>
          </a:stretch>
        </p:blipFill>
        <p:spPr>
          <a:xfrm>
            <a:off x="4425573" y="2571750"/>
            <a:ext cx="5068475" cy="2333625"/>
          </a:xfrm>
          <a:prstGeom prst="rect">
            <a:avLst/>
          </a:prstGeom>
          <a:noFill/>
          <a:ln>
            <a:noFill/>
          </a:ln>
        </p:spPr>
      </p:pic>
      <p:pic>
        <p:nvPicPr>
          <p:cNvPr id="380" name="Google Shape;380;p63"/>
          <p:cNvPicPr preferRelativeResize="0"/>
          <p:nvPr/>
        </p:nvPicPr>
        <p:blipFill>
          <a:blip r:embed="rId6">
            <a:alphaModFix/>
          </a:blip>
          <a:stretch>
            <a:fillRect/>
          </a:stretch>
        </p:blipFill>
        <p:spPr>
          <a:xfrm>
            <a:off x="4768463" y="0"/>
            <a:ext cx="4382700" cy="1445400"/>
          </a:xfrm>
          <a:prstGeom prst="rect">
            <a:avLst/>
          </a:prstGeom>
          <a:noFill/>
          <a:ln>
            <a:noFill/>
          </a:ln>
        </p:spPr>
      </p:pic>
      <p:pic>
        <p:nvPicPr>
          <p:cNvPr id="381" name="Google Shape;381;p63"/>
          <p:cNvPicPr preferRelativeResize="0"/>
          <p:nvPr/>
        </p:nvPicPr>
        <p:blipFill>
          <a:blip r:embed="rId7">
            <a:alphaModFix/>
          </a:blip>
          <a:stretch>
            <a:fillRect/>
          </a:stretch>
        </p:blipFill>
        <p:spPr>
          <a:xfrm>
            <a:off x="6602025" y="1445401"/>
            <a:ext cx="1857375" cy="1125750"/>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5" name="Shape 385"/>
        <p:cNvGrpSpPr/>
        <p:nvPr/>
      </p:nvGrpSpPr>
      <p:grpSpPr>
        <a:xfrm>
          <a:off x="0" y="0"/>
          <a:ext cx="0" cy="0"/>
          <a:chOff x="0" y="0"/>
          <a:chExt cx="0" cy="0"/>
        </a:xfrm>
      </p:grpSpPr>
      <p:sp>
        <p:nvSpPr>
          <p:cNvPr id="386" name="Google Shape;386;p6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tr"/>
              <a:t>OLGU 1 TEDAVİ</a:t>
            </a:r>
            <a:endParaRPr/>
          </a:p>
        </p:txBody>
      </p:sp>
      <p:sp>
        <p:nvSpPr>
          <p:cNvPr id="387" name="Google Shape;387;p6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lnSpcReduction="20000"/>
          </a:bodyPr>
          <a:lstStyle/>
          <a:p>
            <a:pPr indent="0" lvl="0" marL="0" rtl="0" algn="l">
              <a:spcBef>
                <a:spcPts val="0"/>
              </a:spcBef>
              <a:spcAft>
                <a:spcPts val="0"/>
              </a:spcAft>
              <a:buNone/>
            </a:pPr>
            <a:r>
              <a:rPr lang="tr" sz="2600">
                <a:solidFill>
                  <a:schemeClr val="dk1"/>
                </a:solidFill>
              </a:rPr>
              <a:t>Atak sayısı fazla olan hastaya koruyucu tedavi olarak lamotrijin 50 mg başlanıp kademeli olarak 100 mg’a çıkarıldı. Koruyucu tedavi ile atak sayısında azalma görüldü. </a:t>
            </a:r>
            <a:endParaRPr sz="2600">
              <a:solidFill>
                <a:schemeClr val="dk1"/>
              </a:solidFill>
            </a:endParaRPr>
          </a:p>
          <a:p>
            <a:pPr indent="0" lvl="0" marL="0" rtl="0" algn="l">
              <a:spcBef>
                <a:spcPts val="1200"/>
              </a:spcBef>
              <a:spcAft>
                <a:spcPts val="0"/>
              </a:spcAft>
              <a:buNone/>
            </a:pPr>
            <a:r>
              <a:t/>
            </a:r>
            <a:endParaRPr sz="2600"/>
          </a:p>
          <a:p>
            <a:pPr indent="0" lvl="0" marL="0" rtl="0" algn="l">
              <a:spcBef>
                <a:spcPts val="1200"/>
              </a:spcBef>
              <a:spcAft>
                <a:spcPts val="0"/>
              </a:spcAft>
              <a:buClr>
                <a:schemeClr val="dk1"/>
              </a:buClr>
              <a:buSzPts val="1100"/>
              <a:buFont typeface="Arial"/>
              <a:buNone/>
            </a:pPr>
            <a:r>
              <a:t/>
            </a:r>
            <a:endParaRPr sz="2600">
              <a:solidFill>
                <a:schemeClr val="dk1"/>
              </a:solidFill>
            </a:endParaRPr>
          </a:p>
          <a:p>
            <a:pPr indent="0" lvl="0" marL="0" rtl="0" algn="l">
              <a:spcBef>
                <a:spcPts val="1200"/>
              </a:spcBef>
              <a:spcAft>
                <a:spcPts val="1200"/>
              </a:spcAft>
              <a:buNone/>
            </a:pPr>
            <a:r>
              <a:t/>
            </a:r>
            <a:endParaRPr sz="2600"/>
          </a:p>
        </p:txBody>
      </p:sp>
      <p:pic>
        <p:nvPicPr>
          <p:cNvPr id="388" name="Google Shape;388;p64"/>
          <p:cNvPicPr preferRelativeResize="0"/>
          <p:nvPr/>
        </p:nvPicPr>
        <p:blipFill>
          <a:blip r:embed="rId3">
            <a:alphaModFix/>
          </a:blip>
          <a:stretch>
            <a:fillRect/>
          </a:stretch>
        </p:blipFill>
        <p:spPr>
          <a:xfrm>
            <a:off x="388150" y="4082652"/>
            <a:ext cx="6867525" cy="904125"/>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2" name="Shape 392"/>
        <p:cNvGrpSpPr/>
        <p:nvPr/>
      </p:nvGrpSpPr>
      <p:grpSpPr>
        <a:xfrm>
          <a:off x="0" y="0"/>
          <a:ext cx="0" cy="0"/>
          <a:chOff x="0" y="0"/>
          <a:chExt cx="0" cy="0"/>
        </a:xfrm>
      </p:grpSpPr>
      <p:sp>
        <p:nvSpPr>
          <p:cNvPr id="393" name="Google Shape;393;p6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tr"/>
              <a:t>OLGU 2</a:t>
            </a:r>
            <a:endParaRPr/>
          </a:p>
        </p:txBody>
      </p:sp>
      <p:sp>
        <p:nvSpPr>
          <p:cNvPr id="394" name="Google Shape;394;p65"/>
          <p:cNvSpPr txBox="1"/>
          <p:nvPr>
            <p:ph idx="1" type="body"/>
          </p:nvPr>
        </p:nvSpPr>
        <p:spPr>
          <a:xfrm>
            <a:off x="311700" y="1152475"/>
            <a:ext cx="8520600" cy="34164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None/>
            </a:pPr>
            <a:r>
              <a:rPr lang="tr">
                <a:solidFill>
                  <a:schemeClr val="dk1"/>
                </a:solidFill>
              </a:rPr>
              <a:t>➢26 Y K</a:t>
            </a:r>
            <a:endParaRPr>
              <a:solidFill>
                <a:schemeClr val="dk1"/>
              </a:solidFill>
            </a:endParaRPr>
          </a:p>
          <a:p>
            <a:pPr indent="0" lvl="0" marL="0" rtl="0" algn="l">
              <a:spcBef>
                <a:spcPts val="1200"/>
              </a:spcBef>
              <a:spcAft>
                <a:spcPts val="0"/>
              </a:spcAft>
              <a:buNone/>
            </a:pPr>
            <a:r>
              <a:rPr lang="tr">
                <a:solidFill>
                  <a:schemeClr val="dk1"/>
                </a:solidFill>
              </a:rPr>
              <a:t> ➢5.Sınıf tıp öğrencisi </a:t>
            </a:r>
            <a:endParaRPr>
              <a:solidFill>
                <a:schemeClr val="dk1"/>
              </a:solidFill>
            </a:endParaRPr>
          </a:p>
          <a:p>
            <a:pPr indent="0" lvl="0" marL="0" rtl="0" algn="l">
              <a:spcBef>
                <a:spcPts val="1200"/>
              </a:spcBef>
              <a:spcAft>
                <a:spcPts val="0"/>
              </a:spcAft>
              <a:buNone/>
            </a:pPr>
            <a:r>
              <a:rPr lang="tr">
                <a:solidFill>
                  <a:schemeClr val="dk1"/>
                </a:solidFill>
              </a:rPr>
              <a:t>➢6 yıldır baş ağrısı mevcut </a:t>
            </a:r>
            <a:endParaRPr>
              <a:solidFill>
                <a:schemeClr val="dk1"/>
              </a:solidFill>
            </a:endParaRPr>
          </a:p>
          <a:p>
            <a:pPr indent="0" lvl="0" marL="0" rtl="0" algn="l">
              <a:spcBef>
                <a:spcPts val="1200"/>
              </a:spcBef>
              <a:spcAft>
                <a:spcPts val="0"/>
              </a:spcAft>
              <a:buNone/>
            </a:pPr>
            <a:r>
              <a:rPr lang="tr">
                <a:solidFill>
                  <a:schemeClr val="dk1"/>
                </a:solidFill>
              </a:rPr>
              <a:t>➢Çoğu günler varmış, gün boyunca devam etmekte </a:t>
            </a:r>
            <a:endParaRPr>
              <a:solidFill>
                <a:schemeClr val="dk1"/>
              </a:solidFill>
            </a:endParaRPr>
          </a:p>
          <a:p>
            <a:pPr indent="0" lvl="0" marL="0" rtl="0" algn="l">
              <a:spcBef>
                <a:spcPts val="1200"/>
              </a:spcBef>
              <a:spcAft>
                <a:spcPts val="0"/>
              </a:spcAft>
              <a:buNone/>
            </a:pPr>
            <a:r>
              <a:rPr lang="tr">
                <a:solidFill>
                  <a:schemeClr val="dk1"/>
                </a:solidFill>
              </a:rPr>
              <a:t>➢Baş ağrısı sıkıştırıcı karakterde </a:t>
            </a:r>
            <a:endParaRPr>
              <a:solidFill>
                <a:schemeClr val="dk1"/>
              </a:solidFill>
            </a:endParaRPr>
          </a:p>
          <a:p>
            <a:pPr indent="0" lvl="0" marL="0" rtl="0" algn="l">
              <a:spcBef>
                <a:spcPts val="1200"/>
              </a:spcBef>
              <a:spcAft>
                <a:spcPts val="0"/>
              </a:spcAft>
              <a:buNone/>
            </a:pPr>
            <a:r>
              <a:rPr lang="tr">
                <a:solidFill>
                  <a:schemeClr val="dk1"/>
                </a:solidFill>
              </a:rPr>
              <a:t>➢Ağrının şiddeti sabahları ve gece yatmadan önce gün ortasına göre daha az ➢FM/ nörolojik muayene normal </a:t>
            </a:r>
            <a:endParaRPr>
              <a:solidFill>
                <a:schemeClr val="dk1"/>
              </a:solidFill>
            </a:endParaRPr>
          </a:p>
          <a:p>
            <a:pPr indent="0" lvl="0" marL="0" rtl="0" algn="l">
              <a:spcBef>
                <a:spcPts val="1200"/>
              </a:spcBef>
              <a:spcAft>
                <a:spcPts val="1200"/>
              </a:spcAft>
              <a:buNone/>
            </a:pPr>
            <a:r>
              <a:rPr lang="tr">
                <a:solidFill>
                  <a:schemeClr val="dk1"/>
                </a:solidFill>
              </a:rPr>
              <a:t>➢Çok fazla nöroloji poliklinik başvurusu mevcut</a:t>
            </a:r>
            <a:endParaRPr>
              <a:solidFill>
                <a:schemeClr val="dk1"/>
              </a:solidFill>
            </a:endParaRPr>
          </a:p>
        </p:txBody>
      </p:sp>
      <p:pic>
        <p:nvPicPr>
          <p:cNvPr id="395" name="Google Shape;395;p65"/>
          <p:cNvPicPr preferRelativeResize="0"/>
          <p:nvPr/>
        </p:nvPicPr>
        <p:blipFill>
          <a:blip r:embed="rId3">
            <a:alphaModFix/>
          </a:blip>
          <a:stretch>
            <a:fillRect/>
          </a:stretch>
        </p:blipFill>
        <p:spPr>
          <a:xfrm>
            <a:off x="3804050" y="53575"/>
            <a:ext cx="5143501" cy="1532325"/>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9" name="Shape 399"/>
        <p:cNvGrpSpPr/>
        <p:nvPr/>
      </p:nvGrpSpPr>
      <p:grpSpPr>
        <a:xfrm>
          <a:off x="0" y="0"/>
          <a:ext cx="0" cy="0"/>
          <a:chOff x="0" y="0"/>
          <a:chExt cx="0" cy="0"/>
        </a:xfrm>
      </p:grpSpPr>
      <p:sp>
        <p:nvSpPr>
          <p:cNvPr id="400" name="Google Shape;400;p6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tr"/>
              <a:t>GERİLİM TİPİ BAŞ AĞRISI</a:t>
            </a:r>
            <a:endParaRPr/>
          </a:p>
        </p:txBody>
      </p:sp>
      <p:sp>
        <p:nvSpPr>
          <p:cNvPr id="401" name="Google Shape;401;p6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402" name="Google Shape;402;p66"/>
          <p:cNvPicPr preferRelativeResize="0"/>
          <p:nvPr/>
        </p:nvPicPr>
        <p:blipFill>
          <a:blip r:embed="rId3">
            <a:alphaModFix/>
          </a:blip>
          <a:stretch>
            <a:fillRect/>
          </a:stretch>
        </p:blipFill>
        <p:spPr>
          <a:xfrm>
            <a:off x="0" y="1152475"/>
            <a:ext cx="9144000" cy="3773800"/>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6" name="Shape 406"/>
        <p:cNvGrpSpPr/>
        <p:nvPr/>
      </p:nvGrpSpPr>
      <p:grpSpPr>
        <a:xfrm>
          <a:off x="0" y="0"/>
          <a:ext cx="0" cy="0"/>
          <a:chOff x="0" y="0"/>
          <a:chExt cx="0" cy="0"/>
        </a:xfrm>
      </p:grpSpPr>
      <p:sp>
        <p:nvSpPr>
          <p:cNvPr id="407" name="Google Shape;407;p67"/>
          <p:cNvSpPr txBox="1"/>
          <p:nvPr>
            <p:ph idx="1" type="body"/>
          </p:nvPr>
        </p:nvSpPr>
        <p:spPr>
          <a:xfrm>
            <a:off x="129550" y="316650"/>
            <a:ext cx="8520600" cy="3416400"/>
          </a:xfrm>
          <a:prstGeom prst="rect">
            <a:avLst/>
          </a:prstGeom>
        </p:spPr>
        <p:txBody>
          <a:bodyPr anchorCtr="0" anchor="t" bIns="91425" lIns="91425" spcFirstLastPara="1" rIns="91425" wrap="square" tIns="91425">
            <a:noAutofit/>
          </a:bodyPr>
          <a:lstStyle/>
          <a:p>
            <a:pPr indent="0" lvl="0" marL="0" rtl="0" algn="l">
              <a:lnSpc>
                <a:spcPct val="95000"/>
              </a:lnSpc>
              <a:spcBef>
                <a:spcPts val="0"/>
              </a:spcBef>
              <a:spcAft>
                <a:spcPts val="0"/>
              </a:spcAft>
              <a:buSzPts val="605"/>
              <a:buNone/>
            </a:pPr>
            <a:r>
              <a:rPr lang="tr" sz="1390">
                <a:solidFill>
                  <a:schemeClr val="dk1"/>
                </a:solidFill>
              </a:rPr>
              <a:t>➢Yaşam boyu prevalansı %44-86 </a:t>
            </a:r>
            <a:endParaRPr sz="1590">
              <a:solidFill>
                <a:schemeClr val="dk1"/>
              </a:solidFill>
            </a:endParaRPr>
          </a:p>
          <a:p>
            <a:pPr indent="0" lvl="0" marL="0" rtl="0" algn="l">
              <a:lnSpc>
                <a:spcPct val="95000"/>
              </a:lnSpc>
              <a:spcBef>
                <a:spcPts val="1200"/>
              </a:spcBef>
              <a:spcAft>
                <a:spcPts val="0"/>
              </a:spcAft>
              <a:buSzPts val="605"/>
              <a:buNone/>
            </a:pPr>
            <a:r>
              <a:rPr lang="tr" sz="1390">
                <a:solidFill>
                  <a:schemeClr val="dk1"/>
                </a:solidFill>
              </a:rPr>
              <a:t>➢Kadınlarda daha sık</a:t>
            </a:r>
            <a:endParaRPr sz="1390">
              <a:solidFill>
                <a:schemeClr val="dk1"/>
              </a:solidFill>
            </a:endParaRPr>
          </a:p>
          <a:p>
            <a:pPr indent="0" lvl="0" marL="0" rtl="0" algn="l">
              <a:lnSpc>
                <a:spcPct val="95000"/>
              </a:lnSpc>
              <a:spcBef>
                <a:spcPts val="1200"/>
              </a:spcBef>
              <a:spcAft>
                <a:spcPts val="0"/>
              </a:spcAft>
              <a:buSzPts val="605"/>
              <a:buNone/>
            </a:pPr>
            <a:r>
              <a:rPr lang="tr" sz="1390">
                <a:solidFill>
                  <a:schemeClr val="dk1"/>
                </a:solidFill>
              </a:rPr>
              <a:t>➢Bilateral olma eğiliminde, sıkıştırıcı, basıcı özellikte </a:t>
            </a:r>
            <a:endParaRPr sz="1390">
              <a:solidFill>
                <a:schemeClr val="dk1"/>
              </a:solidFill>
            </a:endParaRPr>
          </a:p>
          <a:p>
            <a:pPr indent="0" lvl="0" marL="0" rtl="0" algn="l">
              <a:lnSpc>
                <a:spcPct val="95000"/>
              </a:lnSpc>
              <a:spcBef>
                <a:spcPts val="1200"/>
              </a:spcBef>
              <a:spcAft>
                <a:spcPts val="0"/>
              </a:spcAft>
              <a:buSzPts val="605"/>
              <a:buNone/>
            </a:pPr>
            <a:r>
              <a:rPr lang="tr" sz="1390">
                <a:solidFill>
                  <a:schemeClr val="dk1"/>
                </a:solidFill>
              </a:rPr>
              <a:t>➢Genelde hafif-orta şiddet </a:t>
            </a:r>
            <a:endParaRPr sz="1390">
              <a:solidFill>
                <a:schemeClr val="dk1"/>
              </a:solidFill>
            </a:endParaRPr>
          </a:p>
          <a:p>
            <a:pPr indent="0" lvl="0" marL="0" rtl="0" algn="l">
              <a:lnSpc>
                <a:spcPct val="95000"/>
              </a:lnSpc>
              <a:spcBef>
                <a:spcPts val="1200"/>
              </a:spcBef>
              <a:spcAft>
                <a:spcPts val="0"/>
              </a:spcAft>
              <a:buSzPts val="605"/>
              <a:buNone/>
            </a:pPr>
            <a:r>
              <a:rPr lang="tr" sz="1390">
                <a:solidFill>
                  <a:schemeClr val="dk1"/>
                </a:solidFill>
              </a:rPr>
              <a:t>➢Bulantı/kusma genelde eşlik etmemekte </a:t>
            </a:r>
            <a:endParaRPr sz="1390">
              <a:solidFill>
                <a:schemeClr val="dk1"/>
              </a:solidFill>
            </a:endParaRPr>
          </a:p>
          <a:p>
            <a:pPr indent="0" lvl="0" marL="0" rtl="0" algn="l">
              <a:lnSpc>
                <a:spcPct val="95000"/>
              </a:lnSpc>
              <a:spcBef>
                <a:spcPts val="1200"/>
              </a:spcBef>
              <a:spcAft>
                <a:spcPts val="0"/>
              </a:spcAft>
              <a:buSzPts val="605"/>
              <a:buNone/>
            </a:pPr>
            <a:r>
              <a:rPr lang="tr" sz="1390">
                <a:solidFill>
                  <a:schemeClr val="dk1"/>
                </a:solidFill>
              </a:rPr>
              <a:t>➢Işıktan ve sesten rahatsız olma bulunabilir.</a:t>
            </a:r>
            <a:endParaRPr sz="1390">
              <a:solidFill>
                <a:schemeClr val="dk1"/>
              </a:solidFill>
            </a:endParaRPr>
          </a:p>
          <a:p>
            <a:pPr indent="0" lvl="0" marL="0" rtl="0" algn="l">
              <a:lnSpc>
                <a:spcPct val="70000"/>
              </a:lnSpc>
              <a:spcBef>
                <a:spcPts val="1200"/>
              </a:spcBef>
              <a:spcAft>
                <a:spcPts val="0"/>
              </a:spcAft>
              <a:buClr>
                <a:schemeClr val="dk1"/>
              </a:buClr>
              <a:buSzPts val="605"/>
              <a:buFont typeface="Arial"/>
              <a:buNone/>
            </a:pPr>
            <a:r>
              <a:rPr lang="tr" sz="1290">
                <a:solidFill>
                  <a:schemeClr val="dk1"/>
                </a:solidFill>
              </a:rPr>
              <a:t>➢</a:t>
            </a:r>
            <a:r>
              <a:rPr lang="tr" sz="1620">
                <a:solidFill>
                  <a:schemeClr val="dk1"/>
                </a:solidFill>
              </a:rPr>
              <a:t>Stres ile artma</a:t>
            </a:r>
            <a:endParaRPr sz="1620">
              <a:solidFill>
                <a:schemeClr val="dk1"/>
              </a:solidFill>
            </a:endParaRPr>
          </a:p>
          <a:p>
            <a:pPr indent="0" lvl="0" marL="0" rtl="0" algn="l">
              <a:lnSpc>
                <a:spcPct val="70000"/>
              </a:lnSpc>
              <a:spcBef>
                <a:spcPts val="1000"/>
              </a:spcBef>
              <a:spcAft>
                <a:spcPts val="0"/>
              </a:spcAft>
              <a:buSzPts val="605"/>
              <a:buNone/>
            </a:pPr>
            <a:r>
              <a:rPr lang="tr" sz="1290">
                <a:solidFill>
                  <a:schemeClr val="dk1"/>
                </a:solidFill>
              </a:rPr>
              <a:t>➢</a:t>
            </a:r>
            <a:r>
              <a:rPr lang="tr" sz="1620">
                <a:solidFill>
                  <a:schemeClr val="dk1"/>
                </a:solidFill>
              </a:rPr>
              <a:t>Primer baş ağrıları içinde en sık</a:t>
            </a:r>
            <a:endParaRPr sz="1620">
              <a:solidFill>
                <a:schemeClr val="dk1"/>
              </a:solidFill>
            </a:endParaRPr>
          </a:p>
          <a:p>
            <a:pPr indent="0" lvl="0" marL="0" rtl="0" algn="l">
              <a:lnSpc>
                <a:spcPct val="70000"/>
              </a:lnSpc>
              <a:spcBef>
                <a:spcPts val="1000"/>
              </a:spcBef>
              <a:spcAft>
                <a:spcPts val="0"/>
              </a:spcAft>
              <a:buSzPts val="605"/>
              <a:buNone/>
            </a:pPr>
            <a:r>
              <a:t/>
            </a:r>
            <a:endParaRPr sz="1620">
              <a:solidFill>
                <a:schemeClr val="dk1"/>
              </a:solidFill>
            </a:endParaRPr>
          </a:p>
          <a:p>
            <a:pPr indent="0" lvl="0" marL="0" rtl="0" algn="l">
              <a:lnSpc>
                <a:spcPct val="70000"/>
              </a:lnSpc>
              <a:spcBef>
                <a:spcPts val="1000"/>
              </a:spcBef>
              <a:spcAft>
                <a:spcPts val="0"/>
              </a:spcAft>
              <a:buClr>
                <a:schemeClr val="dk1"/>
              </a:buClr>
              <a:buSzPts val="605"/>
              <a:buFont typeface="Arial"/>
              <a:buNone/>
            </a:pPr>
            <a:r>
              <a:rPr lang="tr" sz="1290">
                <a:solidFill>
                  <a:schemeClr val="dk1"/>
                </a:solidFill>
              </a:rPr>
              <a:t>➢</a:t>
            </a:r>
            <a:r>
              <a:rPr lang="tr" sz="1620">
                <a:solidFill>
                  <a:schemeClr val="dk1"/>
                </a:solidFill>
              </a:rPr>
              <a:t>Hekime başvuru sıralamasında migrenden sonra</a:t>
            </a:r>
            <a:endParaRPr sz="1620">
              <a:solidFill>
                <a:schemeClr val="dk1"/>
              </a:solidFill>
            </a:endParaRPr>
          </a:p>
          <a:p>
            <a:pPr indent="0" lvl="0" marL="0" rtl="0" algn="l">
              <a:lnSpc>
                <a:spcPct val="70000"/>
              </a:lnSpc>
              <a:spcBef>
                <a:spcPts val="1000"/>
              </a:spcBef>
              <a:spcAft>
                <a:spcPts val="0"/>
              </a:spcAft>
              <a:buClr>
                <a:schemeClr val="dk1"/>
              </a:buClr>
              <a:buSzPts val="605"/>
              <a:buFont typeface="Arial"/>
              <a:buNone/>
            </a:pPr>
            <a:r>
              <a:rPr lang="tr" sz="1400">
                <a:solidFill>
                  <a:schemeClr val="dk1"/>
                </a:solidFill>
              </a:rPr>
              <a:t>Nedeni; bu hastaların daha az tıbbi yardım arama gereksinimi duymaları</a:t>
            </a:r>
            <a:endParaRPr sz="1290">
              <a:solidFill>
                <a:schemeClr val="dk1"/>
              </a:solidFill>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1" name="Shape 411"/>
        <p:cNvGrpSpPr/>
        <p:nvPr/>
      </p:nvGrpSpPr>
      <p:grpSpPr>
        <a:xfrm>
          <a:off x="0" y="0"/>
          <a:ext cx="0" cy="0"/>
          <a:chOff x="0" y="0"/>
          <a:chExt cx="0" cy="0"/>
        </a:xfrm>
      </p:grpSpPr>
      <p:sp>
        <p:nvSpPr>
          <p:cNvPr id="412" name="Google Shape;412;p6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tr"/>
              <a:t>Sınıflandırma</a:t>
            </a:r>
            <a:endParaRPr/>
          </a:p>
        </p:txBody>
      </p:sp>
      <p:sp>
        <p:nvSpPr>
          <p:cNvPr id="413" name="Google Shape;413;p68"/>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lnSpc>
                <a:spcPct val="90000"/>
              </a:lnSpc>
              <a:spcBef>
                <a:spcPts val="1000"/>
              </a:spcBef>
              <a:spcAft>
                <a:spcPts val="0"/>
              </a:spcAft>
              <a:buClr>
                <a:schemeClr val="dk1"/>
              </a:buClr>
              <a:buSzPts val="1100"/>
              <a:buFont typeface="Arial"/>
              <a:buNone/>
            </a:pPr>
            <a:r>
              <a:rPr lang="tr" sz="2191">
                <a:solidFill>
                  <a:schemeClr val="dk1"/>
                </a:solidFill>
              </a:rPr>
              <a:t>GTBA ICHD-3 sınıflamasına göre;</a:t>
            </a:r>
            <a:endParaRPr sz="2191">
              <a:solidFill>
                <a:schemeClr val="dk1"/>
              </a:solidFill>
            </a:endParaRPr>
          </a:p>
          <a:p>
            <a:pPr indent="0" lvl="0" marL="0" rtl="0" algn="l">
              <a:spcBef>
                <a:spcPts val="0"/>
              </a:spcBef>
              <a:spcAft>
                <a:spcPts val="0"/>
              </a:spcAft>
              <a:buNone/>
            </a:pPr>
            <a:r>
              <a:t/>
            </a:r>
            <a:endParaRPr sz="1191"/>
          </a:p>
          <a:p>
            <a:pPr indent="0" lvl="0" marL="0" rtl="0" algn="l">
              <a:lnSpc>
                <a:spcPct val="90000"/>
              </a:lnSpc>
              <a:spcBef>
                <a:spcPts val="1200"/>
              </a:spcBef>
              <a:spcAft>
                <a:spcPts val="0"/>
              </a:spcAft>
              <a:buClr>
                <a:schemeClr val="dk1"/>
              </a:buClr>
              <a:buSzPts val="1100"/>
              <a:buFont typeface="Arial"/>
              <a:buNone/>
            </a:pPr>
            <a:r>
              <a:rPr lang="tr" sz="2191">
                <a:solidFill>
                  <a:schemeClr val="dk1"/>
                </a:solidFill>
              </a:rPr>
              <a:t>1.Seyrek epizodik GTBA</a:t>
            </a:r>
            <a:r>
              <a:rPr b="1" lang="tr" sz="2191">
                <a:solidFill>
                  <a:schemeClr val="dk1"/>
                </a:solidFill>
              </a:rPr>
              <a:t> </a:t>
            </a:r>
            <a:r>
              <a:rPr i="1" lang="tr" sz="2191">
                <a:solidFill>
                  <a:schemeClr val="dk1"/>
                </a:solidFill>
              </a:rPr>
              <a:t>(ayda 1 günden az)</a:t>
            </a:r>
            <a:endParaRPr i="1" sz="2191">
              <a:solidFill>
                <a:schemeClr val="dk1"/>
              </a:solidFill>
            </a:endParaRPr>
          </a:p>
          <a:p>
            <a:pPr indent="0" lvl="0" marL="0" rtl="0" algn="l">
              <a:lnSpc>
                <a:spcPct val="90000"/>
              </a:lnSpc>
              <a:spcBef>
                <a:spcPts val="1000"/>
              </a:spcBef>
              <a:spcAft>
                <a:spcPts val="0"/>
              </a:spcAft>
              <a:buClr>
                <a:schemeClr val="dk1"/>
              </a:buClr>
              <a:buSzPts val="1100"/>
              <a:buFont typeface="Arial"/>
              <a:buNone/>
            </a:pPr>
            <a:r>
              <a:rPr lang="tr" sz="2191">
                <a:solidFill>
                  <a:schemeClr val="dk1"/>
                </a:solidFill>
              </a:rPr>
              <a:t>2.Sık epizodik GTBA </a:t>
            </a:r>
            <a:r>
              <a:rPr i="1" lang="tr" sz="2191">
                <a:solidFill>
                  <a:schemeClr val="dk1"/>
                </a:solidFill>
              </a:rPr>
              <a:t>(ayda 15 günden az, 30 dk- 7 gün)</a:t>
            </a:r>
            <a:endParaRPr i="1" sz="2191">
              <a:solidFill>
                <a:schemeClr val="dk1"/>
              </a:solidFill>
            </a:endParaRPr>
          </a:p>
          <a:p>
            <a:pPr indent="0" lvl="0" marL="0" rtl="0" algn="l">
              <a:lnSpc>
                <a:spcPct val="90000"/>
              </a:lnSpc>
              <a:spcBef>
                <a:spcPts val="1000"/>
              </a:spcBef>
              <a:spcAft>
                <a:spcPts val="0"/>
              </a:spcAft>
              <a:buClr>
                <a:schemeClr val="dk1"/>
              </a:buClr>
              <a:buSzPts val="1100"/>
              <a:buFont typeface="Arial"/>
              <a:buNone/>
            </a:pPr>
            <a:r>
              <a:rPr lang="tr" sz="2191">
                <a:solidFill>
                  <a:schemeClr val="dk1"/>
                </a:solidFill>
              </a:rPr>
              <a:t>3.Kronik GTBA</a:t>
            </a:r>
            <a:r>
              <a:rPr b="1" lang="tr" sz="2191">
                <a:solidFill>
                  <a:schemeClr val="dk1"/>
                </a:solidFill>
              </a:rPr>
              <a:t> </a:t>
            </a:r>
            <a:r>
              <a:rPr i="1" lang="tr" sz="2191">
                <a:solidFill>
                  <a:schemeClr val="dk1"/>
                </a:solidFill>
              </a:rPr>
              <a:t>(ayda 15 gün veya daha fazla süreklilik gösteren,   saatler süren veya devamlı olan)</a:t>
            </a:r>
            <a:r>
              <a:rPr i="1" lang="tr" sz="2500">
                <a:solidFill>
                  <a:schemeClr val="dk1"/>
                </a:solidFill>
              </a:rPr>
              <a:t> </a:t>
            </a:r>
            <a:endParaRPr i="1" sz="2500">
              <a:solidFill>
                <a:schemeClr val="dk1"/>
              </a:solidFill>
            </a:endParaRPr>
          </a:p>
          <a:p>
            <a:pPr indent="0" lvl="0" marL="0" rtl="0" algn="l">
              <a:spcBef>
                <a:spcPts val="0"/>
              </a:spcBef>
              <a:spcAft>
                <a:spcPts val="1200"/>
              </a:spcAft>
              <a:buNone/>
            </a:pPr>
            <a:r>
              <a:t/>
            </a:r>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7" name="Shape 417"/>
        <p:cNvGrpSpPr/>
        <p:nvPr/>
      </p:nvGrpSpPr>
      <p:grpSpPr>
        <a:xfrm>
          <a:off x="0" y="0"/>
          <a:ext cx="0" cy="0"/>
          <a:chOff x="0" y="0"/>
          <a:chExt cx="0" cy="0"/>
        </a:xfrm>
      </p:grpSpPr>
      <p:sp>
        <p:nvSpPr>
          <p:cNvPr id="418" name="Google Shape;418;p69"/>
          <p:cNvSpPr txBox="1"/>
          <p:nvPr>
            <p:ph idx="1" type="body"/>
          </p:nvPr>
        </p:nvSpPr>
        <p:spPr>
          <a:xfrm>
            <a:off x="172675" y="316200"/>
            <a:ext cx="5613900" cy="1934100"/>
          </a:xfrm>
          <a:prstGeom prst="rect">
            <a:avLst/>
          </a:prstGeom>
        </p:spPr>
        <p:txBody>
          <a:bodyPr anchorCtr="0" anchor="t" bIns="91425" lIns="91425" spcFirstLastPara="1" rIns="91425" wrap="square" tIns="91425">
            <a:normAutofit fontScale="25000" lnSpcReduction="20000"/>
          </a:bodyPr>
          <a:lstStyle/>
          <a:p>
            <a:pPr indent="0" lvl="0" marL="0" rtl="0" algn="l">
              <a:lnSpc>
                <a:spcPct val="95000"/>
              </a:lnSpc>
              <a:spcBef>
                <a:spcPts val="0"/>
              </a:spcBef>
              <a:spcAft>
                <a:spcPts val="0"/>
              </a:spcAft>
              <a:buNone/>
            </a:pPr>
            <a:r>
              <a:rPr lang="tr" sz="7223">
                <a:solidFill>
                  <a:schemeClr val="dk1"/>
                </a:solidFill>
              </a:rPr>
              <a:t>➢</a:t>
            </a:r>
            <a:r>
              <a:rPr lang="tr" sz="7223">
                <a:solidFill>
                  <a:schemeClr val="dk1"/>
                </a:solidFill>
              </a:rPr>
              <a:t>GTBA heterojen bir sendromdur. Patogenez çok sayıda faktöre bağlıdır.</a:t>
            </a:r>
            <a:endParaRPr sz="7223">
              <a:solidFill>
                <a:schemeClr val="dk1"/>
              </a:solidFill>
            </a:endParaRPr>
          </a:p>
          <a:p>
            <a:pPr indent="0" lvl="0" marL="0" rtl="0" algn="l">
              <a:lnSpc>
                <a:spcPct val="95000"/>
              </a:lnSpc>
              <a:spcBef>
                <a:spcPts val="1200"/>
              </a:spcBef>
              <a:spcAft>
                <a:spcPts val="0"/>
              </a:spcAft>
              <a:buNone/>
            </a:pPr>
            <a:r>
              <a:rPr lang="tr" sz="7223">
                <a:solidFill>
                  <a:schemeClr val="dk1"/>
                </a:solidFill>
              </a:rPr>
              <a:t>➢Tedavi bireysel</a:t>
            </a:r>
            <a:endParaRPr sz="7223">
              <a:solidFill>
                <a:schemeClr val="dk1"/>
              </a:solidFill>
            </a:endParaRPr>
          </a:p>
          <a:p>
            <a:pPr indent="0" lvl="0" marL="0" rtl="0" algn="l">
              <a:lnSpc>
                <a:spcPct val="95000"/>
              </a:lnSpc>
              <a:spcBef>
                <a:spcPts val="1200"/>
              </a:spcBef>
              <a:spcAft>
                <a:spcPts val="0"/>
              </a:spcAft>
              <a:buNone/>
            </a:pPr>
            <a:r>
              <a:rPr lang="tr" sz="7223">
                <a:solidFill>
                  <a:schemeClr val="dk1"/>
                </a:solidFill>
              </a:rPr>
              <a:t>➢Akut tedaviler haftada iki günden fazla kullanılmamalı</a:t>
            </a:r>
            <a:endParaRPr sz="7223">
              <a:solidFill>
                <a:schemeClr val="dk1"/>
              </a:solidFill>
            </a:endParaRPr>
          </a:p>
          <a:p>
            <a:pPr indent="0" lvl="0" marL="0" rtl="0" algn="l">
              <a:lnSpc>
                <a:spcPct val="95000"/>
              </a:lnSpc>
              <a:spcBef>
                <a:spcPts val="1200"/>
              </a:spcBef>
              <a:spcAft>
                <a:spcPts val="0"/>
              </a:spcAft>
              <a:buNone/>
            </a:pPr>
            <a:r>
              <a:rPr lang="tr" sz="7223">
                <a:solidFill>
                  <a:schemeClr val="dk1"/>
                </a:solidFill>
              </a:rPr>
              <a:t>➢Basit analjezikler ve nonsteroid antiinflamatuvar ilaçlar epizodik GTBA tedavisinde tavsiye </a:t>
            </a:r>
            <a:r>
              <a:rPr lang="tr" sz="6423">
                <a:solidFill>
                  <a:schemeClr val="dk1"/>
                </a:solidFill>
              </a:rPr>
              <a:t>edilir.</a:t>
            </a:r>
            <a:endParaRPr sz="6423">
              <a:solidFill>
                <a:schemeClr val="dk1"/>
              </a:solidFill>
            </a:endParaRPr>
          </a:p>
          <a:p>
            <a:pPr indent="0" lvl="0" marL="0" rtl="0" algn="l">
              <a:lnSpc>
                <a:spcPct val="95000"/>
              </a:lnSpc>
              <a:spcBef>
                <a:spcPts val="1200"/>
              </a:spcBef>
              <a:spcAft>
                <a:spcPts val="0"/>
              </a:spcAft>
              <a:buNone/>
            </a:pPr>
            <a:r>
              <a:t/>
            </a:r>
            <a:endParaRPr sz="4023">
              <a:solidFill>
                <a:schemeClr val="dk1"/>
              </a:solidFill>
            </a:endParaRPr>
          </a:p>
          <a:p>
            <a:pPr indent="0" lvl="0" marL="0" rtl="0" algn="l">
              <a:lnSpc>
                <a:spcPct val="95000"/>
              </a:lnSpc>
              <a:spcBef>
                <a:spcPts val="1200"/>
              </a:spcBef>
              <a:spcAft>
                <a:spcPts val="0"/>
              </a:spcAft>
              <a:buNone/>
            </a:pPr>
            <a:r>
              <a:t/>
            </a:r>
            <a:endParaRPr sz="4023">
              <a:solidFill>
                <a:schemeClr val="dk1"/>
              </a:solidFill>
            </a:endParaRPr>
          </a:p>
          <a:p>
            <a:pPr indent="0" lvl="0" marL="0" rtl="0" algn="l">
              <a:lnSpc>
                <a:spcPct val="95000"/>
              </a:lnSpc>
              <a:spcBef>
                <a:spcPts val="1200"/>
              </a:spcBef>
              <a:spcAft>
                <a:spcPts val="1200"/>
              </a:spcAft>
              <a:buNone/>
            </a:pPr>
            <a:r>
              <a:t/>
            </a:r>
            <a:endParaRPr sz="3884">
              <a:solidFill>
                <a:schemeClr val="dk1"/>
              </a:solidFill>
            </a:endParaRPr>
          </a:p>
        </p:txBody>
      </p:sp>
      <p:pic>
        <p:nvPicPr>
          <p:cNvPr id="419" name="Google Shape;419;p69"/>
          <p:cNvPicPr preferRelativeResize="0"/>
          <p:nvPr/>
        </p:nvPicPr>
        <p:blipFill>
          <a:blip r:embed="rId3">
            <a:alphaModFix/>
          </a:blip>
          <a:stretch>
            <a:fillRect/>
          </a:stretch>
        </p:blipFill>
        <p:spPr>
          <a:xfrm>
            <a:off x="172675" y="2389600"/>
            <a:ext cx="1752600" cy="1362075"/>
          </a:xfrm>
          <a:prstGeom prst="rect">
            <a:avLst/>
          </a:prstGeom>
          <a:noFill/>
          <a:ln>
            <a:noFill/>
          </a:ln>
        </p:spPr>
      </p:pic>
      <p:pic>
        <p:nvPicPr>
          <p:cNvPr id="420" name="Google Shape;420;p69"/>
          <p:cNvPicPr preferRelativeResize="0"/>
          <p:nvPr/>
        </p:nvPicPr>
        <p:blipFill>
          <a:blip r:embed="rId4">
            <a:alphaModFix/>
          </a:blip>
          <a:stretch>
            <a:fillRect/>
          </a:stretch>
        </p:blipFill>
        <p:spPr>
          <a:xfrm>
            <a:off x="2482475" y="2521738"/>
            <a:ext cx="2757474" cy="947750"/>
          </a:xfrm>
          <a:prstGeom prst="rect">
            <a:avLst/>
          </a:prstGeom>
          <a:noFill/>
          <a:ln>
            <a:noFill/>
          </a:ln>
        </p:spPr>
      </p:pic>
      <p:pic>
        <p:nvPicPr>
          <p:cNvPr id="421" name="Google Shape;421;p69"/>
          <p:cNvPicPr preferRelativeResize="0"/>
          <p:nvPr/>
        </p:nvPicPr>
        <p:blipFill>
          <a:blip r:embed="rId5">
            <a:alphaModFix/>
          </a:blip>
          <a:stretch>
            <a:fillRect/>
          </a:stretch>
        </p:blipFill>
        <p:spPr>
          <a:xfrm>
            <a:off x="5885250" y="397250"/>
            <a:ext cx="3258750" cy="4510501"/>
          </a:xfrm>
          <a:prstGeom prst="rect">
            <a:avLst/>
          </a:prstGeom>
          <a:noFill/>
          <a:ln>
            <a:noFill/>
          </a:ln>
        </p:spPr>
      </p:pic>
      <p:sp>
        <p:nvSpPr>
          <p:cNvPr id="422" name="Google Shape;422;p69"/>
          <p:cNvSpPr txBox="1"/>
          <p:nvPr/>
        </p:nvSpPr>
        <p:spPr>
          <a:xfrm>
            <a:off x="-42875" y="3740925"/>
            <a:ext cx="61722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tr" sz="1500"/>
              <a:t>➢Elektromiyografi “biofeedback” uygulaması ve bilişsel davranışçı terapi, relaksasyon teknikleri, fizik tedavi, akupunktur</a:t>
            </a:r>
            <a:endParaRPr sz="1500"/>
          </a:p>
        </p:txBody>
      </p:sp>
      <p:pic>
        <p:nvPicPr>
          <p:cNvPr id="423" name="Google Shape;423;p69"/>
          <p:cNvPicPr preferRelativeResize="0"/>
          <p:nvPr/>
        </p:nvPicPr>
        <p:blipFill>
          <a:blip r:embed="rId6">
            <a:alphaModFix/>
          </a:blip>
          <a:stretch>
            <a:fillRect/>
          </a:stretch>
        </p:blipFill>
        <p:spPr>
          <a:xfrm>
            <a:off x="4572000" y="4099325"/>
            <a:ext cx="1368025" cy="947725"/>
          </a:xfrm>
          <a:prstGeom prst="rect">
            <a:avLst/>
          </a:prstGeom>
          <a:noFill/>
          <a:ln>
            <a:noFill/>
          </a:ln>
        </p:spPr>
      </p:pic>
      <p:pic>
        <p:nvPicPr>
          <p:cNvPr id="424" name="Google Shape;424;p69"/>
          <p:cNvPicPr preferRelativeResize="0"/>
          <p:nvPr/>
        </p:nvPicPr>
        <p:blipFill>
          <a:blip r:embed="rId7">
            <a:alphaModFix/>
          </a:blip>
          <a:stretch>
            <a:fillRect/>
          </a:stretch>
        </p:blipFill>
        <p:spPr>
          <a:xfrm>
            <a:off x="679825" y="4387425"/>
            <a:ext cx="1704975" cy="713200"/>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8" name="Shape 428"/>
        <p:cNvGrpSpPr/>
        <p:nvPr/>
      </p:nvGrpSpPr>
      <p:grpSpPr>
        <a:xfrm>
          <a:off x="0" y="0"/>
          <a:ext cx="0" cy="0"/>
          <a:chOff x="0" y="0"/>
          <a:chExt cx="0" cy="0"/>
        </a:xfrm>
      </p:grpSpPr>
      <p:sp>
        <p:nvSpPr>
          <p:cNvPr id="429" name="Google Shape;429;p7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tr"/>
              <a:t>Profilaksi</a:t>
            </a:r>
            <a:endParaRPr/>
          </a:p>
        </p:txBody>
      </p:sp>
      <p:sp>
        <p:nvSpPr>
          <p:cNvPr id="430" name="Google Shape;430;p70"/>
          <p:cNvSpPr txBox="1"/>
          <p:nvPr>
            <p:ph idx="1" type="body"/>
          </p:nvPr>
        </p:nvSpPr>
        <p:spPr>
          <a:xfrm>
            <a:off x="311700" y="1152475"/>
            <a:ext cx="4863900" cy="3416400"/>
          </a:xfrm>
          <a:prstGeom prst="rect">
            <a:avLst/>
          </a:prstGeom>
        </p:spPr>
        <p:txBody>
          <a:bodyPr anchorCtr="0" anchor="t" bIns="91425" lIns="91425" spcFirstLastPara="1" rIns="91425" wrap="square" tIns="91425">
            <a:normAutofit fontScale="55000" lnSpcReduction="20000"/>
          </a:bodyPr>
          <a:lstStyle/>
          <a:p>
            <a:pPr indent="0" lvl="0" marL="0" rtl="0" algn="l">
              <a:spcBef>
                <a:spcPts val="0"/>
              </a:spcBef>
              <a:spcAft>
                <a:spcPts val="0"/>
              </a:spcAft>
              <a:buNone/>
            </a:pPr>
            <a:r>
              <a:rPr lang="tr" sz="2747">
                <a:solidFill>
                  <a:schemeClr val="dk1"/>
                </a:solidFill>
              </a:rPr>
              <a:t>Profilaktik tedaviye geçiş;</a:t>
            </a:r>
            <a:endParaRPr sz="2747">
              <a:solidFill>
                <a:schemeClr val="dk1"/>
              </a:solidFill>
            </a:endParaRPr>
          </a:p>
          <a:p>
            <a:pPr indent="0" lvl="0" marL="0" rtl="0" algn="l">
              <a:spcBef>
                <a:spcPts val="1200"/>
              </a:spcBef>
              <a:spcAft>
                <a:spcPts val="0"/>
              </a:spcAft>
              <a:buNone/>
            </a:pPr>
            <a:r>
              <a:rPr lang="tr" sz="2747">
                <a:solidFill>
                  <a:schemeClr val="dk1"/>
                </a:solidFill>
              </a:rPr>
              <a:t>• Haftada iki günden daha sık ortaya çıkıyorsa</a:t>
            </a:r>
            <a:endParaRPr sz="2747">
              <a:solidFill>
                <a:schemeClr val="dk1"/>
              </a:solidFill>
            </a:endParaRPr>
          </a:p>
          <a:p>
            <a:pPr indent="0" lvl="0" marL="0" rtl="0" algn="l">
              <a:spcBef>
                <a:spcPts val="1200"/>
              </a:spcBef>
              <a:spcAft>
                <a:spcPts val="0"/>
              </a:spcAft>
              <a:buNone/>
            </a:pPr>
            <a:r>
              <a:rPr lang="tr" sz="2747">
                <a:solidFill>
                  <a:schemeClr val="dk1"/>
                </a:solidFill>
              </a:rPr>
              <a:t> • Başağrısı süresi 4 saatten uzunsa</a:t>
            </a:r>
            <a:endParaRPr sz="2747">
              <a:solidFill>
                <a:schemeClr val="dk1"/>
              </a:solidFill>
            </a:endParaRPr>
          </a:p>
          <a:p>
            <a:pPr indent="0" lvl="0" marL="0" rtl="0" algn="l">
              <a:spcBef>
                <a:spcPts val="1200"/>
              </a:spcBef>
              <a:spcAft>
                <a:spcPts val="0"/>
              </a:spcAft>
              <a:buNone/>
            </a:pPr>
            <a:r>
              <a:rPr lang="tr" sz="2747">
                <a:solidFill>
                  <a:schemeClr val="dk1"/>
                </a:solidFill>
              </a:rPr>
              <a:t> • Günlük yaşam aktivitelerinde kısıtlılığa yol açıyorsa</a:t>
            </a:r>
            <a:endParaRPr sz="2747">
              <a:solidFill>
                <a:schemeClr val="dk1"/>
              </a:solidFill>
            </a:endParaRPr>
          </a:p>
          <a:p>
            <a:pPr indent="0" lvl="0" marL="0" rtl="0" algn="l">
              <a:spcBef>
                <a:spcPts val="1200"/>
              </a:spcBef>
              <a:spcAft>
                <a:spcPts val="0"/>
              </a:spcAft>
              <a:buNone/>
            </a:pPr>
            <a:r>
              <a:rPr lang="tr" sz="2747">
                <a:solidFill>
                  <a:schemeClr val="dk1"/>
                </a:solidFill>
              </a:rPr>
              <a:t> • Atak tedavisi ilaçlarının aşırı kullanımı varsa </a:t>
            </a:r>
            <a:endParaRPr sz="2747">
              <a:solidFill>
                <a:schemeClr val="dk1"/>
              </a:solidFill>
            </a:endParaRPr>
          </a:p>
          <a:p>
            <a:pPr indent="0" lvl="0" marL="0" rtl="0" algn="l">
              <a:spcBef>
                <a:spcPts val="1200"/>
              </a:spcBef>
              <a:spcAft>
                <a:spcPts val="0"/>
              </a:spcAft>
              <a:buNone/>
            </a:pPr>
            <a:r>
              <a:rPr lang="tr" sz="2747">
                <a:solidFill>
                  <a:schemeClr val="dk1"/>
                </a:solidFill>
              </a:rPr>
              <a:t>• Atakta kullanılan ilaçlara duyarlılık veya kontrendikasyon mevcutsa</a:t>
            </a:r>
            <a:endParaRPr sz="2747">
              <a:solidFill>
                <a:schemeClr val="dk1"/>
              </a:solidFill>
            </a:endParaRPr>
          </a:p>
          <a:p>
            <a:pPr indent="0" lvl="0" marL="0" rtl="0" algn="l">
              <a:spcBef>
                <a:spcPts val="1200"/>
              </a:spcBef>
              <a:spcAft>
                <a:spcPts val="0"/>
              </a:spcAft>
              <a:buNone/>
            </a:pPr>
            <a:r>
              <a:t/>
            </a:r>
            <a:endParaRPr>
              <a:solidFill>
                <a:schemeClr val="dk1"/>
              </a:solidFill>
            </a:endParaRPr>
          </a:p>
          <a:p>
            <a:pPr indent="0" lvl="0" marL="0" rtl="0" algn="l">
              <a:spcBef>
                <a:spcPts val="1200"/>
              </a:spcBef>
              <a:spcAft>
                <a:spcPts val="0"/>
              </a:spcAft>
              <a:buNone/>
            </a:pPr>
            <a:r>
              <a:t/>
            </a:r>
            <a:endParaRPr>
              <a:solidFill>
                <a:schemeClr val="dk1"/>
              </a:solidFill>
            </a:endParaRPr>
          </a:p>
          <a:p>
            <a:pPr indent="0" lvl="0" marL="0" rtl="0" algn="l">
              <a:spcBef>
                <a:spcPts val="1200"/>
              </a:spcBef>
              <a:spcAft>
                <a:spcPts val="1200"/>
              </a:spcAft>
              <a:buNone/>
            </a:pPr>
            <a:r>
              <a:t/>
            </a:r>
            <a:endParaRPr>
              <a:solidFill>
                <a:schemeClr val="dk1"/>
              </a:solidFill>
            </a:endParaRPr>
          </a:p>
        </p:txBody>
      </p:sp>
      <p:pic>
        <p:nvPicPr>
          <p:cNvPr id="431" name="Google Shape;431;p70"/>
          <p:cNvPicPr preferRelativeResize="0"/>
          <p:nvPr/>
        </p:nvPicPr>
        <p:blipFill>
          <a:blip r:embed="rId3">
            <a:alphaModFix/>
          </a:blip>
          <a:stretch>
            <a:fillRect/>
          </a:stretch>
        </p:blipFill>
        <p:spPr>
          <a:xfrm>
            <a:off x="4993475" y="1017725"/>
            <a:ext cx="4093375" cy="3551150"/>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5" name="Shape 435"/>
        <p:cNvGrpSpPr/>
        <p:nvPr/>
      </p:nvGrpSpPr>
      <p:grpSpPr>
        <a:xfrm>
          <a:off x="0" y="0"/>
          <a:ext cx="0" cy="0"/>
          <a:chOff x="0" y="0"/>
          <a:chExt cx="0" cy="0"/>
        </a:xfrm>
      </p:grpSpPr>
      <p:sp>
        <p:nvSpPr>
          <p:cNvPr id="436" name="Google Shape;436;p71"/>
          <p:cNvSpPr txBox="1"/>
          <p:nvPr>
            <p:ph type="title"/>
          </p:nvPr>
        </p:nvSpPr>
        <p:spPr>
          <a:xfrm>
            <a:off x="311700" y="51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tr"/>
              <a:t>Olgu 2 Tedavisi</a:t>
            </a:r>
            <a:endParaRPr/>
          </a:p>
        </p:txBody>
      </p:sp>
      <p:sp>
        <p:nvSpPr>
          <p:cNvPr id="437" name="Google Shape;437;p71"/>
          <p:cNvSpPr txBox="1"/>
          <p:nvPr>
            <p:ph idx="1" type="body"/>
          </p:nvPr>
        </p:nvSpPr>
        <p:spPr>
          <a:xfrm>
            <a:off x="311700" y="12917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tr">
                <a:solidFill>
                  <a:schemeClr val="dk1"/>
                </a:solidFill>
              </a:rPr>
              <a:t>Kronik GTBA</a:t>
            </a:r>
            <a:endParaRPr>
              <a:solidFill>
                <a:schemeClr val="dk1"/>
              </a:solidFill>
            </a:endParaRPr>
          </a:p>
          <a:p>
            <a:pPr indent="0" lvl="0" marL="0" rtl="0" algn="l">
              <a:spcBef>
                <a:spcPts val="1200"/>
              </a:spcBef>
              <a:spcAft>
                <a:spcPts val="0"/>
              </a:spcAft>
              <a:buNone/>
            </a:pPr>
            <a:r>
              <a:rPr lang="tr">
                <a:solidFill>
                  <a:schemeClr val="dk1"/>
                </a:solidFill>
              </a:rPr>
              <a:t> ➢Kognitif-davranışçı terapi (KDT) ve gevşeme egzersizleri uygulanmış</a:t>
            </a:r>
            <a:endParaRPr>
              <a:solidFill>
                <a:schemeClr val="dk1"/>
              </a:solidFill>
            </a:endParaRPr>
          </a:p>
          <a:p>
            <a:pPr indent="0" lvl="0" marL="0" rtl="0" algn="l">
              <a:spcBef>
                <a:spcPts val="1200"/>
              </a:spcBef>
              <a:spcAft>
                <a:spcPts val="1200"/>
              </a:spcAft>
              <a:buNone/>
            </a:pPr>
            <a:r>
              <a:rPr lang="tr">
                <a:solidFill>
                  <a:schemeClr val="dk1"/>
                </a:solidFill>
              </a:rPr>
              <a:t> ➢9 seanslık, gevşeme egzersizlerini de içeren KDT hastanın kas gerginliğini fark edebildiği, kaslarını gevşetebildiği, duygularını daha iyi tanıdığı ve ifade edebildiği, otomatik düşüncelerini yakalayabildiği ve alternatif düşünceler geliştirebildiği, baş ağrısı şiddetinin azaldığı ve baş ağrısının günlük aktivitelerde danışana engel olmadığı görülmüştür.</a:t>
            </a:r>
            <a:endParaRPr>
              <a:solidFill>
                <a:schemeClr val="dk1"/>
              </a:solidFill>
            </a:endParaRPr>
          </a:p>
        </p:txBody>
      </p:sp>
      <p:pic>
        <p:nvPicPr>
          <p:cNvPr id="438" name="Google Shape;438;p71"/>
          <p:cNvPicPr preferRelativeResize="0"/>
          <p:nvPr/>
        </p:nvPicPr>
        <p:blipFill>
          <a:blip r:embed="rId3">
            <a:alphaModFix/>
          </a:blip>
          <a:stretch>
            <a:fillRect/>
          </a:stretch>
        </p:blipFill>
        <p:spPr>
          <a:xfrm>
            <a:off x="4408925" y="75025"/>
            <a:ext cx="4551975" cy="11144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 name="Shape 84"/>
        <p:cNvGrpSpPr/>
        <p:nvPr/>
      </p:nvGrpSpPr>
      <p:grpSpPr>
        <a:xfrm>
          <a:off x="0" y="0"/>
          <a:ext cx="0" cy="0"/>
          <a:chOff x="0" y="0"/>
          <a:chExt cx="0" cy="0"/>
        </a:xfrm>
      </p:grpSpPr>
      <p:sp>
        <p:nvSpPr>
          <p:cNvPr id="85" name="Google Shape;85;p18"/>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tr">
                <a:solidFill>
                  <a:schemeClr val="dk1"/>
                </a:solidFill>
              </a:rPr>
              <a:t>➢Birinci basamakta karşılaşılan ağrı sendromları içinde en yaygın olan</a:t>
            </a:r>
            <a:endParaRPr>
              <a:solidFill>
                <a:schemeClr val="dk1"/>
              </a:solidFill>
            </a:endParaRPr>
          </a:p>
          <a:p>
            <a:pPr indent="0" lvl="0" marL="0" rtl="0" algn="l">
              <a:spcBef>
                <a:spcPts val="1200"/>
              </a:spcBef>
              <a:spcAft>
                <a:spcPts val="0"/>
              </a:spcAft>
              <a:buNone/>
            </a:pPr>
            <a:r>
              <a:t/>
            </a:r>
            <a:endParaRPr>
              <a:solidFill>
                <a:schemeClr val="dk1"/>
              </a:solidFill>
            </a:endParaRPr>
          </a:p>
          <a:p>
            <a:pPr indent="0" lvl="0" marL="0" rtl="0" algn="l">
              <a:spcBef>
                <a:spcPts val="1200"/>
              </a:spcBef>
              <a:spcAft>
                <a:spcPts val="0"/>
              </a:spcAft>
              <a:buNone/>
            </a:pPr>
            <a:r>
              <a:rPr lang="tr">
                <a:solidFill>
                  <a:schemeClr val="dk1"/>
                </a:solidFill>
              </a:rPr>
              <a:t>              • Bireysel ve toplumsal ekonomik kayıplar </a:t>
            </a:r>
            <a:endParaRPr>
              <a:solidFill>
                <a:schemeClr val="dk1"/>
              </a:solidFill>
            </a:endParaRPr>
          </a:p>
          <a:p>
            <a:pPr indent="0" lvl="0" marL="0" rtl="0" algn="l">
              <a:spcBef>
                <a:spcPts val="1200"/>
              </a:spcBef>
              <a:spcAft>
                <a:spcPts val="0"/>
              </a:spcAft>
              <a:buNone/>
            </a:pPr>
            <a:r>
              <a:rPr lang="tr">
                <a:solidFill>
                  <a:schemeClr val="dk1"/>
                </a:solidFill>
              </a:rPr>
              <a:t>              • İş gücü kaybı </a:t>
            </a:r>
            <a:endParaRPr>
              <a:solidFill>
                <a:schemeClr val="dk1"/>
              </a:solidFill>
            </a:endParaRPr>
          </a:p>
          <a:p>
            <a:pPr indent="0" lvl="0" marL="0" rtl="0" algn="l">
              <a:spcBef>
                <a:spcPts val="1200"/>
              </a:spcBef>
              <a:spcAft>
                <a:spcPts val="0"/>
              </a:spcAft>
              <a:buNone/>
            </a:pPr>
            <a:r>
              <a:rPr lang="tr">
                <a:solidFill>
                  <a:schemeClr val="dk1"/>
                </a:solidFill>
              </a:rPr>
              <a:t>              • Yaşam kalitesini bozma </a:t>
            </a:r>
            <a:endParaRPr>
              <a:solidFill>
                <a:schemeClr val="dk1"/>
              </a:solidFill>
            </a:endParaRPr>
          </a:p>
          <a:p>
            <a:pPr indent="0" lvl="0" marL="0" rtl="0" algn="l">
              <a:spcBef>
                <a:spcPts val="1200"/>
              </a:spcBef>
              <a:spcAft>
                <a:spcPts val="0"/>
              </a:spcAft>
              <a:buNone/>
            </a:pPr>
            <a:r>
              <a:rPr lang="tr">
                <a:solidFill>
                  <a:schemeClr val="dk1"/>
                </a:solidFill>
              </a:rPr>
              <a:t>             • Sağlık harcamalarında artış</a:t>
            </a:r>
            <a:endParaRPr>
              <a:solidFill>
                <a:schemeClr val="dk1"/>
              </a:solidFill>
            </a:endParaRPr>
          </a:p>
          <a:p>
            <a:pPr indent="0" lvl="0" marL="0" rtl="0" algn="l">
              <a:spcBef>
                <a:spcPts val="1200"/>
              </a:spcBef>
              <a:spcAft>
                <a:spcPts val="1200"/>
              </a:spcAft>
              <a:buNone/>
            </a:pPr>
            <a:r>
              <a:t/>
            </a:r>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2" name="Shape 442"/>
        <p:cNvGrpSpPr/>
        <p:nvPr/>
      </p:nvGrpSpPr>
      <p:grpSpPr>
        <a:xfrm>
          <a:off x="0" y="0"/>
          <a:ext cx="0" cy="0"/>
          <a:chOff x="0" y="0"/>
          <a:chExt cx="0" cy="0"/>
        </a:xfrm>
      </p:grpSpPr>
      <p:sp>
        <p:nvSpPr>
          <p:cNvPr id="443" name="Google Shape;443;p72"/>
          <p:cNvSpPr txBox="1"/>
          <p:nvPr>
            <p:ph type="title"/>
          </p:nvPr>
        </p:nvSpPr>
        <p:spPr>
          <a:xfrm>
            <a:off x="226200" y="101295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tr"/>
              <a:t>OLGU 3</a:t>
            </a:r>
            <a:endParaRPr/>
          </a:p>
        </p:txBody>
      </p:sp>
      <p:sp>
        <p:nvSpPr>
          <p:cNvPr id="444" name="Google Shape;444;p72"/>
          <p:cNvSpPr txBox="1"/>
          <p:nvPr>
            <p:ph idx="1" type="body"/>
          </p:nvPr>
        </p:nvSpPr>
        <p:spPr>
          <a:xfrm>
            <a:off x="108100" y="1727100"/>
            <a:ext cx="8520600" cy="3416400"/>
          </a:xfrm>
          <a:prstGeom prst="rect">
            <a:avLst/>
          </a:prstGeom>
        </p:spPr>
        <p:txBody>
          <a:bodyPr anchorCtr="0" anchor="t" bIns="91425" lIns="91425" spcFirstLastPara="1" rIns="91425" wrap="square" tIns="91425">
            <a:normAutofit fontScale="85000" lnSpcReduction="20000"/>
          </a:bodyPr>
          <a:lstStyle/>
          <a:p>
            <a:pPr indent="0" lvl="0" marL="0" rtl="0" algn="l">
              <a:spcBef>
                <a:spcPts val="0"/>
              </a:spcBef>
              <a:spcAft>
                <a:spcPts val="0"/>
              </a:spcAft>
              <a:buNone/>
            </a:pPr>
            <a:r>
              <a:rPr lang="tr">
                <a:solidFill>
                  <a:schemeClr val="dk1"/>
                </a:solidFill>
              </a:rPr>
              <a:t>30 Y E</a:t>
            </a:r>
            <a:endParaRPr>
              <a:solidFill>
                <a:schemeClr val="dk1"/>
              </a:solidFill>
            </a:endParaRPr>
          </a:p>
          <a:p>
            <a:pPr indent="0" lvl="0" marL="0" rtl="0" algn="l">
              <a:spcBef>
                <a:spcPts val="1200"/>
              </a:spcBef>
              <a:spcAft>
                <a:spcPts val="0"/>
              </a:spcAft>
              <a:buNone/>
            </a:pPr>
            <a:r>
              <a:rPr lang="tr">
                <a:solidFill>
                  <a:schemeClr val="dk1"/>
                </a:solidFill>
              </a:rPr>
              <a:t>Yaklaşık 1 aydır süren ve her gün 7-8 defa tekrarlayan baş ağrısı</a:t>
            </a:r>
            <a:endParaRPr>
              <a:solidFill>
                <a:schemeClr val="dk1"/>
              </a:solidFill>
            </a:endParaRPr>
          </a:p>
          <a:p>
            <a:pPr indent="0" lvl="0" marL="0" rtl="0" algn="l">
              <a:spcBef>
                <a:spcPts val="1200"/>
              </a:spcBef>
              <a:spcAft>
                <a:spcPts val="0"/>
              </a:spcAft>
              <a:buNone/>
            </a:pPr>
            <a:r>
              <a:rPr lang="tr">
                <a:solidFill>
                  <a:schemeClr val="dk1"/>
                </a:solidFill>
              </a:rPr>
              <a:t>Ağrısı sağ göz içinde ve çevresinde yerleşik olup sağ şakak bölgesine de yayılmakta</a:t>
            </a:r>
            <a:endParaRPr>
              <a:solidFill>
                <a:schemeClr val="dk1"/>
              </a:solidFill>
            </a:endParaRPr>
          </a:p>
          <a:p>
            <a:pPr indent="0" lvl="0" marL="0" rtl="0" algn="l">
              <a:spcBef>
                <a:spcPts val="1200"/>
              </a:spcBef>
              <a:spcAft>
                <a:spcPts val="0"/>
              </a:spcAft>
              <a:buNone/>
            </a:pPr>
            <a:r>
              <a:rPr lang="tr">
                <a:solidFill>
                  <a:schemeClr val="dk1"/>
                </a:solidFill>
              </a:rPr>
              <a:t>Çok şiddetli ve yanıcı-zonklayıcı karakterde </a:t>
            </a:r>
            <a:endParaRPr>
              <a:solidFill>
                <a:schemeClr val="dk1"/>
              </a:solidFill>
            </a:endParaRPr>
          </a:p>
          <a:p>
            <a:pPr indent="0" lvl="0" marL="0" rtl="0" algn="l">
              <a:spcBef>
                <a:spcPts val="1200"/>
              </a:spcBef>
              <a:spcAft>
                <a:spcPts val="0"/>
              </a:spcAft>
              <a:buNone/>
            </a:pPr>
            <a:r>
              <a:rPr lang="tr">
                <a:solidFill>
                  <a:schemeClr val="dk1"/>
                </a:solidFill>
              </a:rPr>
              <a:t>1 saat kadar sürmekte</a:t>
            </a:r>
            <a:endParaRPr>
              <a:solidFill>
                <a:schemeClr val="dk1"/>
              </a:solidFill>
            </a:endParaRPr>
          </a:p>
          <a:p>
            <a:pPr indent="0" lvl="0" marL="0" rtl="0" algn="l">
              <a:spcBef>
                <a:spcPts val="1200"/>
              </a:spcBef>
              <a:spcAft>
                <a:spcPts val="0"/>
              </a:spcAft>
              <a:buNone/>
            </a:pPr>
            <a:r>
              <a:rPr lang="tr">
                <a:solidFill>
                  <a:schemeClr val="dk1"/>
                </a:solidFill>
              </a:rPr>
              <a:t>Alkol,sigara,başka ilaç kullanma öyküsü yok</a:t>
            </a:r>
            <a:endParaRPr>
              <a:solidFill>
                <a:schemeClr val="dk1"/>
              </a:solidFill>
            </a:endParaRPr>
          </a:p>
          <a:p>
            <a:pPr indent="0" lvl="0" marL="0" rtl="0" algn="l">
              <a:spcBef>
                <a:spcPts val="1200"/>
              </a:spcBef>
              <a:spcAft>
                <a:spcPts val="0"/>
              </a:spcAft>
              <a:buNone/>
            </a:pPr>
            <a:r>
              <a:rPr lang="tr">
                <a:solidFill>
                  <a:schemeClr val="dk1"/>
                </a:solidFill>
              </a:rPr>
              <a:t>Nörolojik muayenesinde sağ gözden ve burundan yaş gelmesi,sağ göz kapağında hafif ödem ve düşme,pupilde daralma dışında patolojik bulgu saptanmamış.</a:t>
            </a:r>
            <a:endParaRPr>
              <a:solidFill>
                <a:schemeClr val="dk1"/>
              </a:solidFill>
            </a:endParaRPr>
          </a:p>
          <a:p>
            <a:pPr indent="0" lvl="0" marL="0" rtl="0" algn="l">
              <a:spcBef>
                <a:spcPts val="1200"/>
              </a:spcBef>
              <a:spcAft>
                <a:spcPts val="1200"/>
              </a:spcAft>
              <a:buNone/>
            </a:pPr>
            <a:r>
              <a:rPr lang="tr">
                <a:solidFill>
                  <a:schemeClr val="dk1"/>
                </a:solidFill>
              </a:rPr>
              <a:t>Baş ağrısı atakları yılda birkaç veya iki yılda bir kez ortaya çıkmakta</a:t>
            </a:r>
            <a:endParaRPr>
              <a:solidFill>
                <a:schemeClr val="dk1"/>
              </a:solidFill>
            </a:endParaRPr>
          </a:p>
        </p:txBody>
      </p:sp>
      <p:pic>
        <p:nvPicPr>
          <p:cNvPr id="445" name="Google Shape;445;p72"/>
          <p:cNvPicPr preferRelativeResize="0"/>
          <p:nvPr/>
        </p:nvPicPr>
        <p:blipFill>
          <a:blip r:embed="rId3">
            <a:alphaModFix/>
          </a:blip>
          <a:stretch>
            <a:fillRect/>
          </a:stretch>
        </p:blipFill>
        <p:spPr>
          <a:xfrm>
            <a:off x="6345125" y="85725"/>
            <a:ext cx="2591700" cy="1875225"/>
          </a:xfrm>
          <a:prstGeom prst="rect">
            <a:avLst/>
          </a:prstGeom>
          <a:noFill/>
          <a:ln>
            <a:noFill/>
          </a:ln>
        </p:spPr>
      </p:pic>
      <p:pic>
        <p:nvPicPr>
          <p:cNvPr id="446" name="Google Shape;446;p72"/>
          <p:cNvPicPr preferRelativeResize="0"/>
          <p:nvPr/>
        </p:nvPicPr>
        <p:blipFill>
          <a:blip r:embed="rId4">
            <a:alphaModFix/>
          </a:blip>
          <a:stretch>
            <a:fillRect/>
          </a:stretch>
        </p:blipFill>
        <p:spPr>
          <a:xfrm>
            <a:off x="226200" y="0"/>
            <a:ext cx="5562601" cy="1093000"/>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0" name="Shape 450"/>
        <p:cNvGrpSpPr/>
        <p:nvPr/>
      </p:nvGrpSpPr>
      <p:grpSpPr>
        <a:xfrm>
          <a:off x="0" y="0"/>
          <a:ext cx="0" cy="0"/>
          <a:chOff x="0" y="0"/>
          <a:chExt cx="0" cy="0"/>
        </a:xfrm>
      </p:grpSpPr>
      <p:sp>
        <p:nvSpPr>
          <p:cNvPr id="451" name="Google Shape;451;p7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tr"/>
              <a:t>KÜME BAŞ AĞRISI </a:t>
            </a:r>
            <a:endParaRPr/>
          </a:p>
        </p:txBody>
      </p:sp>
      <p:sp>
        <p:nvSpPr>
          <p:cNvPr id="452" name="Google Shape;452;p73"/>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lnSpc>
                <a:spcPct val="70000"/>
              </a:lnSpc>
              <a:spcBef>
                <a:spcPts val="1000"/>
              </a:spcBef>
              <a:spcAft>
                <a:spcPts val="0"/>
              </a:spcAft>
              <a:buNone/>
            </a:pPr>
            <a:r>
              <a:rPr lang="tr" sz="2300">
                <a:solidFill>
                  <a:schemeClr val="dk1"/>
                </a:solidFill>
              </a:rPr>
              <a:t>➢Görülme sıklığı yaklaşık % 0,4</a:t>
            </a:r>
            <a:endParaRPr sz="2300">
              <a:solidFill>
                <a:schemeClr val="dk1"/>
              </a:solidFill>
            </a:endParaRPr>
          </a:p>
          <a:p>
            <a:pPr indent="0" lvl="0" marL="0" rtl="0" algn="l">
              <a:lnSpc>
                <a:spcPct val="70000"/>
              </a:lnSpc>
              <a:spcBef>
                <a:spcPts val="1000"/>
              </a:spcBef>
              <a:spcAft>
                <a:spcPts val="0"/>
              </a:spcAft>
              <a:buNone/>
            </a:pPr>
            <a:r>
              <a:rPr lang="tr" sz="2300">
                <a:solidFill>
                  <a:schemeClr val="dk1"/>
                </a:solidFill>
              </a:rPr>
              <a:t>➢E&gt;K </a:t>
            </a:r>
            <a:endParaRPr sz="2300">
              <a:solidFill>
                <a:schemeClr val="dk1"/>
              </a:solidFill>
            </a:endParaRPr>
          </a:p>
          <a:p>
            <a:pPr indent="0" lvl="0" marL="0" rtl="0" algn="l">
              <a:lnSpc>
                <a:spcPct val="70000"/>
              </a:lnSpc>
              <a:spcBef>
                <a:spcPts val="1000"/>
              </a:spcBef>
              <a:spcAft>
                <a:spcPts val="0"/>
              </a:spcAft>
              <a:buNone/>
            </a:pPr>
            <a:r>
              <a:rPr lang="tr" sz="2300">
                <a:solidFill>
                  <a:schemeClr val="dk1"/>
                </a:solidFill>
              </a:rPr>
              <a:t>➢Paroksizmal, unilateral ve retroorbital </a:t>
            </a:r>
            <a:endParaRPr sz="2300">
              <a:solidFill>
                <a:schemeClr val="dk1"/>
              </a:solidFill>
            </a:endParaRPr>
          </a:p>
          <a:p>
            <a:pPr indent="0" lvl="0" marL="0" rtl="0" algn="l">
              <a:lnSpc>
                <a:spcPct val="70000"/>
              </a:lnSpc>
              <a:spcBef>
                <a:spcPts val="1000"/>
              </a:spcBef>
              <a:spcAft>
                <a:spcPts val="0"/>
              </a:spcAft>
              <a:buNone/>
            </a:pPr>
            <a:r>
              <a:rPr lang="tr" sz="2300">
                <a:solidFill>
                  <a:schemeClr val="dk1"/>
                </a:solidFill>
              </a:rPr>
              <a:t>➢Şiddetli, oyucu, saplanıcı ağrı </a:t>
            </a:r>
            <a:endParaRPr sz="2300">
              <a:solidFill>
                <a:schemeClr val="dk1"/>
              </a:solidFill>
            </a:endParaRPr>
          </a:p>
          <a:p>
            <a:pPr indent="0" lvl="0" marL="0" rtl="0" algn="l">
              <a:lnSpc>
                <a:spcPct val="70000"/>
              </a:lnSpc>
              <a:spcBef>
                <a:spcPts val="1000"/>
              </a:spcBef>
              <a:spcAft>
                <a:spcPts val="0"/>
              </a:spcAft>
              <a:buNone/>
            </a:pPr>
            <a:r>
              <a:rPr lang="tr" sz="2300">
                <a:solidFill>
                  <a:schemeClr val="dk1"/>
                </a:solidFill>
              </a:rPr>
              <a:t>➢Maksimum şiddete kısa sürede (dakikalar içinde</a:t>
            </a:r>
            <a:endParaRPr sz="2300">
              <a:solidFill>
                <a:schemeClr val="dk1"/>
              </a:solidFill>
            </a:endParaRPr>
          </a:p>
          <a:p>
            <a:pPr indent="0" lvl="0" marL="0" rtl="0" algn="l">
              <a:lnSpc>
                <a:spcPct val="70000"/>
              </a:lnSpc>
              <a:spcBef>
                <a:spcPts val="1000"/>
              </a:spcBef>
              <a:spcAft>
                <a:spcPts val="0"/>
              </a:spcAft>
              <a:buNone/>
            </a:pPr>
            <a:r>
              <a:rPr lang="tr" sz="2300">
                <a:solidFill>
                  <a:schemeClr val="dk1"/>
                </a:solidFill>
              </a:rPr>
              <a:t>➢Günde 1-8 atak</a:t>
            </a:r>
            <a:endParaRPr sz="2300">
              <a:solidFill>
                <a:schemeClr val="dk1"/>
              </a:solidFill>
            </a:endParaRPr>
          </a:p>
          <a:p>
            <a:pPr indent="0" lvl="0" marL="0" rtl="0" algn="l">
              <a:lnSpc>
                <a:spcPct val="70000"/>
              </a:lnSpc>
              <a:spcBef>
                <a:spcPts val="1000"/>
              </a:spcBef>
              <a:spcAft>
                <a:spcPts val="0"/>
              </a:spcAft>
              <a:buClr>
                <a:schemeClr val="dk1"/>
              </a:buClr>
              <a:buSzPts val="1100"/>
              <a:buFont typeface="Arial"/>
              <a:buNone/>
            </a:pPr>
            <a:r>
              <a:rPr lang="tr" sz="2300">
                <a:solidFill>
                  <a:schemeClr val="dk1"/>
                </a:solidFill>
              </a:rPr>
              <a:t>➢15-180 dakika</a:t>
            </a:r>
            <a:endParaRPr sz="2300">
              <a:solidFill>
                <a:schemeClr val="dk1"/>
              </a:solidFill>
            </a:endParaRPr>
          </a:p>
          <a:p>
            <a:pPr indent="0" lvl="0" marL="0" rtl="0" algn="l">
              <a:lnSpc>
                <a:spcPct val="95000"/>
              </a:lnSpc>
              <a:spcBef>
                <a:spcPts val="0"/>
              </a:spcBef>
              <a:spcAft>
                <a:spcPts val="0"/>
              </a:spcAft>
              <a:buNone/>
            </a:pPr>
            <a:r>
              <a:rPr lang="tr" sz="2100">
                <a:solidFill>
                  <a:schemeClr val="dk1"/>
                </a:solidFill>
              </a:rPr>
              <a:t>➢İpsilateral  otonomik semptomlar</a:t>
            </a:r>
            <a:endParaRPr sz="2100">
              <a:solidFill>
                <a:schemeClr val="dk1"/>
              </a:solidFill>
            </a:endParaRPr>
          </a:p>
          <a:p>
            <a:pPr indent="0" lvl="0" marL="0" rtl="0" algn="l">
              <a:lnSpc>
                <a:spcPct val="95000"/>
              </a:lnSpc>
              <a:spcBef>
                <a:spcPts val="1200"/>
              </a:spcBef>
              <a:spcAft>
                <a:spcPts val="1200"/>
              </a:spcAft>
              <a:buNone/>
            </a:pPr>
            <a:r>
              <a:t/>
            </a:r>
            <a:endParaRPr sz="2100">
              <a:solidFill>
                <a:schemeClr val="dk1"/>
              </a:solidFill>
            </a:endParaRPr>
          </a:p>
        </p:txBody>
      </p:sp>
      <p:pic>
        <p:nvPicPr>
          <p:cNvPr id="453" name="Google Shape;453;p73"/>
          <p:cNvPicPr preferRelativeResize="0"/>
          <p:nvPr/>
        </p:nvPicPr>
        <p:blipFill>
          <a:blip r:embed="rId3">
            <a:alphaModFix/>
          </a:blip>
          <a:stretch>
            <a:fillRect/>
          </a:stretch>
        </p:blipFill>
        <p:spPr>
          <a:xfrm>
            <a:off x="5617600" y="204550"/>
            <a:ext cx="3526400" cy="2754575"/>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7" name="Shape 457"/>
        <p:cNvGrpSpPr/>
        <p:nvPr/>
      </p:nvGrpSpPr>
      <p:grpSpPr>
        <a:xfrm>
          <a:off x="0" y="0"/>
          <a:ext cx="0" cy="0"/>
          <a:chOff x="0" y="0"/>
          <a:chExt cx="0" cy="0"/>
        </a:xfrm>
      </p:grpSpPr>
      <p:sp>
        <p:nvSpPr>
          <p:cNvPr id="458" name="Google Shape;458;p74"/>
          <p:cNvSpPr txBox="1"/>
          <p:nvPr>
            <p:ph idx="1" type="body"/>
          </p:nvPr>
        </p:nvSpPr>
        <p:spPr>
          <a:xfrm>
            <a:off x="311700" y="278600"/>
            <a:ext cx="8520600" cy="4596900"/>
          </a:xfrm>
          <a:prstGeom prst="rect">
            <a:avLst/>
          </a:prstGeom>
        </p:spPr>
        <p:txBody>
          <a:bodyPr anchorCtr="0" anchor="t" bIns="91425" lIns="91425" spcFirstLastPara="1" rIns="91425" wrap="square" tIns="91425">
            <a:normAutofit fontScale="25000" lnSpcReduction="10000"/>
          </a:bodyPr>
          <a:lstStyle/>
          <a:p>
            <a:pPr indent="0" lvl="0" marL="0" rtl="0" algn="l">
              <a:lnSpc>
                <a:spcPct val="90000"/>
              </a:lnSpc>
              <a:spcBef>
                <a:spcPts val="1000"/>
              </a:spcBef>
              <a:spcAft>
                <a:spcPts val="0"/>
              </a:spcAft>
              <a:buClr>
                <a:schemeClr val="dk1"/>
              </a:buClr>
              <a:buSzPts val="275"/>
              <a:buFont typeface="Arial"/>
              <a:buNone/>
            </a:pPr>
            <a:r>
              <a:rPr b="1" i="1" lang="tr" sz="5400">
                <a:solidFill>
                  <a:schemeClr val="dk1"/>
                </a:solidFill>
              </a:rPr>
              <a:t>TANI KRİTERLERİ:</a:t>
            </a:r>
            <a:endParaRPr b="1" i="1" sz="5400">
              <a:solidFill>
                <a:schemeClr val="dk1"/>
              </a:solidFill>
            </a:endParaRPr>
          </a:p>
          <a:p>
            <a:pPr indent="0" lvl="0" marL="0" rtl="0" algn="l">
              <a:lnSpc>
                <a:spcPct val="90000"/>
              </a:lnSpc>
              <a:spcBef>
                <a:spcPts val="1000"/>
              </a:spcBef>
              <a:spcAft>
                <a:spcPts val="0"/>
              </a:spcAft>
              <a:buClr>
                <a:schemeClr val="dk1"/>
              </a:buClr>
              <a:buSzPct val="27342"/>
              <a:buFont typeface="Arial"/>
              <a:buNone/>
            </a:pPr>
            <a:r>
              <a:rPr b="1" lang="tr" sz="4023">
                <a:solidFill>
                  <a:schemeClr val="dk1"/>
                </a:solidFill>
              </a:rPr>
              <a:t>A. </a:t>
            </a:r>
            <a:r>
              <a:rPr lang="tr" sz="4023">
                <a:solidFill>
                  <a:schemeClr val="dk1"/>
                </a:solidFill>
              </a:rPr>
              <a:t>B-D kriterlerini karşılayan en az 5 atak</a:t>
            </a:r>
            <a:endParaRPr sz="4023">
              <a:solidFill>
                <a:schemeClr val="dk1"/>
              </a:solidFill>
            </a:endParaRPr>
          </a:p>
          <a:p>
            <a:pPr indent="0" lvl="0" marL="0" rtl="0" algn="l">
              <a:lnSpc>
                <a:spcPct val="90000"/>
              </a:lnSpc>
              <a:spcBef>
                <a:spcPts val="1000"/>
              </a:spcBef>
              <a:spcAft>
                <a:spcPts val="0"/>
              </a:spcAft>
              <a:buClr>
                <a:schemeClr val="dk1"/>
              </a:buClr>
              <a:buSzPct val="27342"/>
              <a:buFont typeface="Arial"/>
              <a:buNone/>
            </a:pPr>
            <a:r>
              <a:rPr b="1" lang="tr" sz="4023">
                <a:solidFill>
                  <a:schemeClr val="dk1"/>
                </a:solidFill>
              </a:rPr>
              <a:t>B. </a:t>
            </a:r>
            <a:r>
              <a:rPr lang="tr" sz="4023">
                <a:solidFill>
                  <a:schemeClr val="dk1"/>
                </a:solidFill>
              </a:rPr>
              <a:t>Şiddetli-çok şiddetli unilateral orbital, supraorbital ve/veya temporal 15-</a:t>
            </a:r>
            <a:endParaRPr sz="4023">
              <a:solidFill>
                <a:schemeClr val="dk1"/>
              </a:solidFill>
            </a:endParaRPr>
          </a:p>
          <a:p>
            <a:pPr indent="0" lvl="0" marL="0" rtl="0" algn="l">
              <a:lnSpc>
                <a:spcPct val="90000"/>
              </a:lnSpc>
              <a:spcBef>
                <a:spcPts val="1000"/>
              </a:spcBef>
              <a:spcAft>
                <a:spcPts val="0"/>
              </a:spcAft>
              <a:buClr>
                <a:schemeClr val="dk1"/>
              </a:buClr>
              <a:buSzPct val="27342"/>
              <a:buFont typeface="Arial"/>
              <a:buNone/>
            </a:pPr>
            <a:r>
              <a:rPr lang="tr" sz="4023">
                <a:solidFill>
                  <a:schemeClr val="dk1"/>
                </a:solidFill>
              </a:rPr>
              <a:t>180 dakika süren ağrı (tedavi edilmediğinde) (aktif dönemde geçen zamanın</a:t>
            </a:r>
            <a:endParaRPr sz="4023">
              <a:solidFill>
                <a:schemeClr val="dk1"/>
              </a:solidFill>
            </a:endParaRPr>
          </a:p>
          <a:p>
            <a:pPr indent="0" lvl="0" marL="0" rtl="0" algn="l">
              <a:lnSpc>
                <a:spcPct val="90000"/>
              </a:lnSpc>
              <a:spcBef>
                <a:spcPts val="1000"/>
              </a:spcBef>
              <a:spcAft>
                <a:spcPts val="0"/>
              </a:spcAft>
              <a:buClr>
                <a:schemeClr val="dk1"/>
              </a:buClr>
              <a:buSzPct val="27342"/>
              <a:buFont typeface="Arial"/>
              <a:buNone/>
            </a:pPr>
            <a:r>
              <a:rPr lang="tr" sz="4023">
                <a:solidFill>
                  <a:schemeClr val="dk1"/>
                </a:solidFill>
              </a:rPr>
              <a:t>yarısından azında atak süreleri daha uzun ya da kısa olabilir)</a:t>
            </a:r>
            <a:endParaRPr sz="4023">
              <a:solidFill>
                <a:schemeClr val="dk1"/>
              </a:solidFill>
            </a:endParaRPr>
          </a:p>
          <a:p>
            <a:pPr indent="0" lvl="0" marL="0" rtl="0" algn="l">
              <a:lnSpc>
                <a:spcPct val="90000"/>
              </a:lnSpc>
              <a:spcBef>
                <a:spcPts val="1000"/>
              </a:spcBef>
              <a:spcAft>
                <a:spcPts val="0"/>
              </a:spcAft>
              <a:buClr>
                <a:schemeClr val="dk1"/>
              </a:buClr>
              <a:buSzPct val="27342"/>
              <a:buFont typeface="Arial"/>
              <a:buNone/>
            </a:pPr>
            <a:r>
              <a:rPr b="1" lang="tr" sz="4023">
                <a:solidFill>
                  <a:schemeClr val="dk1"/>
                </a:solidFill>
              </a:rPr>
              <a:t>C. </a:t>
            </a:r>
            <a:r>
              <a:rPr lang="tr" sz="4023">
                <a:solidFill>
                  <a:schemeClr val="dk1"/>
                </a:solidFill>
              </a:rPr>
              <a:t>Aşağıdakilerden biri ya da ikisi başağrısına eşlik eder:</a:t>
            </a:r>
            <a:endParaRPr sz="4023">
              <a:solidFill>
                <a:schemeClr val="dk1"/>
              </a:solidFill>
            </a:endParaRPr>
          </a:p>
          <a:p>
            <a:pPr indent="0" lvl="0" marL="0" rtl="0" algn="l">
              <a:lnSpc>
                <a:spcPct val="90000"/>
              </a:lnSpc>
              <a:spcBef>
                <a:spcPts val="1000"/>
              </a:spcBef>
              <a:spcAft>
                <a:spcPts val="0"/>
              </a:spcAft>
              <a:buClr>
                <a:schemeClr val="dk1"/>
              </a:buClr>
              <a:buSzPct val="27342"/>
              <a:buFont typeface="Arial"/>
              <a:buNone/>
            </a:pPr>
            <a:r>
              <a:rPr lang="tr" sz="4023">
                <a:solidFill>
                  <a:schemeClr val="dk1"/>
                </a:solidFill>
              </a:rPr>
              <a:t>Aşağıdaki başağrısına ipsilateral semptom ya da belirtilerden en az biri:</a:t>
            </a:r>
            <a:endParaRPr sz="4023">
              <a:solidFill>
                <a:schemeClr val="dk1"/>
              </a:solidFill>
            </a:endParaRPr>
          </a:p>
          <a:p>
            <a:pPr indent="0" lvl="0" marL="0" rtl="0" algn="l">
              <a:lnSpc>
                <a:spcPct val="90000"/>
              </a:lnSpc>
              <a:spcBef>
                <a:spcPts val="1000"/>
              </a:spcBef>
              <a:spcAft>
                <a:spcPts val="0"/>
              </a:spcAft>
              <a:buClr>
                <a:schemeClr val="dk1"/>
              </a:buClr>
              <a:buSzPct val="27342"/>
              <a:buFont typeface="Arial"/>
              <a:buNone/>
            </a:pPr>
            <a:r>
              <a:rPr i="1" lang="tr" sz="4023">
                <a:solidFill>
                  <a:schemeClr val="dk1"/>
                </a:solidFill>
              </a:rPr>
              <a:t>- Konjunktival hiperemi ve/veya lakrimasyon</a:t>
            </a:r>
            <a:endParaRPr i="1" sz="4023">
              <a:solidFill>
                <a:schemeClr val="dk1"/>
              </a:solidFill>
            </a:endParaRPr>
          </a:p>
          <a:p>
            <a:pPr indent="0" lvl="0" marL="0" rtl="0" algn="l">
              <a:lnSpc>
                <a:spcPct val="90000"/>
              </a:lnSpc>
              <a:spcBef>
                <a:spcPts val="1000"/>
              </a:spcBef>
              <a:spcAft>
                <a:spcPts val="0"/>
              </a:spcAft>
              <a:buClr>
                <a:schemeClr val="dk1"/>
              </a:buClr>
              <a:buSzPct val="27342"/>
              <a:buFont typeface="Arial"/>
              <a:buNone/>
            </a:pPr>
            <a:r>
              <a:rPr i="1" lang="tr" sz="4023">
                <a:solidFill>
                  <a:schemeClr val="dk1"/>
                </a:solidFill>
              </a:rPr>
              <a:t>- Nazal konjesyon ve/veya rinore</a:t>
            </a:r>
            <a:endParaRPr i="1" sz="4023">
              <a:solidFill>
                <a:schemeClr val="dk1"/>
              </a:solidFill>
            </a:endParaRPr>
          </a:p>
          <a:p>
            <a:pPr indent="0" lvl="0" marL="0" rtl="0" algn="l">
              <a:lnSpc>
                <a:spcPct val="90000"/>
              </a:lnSpc>
              <a:spcBef>
                <a:spcPts val="1000"/>
              </a:spcBef>
              <a:spcAft>
                <a:spcPts val="0"/>
              </a:spcAft>
              <a:buClr>
                <a:schemeClr val="dk1"/>
              </a:buClr>
              <a:buSzPct val="27342"/>
              <a:buFont typeface="Arial"/>
              <a:buNone/>
            </a:pPr>
            <a:r>
              <a:rPr i="1" lang="tr" sz="4023">
                <a:solidFill>
                  <a:schemeClr val="dk1"/>
                </a:solidFill>
              </a:rPr>
              <a:t>- Göz kapağı ödemi</a:t>
            </a:r>
            <a:endParaRPr i="1" sz="4023">
              <a:solidFill>
                <a:schemeClr val="dk1"/>
              </a:solidFill>
            </a:endParaRPr>
          </a:p>
          <a:p>
            <a:pPr indent="0" lvl="0" marL="0" rtl="0" algn="l">
              <a:lnSpc>
                <a:spcPct val="90000"/>
              </a:lnSpc>
              <a:spcBef>
                <a:spcPts val="1000"/>
              </a:spcBef>
              <a:spcAft>
                <a:spcPts val="0"/>
              </a:spcAft>
              <a:buClr>
                <a:schemeClr val="dk1"/>
              </a:buClr>
              <a:buSzPct val="27342"/>
              <a:buFont typeface="Arial"/>
              <a:buNone/>
            </a:pPr>
            <a:r>
              <a:rPr i="1" lang="tr" sz="4023">
                <a:solidFill>
                  <a:schemeClr val="dk1"/>
                </a:solidFill>
              </a:rPr>
              <a:t>- Alın ve yüz yarısında terleme</a:t>
            </a:r>
            <a:endParaRPr i="1" sz="4023">
              <a:solidFill>
                <a:schemeClr val="dk1"/>
              </a:solidFill>
            </a:endParaRPr>
          </a:p>
          <a:p>
            <a:pPr indent="0" lvl="0" marL="0" rtl="0" algn="l">
              <a:lnSpc>
                <a:spcPct val="90000"/>
              </a:lnSpc>
              <a:spcBef>
                <a:spcPts val="1000"/>
              </a:spcBef>
              <a:spcAft>
                <a:spcPts val="0"/>
              </a:spcAft>
              <a:buClr>
                <a:schemeClr val="dk1"/>
              </a:buClr>
              <a:buSzPct val="27342"/>
              <a:buFont typeface="Arial"/>
              <a:buNone/>
            </a:pPr>
            <a:r>
              <a:rPr i="1" lang="tr" sz="4023">
                <a:solidFill>
                  <a:schemeClr val="dk1"/>
                </a:solidFill>
              </a:rPr>
              <a:t>- Myozis ve/veya pitozis</a:t>
            </a:r>
            <a:endParaRPr i="1" sz="4023">
              <a:solidFill>
                <a:schemeClr val="dk1"/>
              </a:solidFill>
            </a:endParaRPr>
          </a:p>
          <a:p>
            <a:pPr indent="0" lvl="0" marL="0" rtl="0" algn="l">
              <a:lnSpc>
                <a:spcPct val="90000"/>
              </a:lnSpc>
              <a:spcBef>
                <a:spcPts val="1000"/>
              </a:spcBef>
              <a:spcAft>
                <a:spcPts val="0"/>
              </a:spcAft>
              <a:buClr>
                <a:schemeClr val="dk1"/>
              </a:buClr>
              <a:buSzPct val="27342"/>
              <a:buFont typeface="Arial"/>
              <a:buNone/>
            </a:pPr>
            <a:r>
              <a:rPr i="1" lang="tr" sz="4023">
                <a:solidFill>
                  <a:schemeClr val="dk1"/>
                </a:solidFill>
              </a:rPr>
              <a:t>- Huzursuzluk veya ajitasyon</a:t>
            </a:r>
            <a:endParaRPr i="1" sz="4023">
              <a:solidFill>
                <a:schemeClr val="dk1"/>
              </a:solidFill>
            </a:endParaRPr>
          </a:p>
          <a:p>
            <a:pPr indent="0" lvl="0" marL="0" rtl="0" algn="l">
              <a:lnSpc>
                <a:spcPct val="90000"/>
              </a:lnSpc>
              <a:spcBef>
                <a:spcPts val="1000"/>
              </a:spcBef>
              <a:spcAft>
                <a:spcPts val="0"/>
              </a:spcAft>
              <a:buClr>
                <a:schemeClr val="dk1"/>
              </a:buClr>
              <a:buSzPct val="27342"/>
              <a:buFont typeface="Arial"/>
              <a:buNone/>
            </a:pPr>
            <a:r>
              <a:rPr b="1" lang="tr" sz="4023">
                <a:solidFill>
                  <a:schemeClr val="dk1"/>
                </a:solidFill>
              </a:rPr>
              <a:t>D. </a:t>
            </a:r>
            <a:r>
              <a:rPr lang="tr" sz="4023">
                <a:solidFill>
                  <a:schemeClr val="dk1"/>
                </a:solidFill>
              </a:rPr>
              <a:t>Aktif dönemde, zamanın yarısından çoğunda atak sıklığı: Gün aşırı 1 atak-8</a:t>
            </a:r>
            <a:endParaRPr sz="4023">
              <a:solidFill>
                <a:schemeClr val="dk1"/>
              </a:solidFill>
            </a:endParaRPr>
          </a:p>
          <a:p>
            <a:pPr indent="0" lvl="0" marL="0" rtl="0" algn="l">
              <a:lnSpc>
                <a:spcPct val="90000"/>
              </a:lnSpc>
              <a:spcBef>
                <a:spcPts val="1000"/>
              </a:spcBef>
              <a:spcAft>
                <a:spcPts val="0"/>
              </a:spcAft>
              <a:buClr>
                <a:schemeClr val="dk1"/>
              </a:buClr>
              <a:buSzPct val="27342"/>
              <a:buFont typeface="Arial"/>
              <a:buNone/>
            </a:pPr>
            <a:r>
              <a:rPr lang="tr" sz="4023">
                <a:solidFill>
                  <a:schemeClr val="dk1"/>
                </a:solidFill>
              </a:rPr>
              <a:t>atak/gün</a:t>
            </a:r>
            <a:endParaRPr sz="4023">
              <a:solidFill>
                <a:schemeClr val="dk1"/>
              </a:solidFill>
            </a:endParaRPr>
          </a:p>
          <a:p>
            <a:pPr indent="0" lvl="0" marL="0" rtl="0" algn="l">
              <a:lnSpc>
                <a:spcPct val="90000"/>
              </a:lnSpc>
              <a:spcBef>
                <a:spcPts val="1000"/>
              </a:spcBef>
              <a:spcAft>
                <a:spcPts val="0"/>
              </a:spcAft>
              <a:buClr>
                <a:schemeClr val="dk1"/>
              </a:buClr>
              <a:buSzPct val="27342"/>
              <a:buFont typeface="Arial"/>
              <a:buNone/>
            </a:pPr>
            <a:r>
              <a:rPr b="1" lang="tr" sz="4023">
                <a:solidFill>
                  <a:schemeClr val="dk1"/>
                </a:solidFill>
              </a:rPr>
              <a:t>E. </a:t>
            </a:r>
            <a:r>
              <a:rPr lang="tr" sz="4023">
                <a:solidFill>
                  <a:schemeClr val="dk1"/>
                </a:solidFill>
              </a:rPr>
              <a:t>Başka bir ICHD-3 tanı kriterleri ile açıklanabilecek hastalığa bağlı değildir.</a:t>
            </a:r>
            <a:endParaRPr sz="4023">
              <a:solidFill>
                <a:schemeClr val="dk1"/>
              </a:solidFill>
            </a:endParaRPr>
          </a:p>
          <a:p>
            <a:pPr indent="0" lvl="0" marL="0" rtl="0" algn="l">
              <a:spcBef>
                <a:spcPts val="0"/>
              </a:spcBef>
              <a:spcAft>
                <a:spcPts val="1200"/>
              </a:spcAft>
              <a:buNone/>
            </a:pPr>
            <a:r>
              <a:t/>
            </a:r>
            <a:endParaRPr sz="3223"/>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2" name="Shape 462"/>
        <p:cNvGrpSpPr/>
        <p:nvPr/>
      </p:nvGrpSpPr>
      <p:grpSpPr>
        <a:xfrm>
          <a:off x="0" y="0"/>
          <a:ext cx="0" cy="0"/>
          <a:chOff x="0" y="0"/>
          <a:chExt cx="0" cy="0"/>
        </a:xfrm>
      </p:grpSpPr>
      <p:sp>
        <p:nvSpPr>
          <p:cNvPr id="463" name="Google Shape;463;p7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464" name="Google Shape;464;p75"/>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465" name="Google Shape;465;p75"/>
          <p:cNvPicPr preferRelativeResize="0"/>
          <p:nvPr/>
        </p:nvPicPr>
        <p:blipFill>
          <a:blip r:embed="rId3">
            <a:alphaModFix/>
          </a:blip>
          <a:stretch>
            <a:fillRect/>
          </a:stretch>
        </p:blipFill>
        <p:spPr>
          <a:xfrm>
            <a:off x="204550" y="380050"/>
            <a:ext cx="8832299" cy="4383400"/>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9" name="Shape 469"/>
        <p:cNvGrpSpPr/>
        <p:nvPr/>
      </p:nvGrpSpPr>
      <p:grpSpPr>
        <a:xfrm>
          <a:off x="0" y="0"/>
          <a:ext cx="0" cy="0"/>
          <a:chOff x="0" y="0"/>
          <a:chExt cx="0" cy="0"/>
        </a:xfrm>
      </p:grpSpPr>
      <p:sp>
        <p:nvSpPr>
          <p:cNvPr id="470" name="Google Shape;470;p76"/>
          <p:cNvSpPr txBox="1"/>
          <p:nvPr>
            <p:ph type="title"/>
          </p:nvPr>
        </p:nvSpPr>
        <p:spPr>
          <a:xfrm>
            <a:off x="1061800" y="16507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tr"/>
              <a:t>Tedavi</a:t>
            </a:r>
            <a:endParaRPr/>
          </a:p>
        </p:txBody>
      </p:sp>
      <p:sp>
        <p:nvSpPr>
          <p:cNvPr id="471" name="Google Shape;471;p76"/>
          <p:cNvSpPr/>
          <p:nvPr/>
        </p:nvSpPr>
        <p:spPr>
          <a:xfrm>
            <a:off x="236675" y="929300"/>
            <a:ext cx="3204000" cy="13929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72" name="Google Shape;472;p76"/>
          <p:cNvPicPr preferRelativeResize="0"/>
          <p:nvPr/>
        </p:nvPicPr>
        <p:blipFill>
          <a:blip r:embed="rId3">
            <a:alphaModFix/>
          </a:blip>
          <a:stretch>
            <a:fillRect/>
          </a:stretch>
        </p:blipFill>
        <p:spPr>
          <a:xfrm>
            <a:off x="371950" y="1066525"/>
            <a:ext cx="2933450" cy="1118450"/>
          </a:xfrm>
          <a:prstGeom prst="rect">
            <a:avLst/>
          </a:prstGeom>
          <a:noFill/>
          <a:ln>
            <a:noFill/>
          </a:ln>
        </p:spPr>
      </p:pic>
      <p:pic>
        <p:nvPicPr>
          <p:cNvPr id="473" name="Google Shape;473;p76"/>
          <p:cNvPicPr preferRelativeResize="0"/>
          <p:nvPr/>
        </p:nvPicPr>
        <p:blipFill>
          <a:blip r:embed="rId4">
            <a:alphaModFix/>
          </a:blip>
          <a:stretch>
            <a:fillRect/>
          </a:stretch>
        </p:blipFill>
        <p:spPr>
          <a:xfrm>
            <a:off x="311700" y="2713150"/>
            <a:ext cx="4722225" cy="1980275"/>
          </a:xfrm>
          <a:prstGeom prst="rect">
            <a:avLst/>
          </a:prstGeom>
          <a:noFill/>
          <a:ln>
            <a:noFill/>
          </a:ln>
        </p:spPr>
      </p:pic>
      <p:pic>
        <p:nvPicPr>
          <p:cNvPr id="474" name="Google Shape;474;p76"/>
          <p:cNvPicPr preferRelativeResize="0"/>
          <p:nvPr/>
        </p:nvPicPr>
        <p:blipFill>
          <a:blip r:embed="rId5">
            <a:alphaModFix/>
          </a:blip>
          <a:stretch>
            <a:fillRect/>
          </a:stretch>
        </p:blipFill>
        <p:spPr>
          <a:xfrm>
            <a:off x="5606650" y="1157300"/>
            <a:ext cx="3384950" cy="3376300"/>
          </a:xfrm>
          <a:prstGeom prst="rect">
            <a:avLst/>
          </a:prstGeom>
          <a:noFill/>
          <a:ln>
            <a:noFill/>
          </a:ln>
        </p:spPr>
      </p:pic>
      <p:pic>
        <p:nvPicPr>
          <p:cNvPr id="475" name="Google Shape;475;p76"/>
          <p:cNvPicPr preferRelativeResize="0"/>
          <p:nvPr/>
        </p:nvPicPr>
        <p:blipFill>
          <a:blip r:embed="rId6">
            <a:alphaModFix/>
          </a:blip>
          <a:stretch>
            <a:fillRect/>
          </a:stretch>
        </p:blipFill>
        <p:spPr>
          <a:xfrm>
            <a:off x="7423550" y="82175"/>
            <a:ext cx="1245375" cy="1075125"/>
          </a:xfrm>
          <a:prstGeom prst="rect">
            <a:avLst/>
          </a:prstGeom>
          <a:noFill/>
          <a:ln>
            <a:noFill/>
          </a:ln>
        </p:spPr>
      </p:pic>
      <p:pic>
        <p:nvPicPr>
          <p:cNvPr id="476" name="Google Shape;476;p76"/>
          <p:cNvPicPr preferRelativeResize="0"/>
          <p:nvPr/>
        </p:nvPicPr>
        <p:blipFill>
          <a:blip r:embed="rId7">
            <a:alphaModFix/>
          </a:blip>
          <a:stretch>
            <a:fillRect/>
          </a:stretch>
        </p:blipFill>
        <p:spPr>
          <a:xfrm>
            <a:off x="311700" y="3961200"/>
            <a:ext cx="1314450" cy="1182300"/>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0" name="Shape 480"/>
        <p:cNvGrpSpPr/>
        <p:nvPr/>
      </p:nvGrpSpPr>
      <p:grpSpPr>
        <a:xfrm>
          <a:off x="0" y="0"/>
          <a:ext cx="0" cy="0"/>
          <a:chOff x="0" y="0"/>
          <a:chExt cx="0" cy="0"/>
        </a:xfrm>
      </p:grpSpPr>
      <p:sp>
        <p:nvSpPr>
          <p:cNvPr id="481" name="Google Shape;481;p77"/>
          <p:cNvSpPr txBox="1"/>
          <p:nvPr>
            <p:ph type="title"/>
          </p:nvPr>
        </p:nvSpPr>
        <p:spPr>
          <a:xfrm>
            <a:off x="226200" y="9808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tr"/>
              <a:t>OLGU 3 TEDAVİ</a:t>
            </a:r>
            <a:endParaRPr/>
          </a:p>
        </p:txBody>
      </p:sp>
      <p:sp>
        <p:nvSpPr>
          <p:cNvPr id="482" name="Google Shape;482;p77"/>
          <p:cNvSpPr txBox="1"/>
          <p:nvPr>
            <p:ph idx="1" type="body"/>
          </p:nvPr>
        </p:nvSpPr>
        <p:spPr>
          <a:xfrm>
            <a:off x="226200" y="1727100"/>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tr" sz="2000">
                <a:solidFill>
                  <a:schemeClr val="dk1"/>
                </a:solidFill>
              </a:rPr>
              <a:t>*</a:t>
            </a:r>
            <a:r>
              <a:rPr lang="tr" sz="2000">
                <a:solidFill>
                  <a:schemeClr val="dk1"/>
                </a:solidFill>
              </a:rPr>
              <a:t>Hastaya hemen 8 lt/dk oksijen inhalasyonuna başlandıve 10 dk devam edildi.</a:t>
            </a:r>
            <a:endParaRPr sz="2000">
              <a:solidFill>
                <a:schemeClr val="dk1"/>
              </a:solidFill>
            </a:endParaRPr>
          </a:p>
          <a:p>
            <a:pPr indent="0" lvl="0" marL="0" rtl="0" algn="l">
              <a:spcBef>
                <a:spcPts val="1200"/>
              </a:spcBef>
              <a:spcAft>
                <a:spcPts val="1200"/>
              </a:spcAft>
              <a:buNone/>
            </a:pPr>
            <a:r>
              <a:rPr lang="tr" sz="2000">
                <a:solidFill>
                  <a:schemeClr val="dk1"/>
                </a:solidFill>
              </a:rPr>
              <a:t>*İnhalasyonun 5.dakikasından sonra yakınmalar azalmaya başladı ve 30 dk içinde yakınmalar ve bulgular tamamen düzeldi.</a:t>
            </a:r>
            <a:endParaRPr sz="2000">
              <a:solidFill>
                <a:schemeClr val="dk1"/>
              </a:solidFill>
            </a:endParaRPr>
          </a:p>
        </p:txBody>
      </p:sp>
      <p:pic>
        <p:nvPicPr>
          <p:cNvPr id="483" name="Google Shape;483;p77"/>
          <p:cNvPicPr preferRelativeResize="0"/>
          <p:nvPr/>
        </p:nvPicPr>
        <p:blipFill>
          <a:blip r:embed="rId3">
            <a:alphaModFix/>
          </a:blip>
          <a:stretch>
            <a:fillRect/>
          </a:stretch>
        </p:blipFill>
        <p:spPr>
          <a:xfrm>
            <a:off x="3505175" y="64275"/>
            <a:ext cx="5562601" cy="1275175"/>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7" name="Shape 487"/>
        <p:cNvGrpSpPr/>
        <p:nvPr/>
      </p:nvGrpSpPr>
      <p:grpSpPr>
        <a:xfrm>
          <a:off x="0" y="0"/>
          <a:ext cx="0" cy="0"/>
          <a:chOff x="0" y="0"/>
          <a:chExt cx="0" cy="0"/>
        </a:xfrm>
      </p:grpSpPr>
      <p:sp>
        <p:nvSpPr>
          <p:cNvPr id="488" name="Google Shape;488;p7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tr"/>
              <a:t>PAROKSİZMAL HEMİKRANİA</a:t>
            </a:r>
            <a:endParaRPr/>
          </a:p>
        </p:txBody>
      </p:sp>
      <p:sp>
        <p:nvSpPr>
          <p:cNvPr id="489" name="Google Shape;489;p78"/>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tr">
                <a:solidFill>
                  <a:schemeClr val="dk1"/>
                </a:solidFill>
              </a:rPr>
              <a:t>➢1/50.000</a:t>
            </a:r>
            <a:endParaRPr>
              <a:solidFill>
                <a:schemeClr val="dk1"/>
              </a:solidFill>
            </a:endParaRPr>
          </a:p>
          <a:p>
            <a:pPr indent="0" lvl="0" marL="0" rtl="0" algn="l">
              <a:spcBef>
                <a:spcPts val="1200"/>
              </a:spcBef>
              <a:spcAft>
                <a:spcPts val="0"/>
              </a:spcAft>
              <a:buNone/>
            </a:pPr>
            <a:r>
              <a:rPr lang="tr">
                <a:solidFill>
                  <a:schemeClr val="dk1"/>
                </a:solidFill>
              </a:rPr>
              <a:t>➢En sık başlangıç yaşı 30-40 yaşlar</a:t>
            </a:r>
            <a:endParaRPr>
              <a:solidFill>
                <a:schemeClr val="dk1"/>
              </a:solidFill>
            </a:endParaRPr>
          </a:p>
          <a:p>
            <a:pPr indent="0" lvl="0" marL="0" rtl="0" algn="l">
              <a:spcBef>
                <a:spcPts val="1200"/>
              </a:spcBef>
              <a:spcAft>
                <a:spcPts val="0"/>
              </a:spcAft>
              <a:buNone/>
            </a:pPr>
            <a:r>
              <a:rPr lang="tr">
                <a:solidFill>
                  <a:schemeClr val="dk1"/>
                </a:solidFill>
              </a:rPr>
              <a:t>➢Atak süresi 2-30 dk </a:t>
            </a:r>
            <a:endParaRPr>
              <a:solidFill>
                <a:schemeClr val="dk1"/>
              </a:solidFill>
            </a:endParaRPr>
          </a:p>
          <a:p>
            <a:pPr indent="0" lvl="0" marL="0" rtl="0" algn="l">
              <a:spcBef>
                <a:spcPts val="1200"/>
              </a:spcBef>
              <a:spcAft>
                <a:spcPts val="0"/>
              </a:spcAft>
              <a:buNone/>
            </a:pPr>
            <a:r>
              <a:rPr lang="tr">
                <a:solidFill>
                  <a:schemeClr val="dk1"/>
                </a:solidFill>
              </a:rPr>
              <a:t>➢Atak sıklığı günde 1-50 (ortalama 10-15) </a:t>
            </a:r>
            <a:endParaRPr>
              <a:solidFill>
                <a:schemeClr val="dk1"/>
              </a:solidFill>
            </a:endParaRPr>
          </a:p>
          <a:p>
            <a:pPr indent="0" lvl="0" marL="0" rtl="0" algn="l">
              <a:spcBef>
                <a:spcPts val="1200"/>
              </a:spcBef>
              <a:spcAft>
                <a:spcPts val="1200"/>
              </a:spcAft>
              <a:buNone/>
            </a:pPr>
            <a:r>
              <a:rPr lang="tr">
                <a:solidFill>
                  <a:schemeClr val="dk1"/>
                </a:solidFill>
              </a:rPr>
              <a:t>➢Ağrı oftalmik sinir alanında</a:t>
            </a:r>
            <a:endParaRPr>
              <a:solidFill>
                <a:schemeClr val="dk1"/>
              </a:solidFill>
            </a:endParaRPr>
          </a:p>
        </p:txBody>
      </p:sp>
      <p:sp>
        <p:nvSpPr>
          <p:cNvPr id="490" name="Google Shape;490;p78"/>
          <p:cNvSpPr txBox="1"/>
          <p:nvPr/>
        </p:nvSpPr>
        <p:spPr>
          <a:xfrm>
            <a:off x="5325675" y="1017725"/>
            <a:ext cx="3354000" cy="350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tr" sz="2400"/>
              <a:t>➢Daima unilateral</a:t>
            </a:r>
            <a:endParaRPr sz="2400"/>
          </a:p>
          <a:p>
            <a:pPr indent="0" lvl="0" marL="0" rtl="0" algn="l">
              <a:spcBef>
                <a:spcPts val="0"/>
              </a:spcBef>
              <a:spcAft>
                <a:spcPts val="0"/>
              </a:spcAft>
              <a:buNone/>
            </a:pPr>
            <a:r>
              <a:rPr lang="tr" sz="2400"/>
              <a:t> ➢Zonklayıcı, saplayıcı, keskin, oyucu </a:t>
            </a:r>
            <a:endParaRPr sz="2400"/>
          </a:p>
          <a:p>
            <a:pPr indent="0" lvl="0" marL="0" rtl="0" algn="l">
              <a:spcBef>
                <a:spcPts val="0"/>
              </a:spcBef>
              <a:spcAft>
                <a:spcPts val="0"/>
              </a:spcAft>
              <a:buNone/>
            </a:pPr>
            <a:r>
              <a:rPr lang="tr" sz="2400"/>
              <a:t>➢İpsilateral otonom bulgular ➢İndometazine tedavisine çok iyi yanıt verirler.</a:t>
            </a:r>
            <a:endParaRPr sz="2400"/>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4" name="Shape 494"/>
        <p:cNvGrpSpPr/>
        <p:nvPr/>
      </p:nvGrpSpPr>
      <p:grpSpPr>
        <a:xfrm>
          <a:off x="0" y="0"/>
          <a:ext cx="0" cy="0"/>
          <a:chOff x="0" y="0"/>
          <a:chExt cx="0" cy="0"/>
        </a:xfrm>
      </p:grpSpPr>
      <p:sp>
        <p:nvSpPr>
          <p:cNvPr id="495" name="Google Shape;495;p7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lnSpc>
                <a:spcPct val="90000"/>
              </a:lnSpc>
              <a:spcBef>
                <a:spcPts val="1000"/>
              </a:spcBef>
              <a:spcAft>
                <a:spcPts val="0"/>
              </a:spcAft>
              <a:buClr>
                <a:schemeClr val="dk1"/>
              </a:buClr>
              <a:buSzPct val="42672"/>
              <a:buFont typeface="Arial"/>
              <a:buNone/>
            </a:pPr>
            <a:r>
              <a:rPr b="1" lang="tr" sz="2577"/>
              <a:t>Konjunktival kızarıklık, yaşarma, kısa süreli tek yanlı nevraljiform başağrısı atakları (SUNCT – Short lasting Unilateral Neuralgiform headache attacks with Conjunctival injection and Tearing)</a:t>
            </a:r>
            <a:r>
              <a:rPr b="1" lang="tr"/>
              <a:t> </a:t>
            </a:r>
            <a:endParaRPr b="1"/>
          </a:p>
          <a:p>
            <a:pPr indent="0" lvl="0" marL="0" rtl="0" algn="l">
              <a:spcBef>
                <a:spcPts val="0"/>
              </a:spcBef>
              <a:spcAft>
                <a:spcPts val="0"/>
              </a:spcAft>
              <a:buNone/>
            </a:pPr>
            <a:r>
              <a:t/>
            </a:r>
            <a:endParaRPr/>
          </a:p>
        </p:txBody>
      </p:sp>
      <p:sp>
        <p:nvSpPr>
          <p:cNvPr id="496" name="Google Shape;496;p79"/>
          <p:cNvSpPr txBox="1"/>
          <p:nvPr>
            <p:ph idx="1" type="body"/>
          </p:nvPr>
        </p:nvSpPr>
        <p:spPr>
          <a:xfrm>
            <a:off x="311700" y="1993100"/>
            <a:ext cx="8520600" cy="2575800"/>
          </a:xfrm>
          <a:prstGeom prst="rect">
            <a:avLst/>
          </a:prstGeom>
        </p:spPr>
        <p:txBody>
          <a:bodyPr anchorCtr="0" anchor="t" bIns="91425" lIns="91425" spcFirstLastPara="1" rIns="91425" wrap="square" tIns="91425">
            <a:normAutofit fontScale="55000" lnSpcReduction="10000"/>
          </a:bodyPr>
          <a:lstStyle/>
          <a:p>
            <a:pPr indent="0" lvl="0" marL="0" rtl="0" algn="l">
              <a:lnSpc>
                <a:spcPct val="90000"/>
              </a:lnSpc>
              <a:spcBef>
                <a:spcPts val="1000"/>
              </a:spcBef>
              <a:spcAft>
                <a:spcPts val="0"/>
              </a:spcAft>
              <a:buClr>
                <a:schemeClr val="dk1"/>
              </a:buClr>
              <a:buSzPct val="45833"/>
              <a:buFont typeface="Arial"/>
              <a:buNone/>
            </a:pPr>
            <a:r>
              <a:rPr lang="tr" sz="2400">
                <a:solidFill>
                  <a:schemeClr val="dk1"/>
                </a:solidFill>
              </a:rPr>
              <a:t>Trigemino-otonomik başağrılarından çok daha kısa süreli ve daha sık, tek yanlı ağrı atakları ile belirlenir.</a:t>
            </a:r>
            <a:endParaRPr sz="2400">
              <a:solidFill>
                <a:schemeClr val="dk1"/>
              </a:solidFill>
            </a:endParaRPr>
          </a:p>
          <a:p>
            <a:pPr indent="0" lvl="0" marL="0" rtl="0" algn="l">
              <a:lnSpc>
                <a:spcPct val="90000"/>
              </a:lnSpc>
              <a:spcBef>
                <a:spcPts val="1000"/>
              </a:spcBef>
              <a:spcAft>
                <a:spcPts val="0"/>
              </a:spcAft>
              <a:buNone/>
            </a:pPr>
            <a:r>
              <a:rPr lang="tr" sz="2400">
                <a:solidFill>
                  <a:schemeClr val="dk1"/>
                </a:solidFill>
              </a:rPr>
              <a:t> Aynı taraftaki gözde çok sıklıkla belirgin göz yaşarması ve kızarıklıkla birlikte batma/iğnelenme eşlik eder.</a:t>
            </a:r>
            <a:endParaRPr sz="2400">
              <a:solidFill>
                <a:schemeClr val="dk1"/>
              </a:solidFill>
            </a:endParaRPr>
          </a:p>
          <a:p>
            <a:pPr indent="0" lvl="0" marL="0" rtl="0" algn="l">
              <a:lnSpc>
                <a:spcPct val="90000"/>
              </a:lnSpc>
              <a:spcBef>
                <a:spcPts val="1000"/>
              </a:spcBef>
              <a:spcAft>
                <a:spcPts val="0"/>
              </a:spcAft>
              <a:buNone/>
            </a:pPr>
            <a:r>
              <a:rPr lang="tr" sz="2400">
                <a:solidFill>
                  <a:schemeClr val="dk1"/>
                </a:solidFill>
              </a:rPr>
              <a:t>Hastalığın başlangıcı 40-50 (10-77 yaşlar arası) yaşlarındadır.</a:t>
            </a:r>
            <a:endParaRPr sz="2400">
              <a:solidFill>
                <a:schemeClr val="dk1"/>
              </a:solidFill>
            </a:endParaRPr>
          </a:p>
          <a:p>
            <a:pPr indent="0" lvl="0" marL="0" rtl="0" algn="l">
              <a:lnSpc>
                <a:spcPct val="90000"/>
              </a:lnSpc>
              <a:spcBef>
                <a:spcPts val="1000"/>
              </a:spcBef>
              <a:spcAft>
                <a:spcPts val="0"/>
              </a:spcAft>
              <a:buNone/>
            </a:pPr>
            <a:r>
              <a:rPr lang="tr" sz="2400">
                <a:solidFill>
                  <a:schemeClr val="dk1"/>
                </a:solidFill>
              </a:rPr>
              <a:t> Genelde erkeklerde daha sık görülür.</a:t>
            </a:r>
            <a:endParaRPr sz="2400">
              <a:solidFill>
                <a:schemeClr val="dk1"/>
              </a:solidFill>
            </a:endParaRPr>
          </a:p>
          <a:p>
            <a:pPr indent="0" lvl="0" marL="0" rtl="0" algn="l">
              <a:lnSpc>
                <a:spcPct val="90000"/>
              </a:lnSpc>
              <a:spcBef>
                <a:spcPts val="1000"/>
              </a:spcBef>
              <a:spcAft>
                <a:spcPts val="0"/>
              </a:spcAft>
              <a:buNone/>
            </a:pPr>
            <a:r>
              <a:rPr lang="tr" sz="2400">
                <a:solidFill>
                  <a:schemeClr val="dk1"/>
                </a:solidFill>
              </a:rPr>
              <a:t>Ağrı karakteri tipik olarak saplayıcı ve çok şiddetli olarak tarif edilir ancak bazı hastalar elektrik çarpması, yanıcı veya keskin ağrı gibi ifadeler de kullanabilir.</a:t>
            </a:r>
            <a:endParaRPr sz="2400">
              <a:solidFill>
                <a:schemeClr val="dk1"/>
              </a:solidFill>
            </a:endParaRPr>
          </a:p>
          <a:p>
            <a:pPr indent="0" lvl="0" marL="0" rtl="0" algn="l">
              <a:lnSpc>
                <a:spcPct val="90000"/>
              </a:lnSpc>
              <a:spcBef>
                <a:spcPts val="1000"/>
              </a:spcBef>
              <a:spcAft>
                <a:spcPts val="0"/>
              </a:spcAft>
              <a:buNone/>
            </a:pPr>
            <a:r>
              <a:rPr lang="tr" sz="2400">
                <a:solidFill>
                  <a:schemeClr val="dk1"/>
                </a:solidFill>
              </a:rPr>
              <a:t>SUNCT’de saplayıcı ağrıların süresi çok kısadır ve ataklar 5-240 saniye sürer. </a:t>
            </a:r>
            <a:endParaRPr sz="2400">
              <a:solidFill>
                <a:schemeClr val="dk1"/>
              </a:solidFill>
            </a:endParaRPr>
          </a:p>
          <a:p>
            <a:pPr indent="0" lvl="0" marL="0" rtl="0" algn="l">
              <a:lnSpc>
                <a:spcPct val="90000"/>
              </a:lnSpc>
              <a:spcBef>
                <a:spcPts val="1000"/>
              </a:spcBef>
              <a:spcAft>
                <a:spcPts val="0"/>
              </a:spcAft>
              <a:buClr>
                <a:schemeClr val="dk1"/>
              </a:buClr>
              <a:buSzPct val="45833"/>
              <a:buFont typeface="Arial"/>
              <a:buNone/>
            </a:pPr>
            <a:r>
              <a:rPr lang="tr" sz="2400">
                <a:solidFill>
                  <a:schemeClr val="dk1"/>
                </a:solidFill>
              </a:rPr>
              <a:t>SUNCT’de günde ortalama 60 (2-200) atak gelir.</a:t>
            </a:r>
            <a:endParaRPr sz="2400">
              <a:solidFill>
                <a:schemeClr val="dk1"/>
              </a:solidFill>
            </a:endParaRPr>
          </a:p>
          <a:p>
            <a:pPr indent="0" lvl="0" marL="0" rtl="0" algn="l">
              <a:spcBef>
                <a:spcPts val="0"/>
              </a:spcBef>
              <a:spcAft>
                <a:spcPts val="1200"/>
              </a:spcAft>
              <a:buNone/>
            </a:pPr>
            <a:r>
              <a:t/>
            </a:r>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0" name="Shape 500"/>
        <p:cNvGrpSpPr/>
        <p:nvPr/>
      </p:nvGrpSpPr>
      <p:grpSpPr>
        <a:xfrm>
          <a:off x="0" y="0"/>
          <a:ext cx="0" cy="0"/>
          <a:chOff x="0" y="0"/>
          <a:chExt cx="0" cy="0"/>
        </a:xfrm>
      </p:grpSpPr>
      <p:sp>
        <p:nvSpPr>
          <p:cNvPr id="501" name="Google Shape;501;p8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tr"/>
              <a:t>TRİGEMİNAL NEVRALJİ</a:t>
            </a:r>
            <a:endParaRPr/>
          </a:p>
        </p:txBody>
      </p:sp>
      <p:sp>
        <p:nvSpPr>
          <p:cNvPr id="502" name="Google Shape;502;p80"/>
          <p:cNvSpPr txBox="1"/>
          <p:nvPr>
            <p:ph idx="1" type="body"/>
          </p:nvPr>
        </p:nvSpPr>
        <p:spPr>
          <a:xfrm>
            <a:off x="311700" y="1152475"/>
            <a:ext cx="8520600" cy="3416400"/>
          </a:xfrm>
          <a:prstGeom prst="rect">
            <a:avLst/>
          </a:prstGeom>
        </p:spPr>
        <p:txBody>
          <a:bodyPr anchorCtr="0" anchor="t" bIns="91425" lIns="91425" spcFirstLastPara="1" rIns="91425" wrap="square" tIns="91425">
            <a:normAutofit fontScale="25000" lnSpcReduction="20000"/>
          </a:bodyPr>
          <a:lstStyle/>
          <a:p>
            <a:pPr indent="0" lvl="0" marL="0" rtl="0" algn="l">
              <a:spcBef>
                <a:spcPts val="0"/>
              </a:spcBef>
              <a:spcAft>
                <a:spcPts val="0"/>
              </a:spcAft>
              <a:buNone/>
            </a:pPr>
            <a:r>
              <a:rPr lang="tr" sz="4907">
                <a:solidFill>
                  <a:schemeClr val="dk1"/>
                </a:solidFill>
              </a:rPr>
              <a:t>*</a:t>
            </a:r>
            <a:r>
              <a:rPr lang="tr" sz="5107">
                <a:solidFill>
                  <a:schemeClr val="dk1"/>
                </a:solidFill>
              </a:rPr>
              <a:t>Ağrı;     	</a:t>
            </a:r>
            <a:r>
              <a:rPr lang="tr" sz="5007">
                <a:solidFill>
                  <a:schemeClr val="dk1"/>
                </a:solidFill>
              </a:rPr>
              <a:t>batıcı,</a:t>
            </a:r>
            <a:endParaRPr sz="5007">
              <a:solidFill>
                <a:schemeClr val="dk1"/>
              </a:solidFill>
            </a:endParaRPr>
          </a:p>
          <a:p>
            <a:pPr indent="0" lvl="0" marL="0" rtl="0" algn="l">
              <a:lnSpc>
                <a:spcPct val="90000"/>
              </a:lnSpc>
              <a:spcBef>
                <a:spcPts val="1200"/>
              </a:spcBef>
              <a:spcAft>
                <a:spcPts val="0"/>
              </a:spcAft>
              <a:buClr>
                <a:schemeClr val="dk1"/>
              </a:buClr>
              <a:buSzPts val="275"/>
              <a:buFont typeface="Arial"/>
              <a:buNone/>
            </a:pPr>
            <a:r>
              <a:rPr lang="tr" sz="5007">
                <a:solidFill>
                  <a:schemeClr val="dk1"/>
                </a:solidFill>
              </a:rPr>
              <a:t>                   	vurucu ya da</a:t>
            </a:r>
            <a:endParaRPr sz="5007">
              <a:solidFill>
                <a:schemeClr val="dk1"/>
              </a:solidFill>
            </a:endParaRPr>
          </a:p>
          <a:p>
            <a:pPr indent="0" lvl="0" marL="0" rtl="0" algn="l">
              <a:lnSpc>
                <a:spcPct val="90000"/>
              </a:lnSpc>
              <a:spcBef>
                <a:spcPts val="1000"/>
              </a:spcBef>
              <a:spcAft>
                <a:spcPts val="0"/>
              </a:spcAft>
              <a:buClr>
                <a:schemeClr val="dk1"/>
              </a:buClr>
              <a:buSzPts val="275"/>
              <a:buFont typeface="Arial"/>
              <a:buNone/>
            </a:pPr>
            <a:r>
              <a:rPr lang="tr" sz="5007">
                <a:solidFill>
                  <a:schemeClr val="dk1"/>
                </a:solidFill>
              </a:rPr>
              <a:t>                   	elektrik çarpması gibi ve</a:t>
            </a:r>
            <a:endParaRPr sz="5007">
              <a:solidFill>
                <a:schemeClr val="dk1"/>
              </a:solidFill>
            </a:endParaRPr>
          </a:p>
          <a:p>
            <a:pPr indent="0" lvl="0" marL="0" rtl="0" algn="l">
              <a:lnSpc>
                <a:spcPct val="90000"/>
              </a:lnSpc>
              <a:spcBef>
                <a:spcPts val="1000"/>
              </a:spcBef>
              <a:spcAft>
                <a:spcPts val="0"/>
              </a:spcAft>
              <a:buNone/>
            </a:pPr>
            <a:r>
              <a:rPr lang="tr" sz="5007">
                <a:solidFill>
                  <a:schemeClr val="dk1"/>
                </a:solidFill>
              </a:rPr>
              <a:t>                   	çok şiddetlidir.</a:t>
            </a:r>
            <a:endParaRPr sz="5007">
              <a:solidFill>
                <a:schemeClr val="dk1"/>
              </a:solidFill>
            </a:endParaRPr>
          </a:p>
          <a:p>
            <a:pPr indent="0" lvl="0" marL="0" rtl="0" algn="l">
              <a:lnSpc>
                <a:spcPct val="90000"/>
              </a:lnSpc>
              <a:spcBef>
                <a:spcPts val="1000"/>
              </a:spcBef>
              <a:spcAft>
                <a:spcPts val="0"/>
              </a:spcAft>
              <a:buNone/>
            </a:pPr>
            <a:r>
              <a:rPr lang="tr" sz="5307">
                <a:solidFill>
                  <a:schemeClr val="dk1"/>
                </a:solidFill>
              </a:rPr>
              <a:t>*Saniyeler ile 2 dakika arasında</a:t>
            </a:r>
            <a:endParaRPr sz="5307">
              <a:solidFill>
                <a:schemeClr val="dk1"/>
              </a:solidFill>
            </a:endParaRPr>
          </a:p>
          <a:p>
            <a:pPr indent="0" lvl="0" marL="0" rtl="0" algn="l">
              <a:lnSpc>
                <a:spcPct val="90000"/>
              </a:lnSpc>
              <a:spcBef>
                <a:spcPts val="1000"/>
              </a:spcBef>
              <a:spcAft>
                <a:spcPts val="0"/>
              </a:spcAft>
              <a:buNone/>
            </a:pPr>
            <a:r>
              <a:rPr lang="tr" sz="5307">
                <a:solidFill>
                  <a:schemeClr val="dk1"/>
                </a:solidFill>
              </a:rPr>
              <a:t>*Tek taraflı ve 5. sinirin özellikle 2. ve 3. dal dağılımındadır.</a:t>
            </a:r>
            <a:endParaRPr sz="5307">
              <a:solidFill>
                <a:schemeClr val="dk1"/>
              </a:solidFill>
            </a:endParaRPr>
          </a:p>
          <a:p>
            <a:pPr indent="0" lvl="0" marL="0" rtl="0" algn="l">
              <a:lnSpc>
                <a:spcPct val="90000"/>
              </a:lnSpc>
              <a:spcBef>
                <a:spcPts val="1000"/>
              </a:spcBef>
              <a:spcAft>
                <a:spcPts val="0"/>
              </a:spcAft>
              <a:buNone/>
            </a:pPr>
            <a:r>
              <a:rPr lang="tr" sz="5307">
                <a:solidFill>
                  <a:schemeClr val="dk1"/>
                </a:solidFill>
              </a:rPr>
              <a:t>*Uyarıcılar:</a:t>
            </a:r>
            <a:endParaRPr sz="5307">
              <a:solidFill>
                <a:schemeClr val="dk1"/>
              </a:solidFill>
            </a:endParaRPr>
          </a:p>
          <a:p>
            <a:pPr indent="0" lvl="0" marL="0" rtl="0" algn="l">
              <a:lnSpc>
                <a:spcPct val="90000"/>
              </a:lnSpc>
              <a:spcBef>
                <a:spcPts val="1000"/>
              </a:spcBef>
              <a:spcAft>
                <a:spcPts val="0"/>
              </a:spcAft>
              <a:buNone/>
            </a:pPr>
            <a:r>
              <a:rPr lang="tr" sz="5307">
                <a:solidFill>
                  <a:schemeClr val="dk1"/>
                </a:solidFill>
              </a:rPr>
              <a:t>                   	konuşma,               diş fırçalama,</a:t>
            </a:r>
            <a:endParaRPr sz="5307">
              <a:solidFill>
                <a:schemeClr val="dk1"/>
              </a:solidFill>
            </a:endParaRPr>
          </a:p>
          <a:p>
            <a:pPr indent="0" lvl="0" marL="0" rtl="0" algn="l">
              <a:lnSpc>
                <a:spcPct val="90000"/>
              </a:lnSpc>
              <a:spcBef>
                <a:spcPts val="1000"/>
              </a:spcBef>
              <a:spcAft>
                <a:spcPts val="0"/>
              </a:spcAft>
              <a:buNone/>
            </a:pPr>
            <a:r>
              <a:rPr lang="tr" sz="5307">
                <a:solidFill>
                  <a:schemeClr val="dk1"/>
                </a:solidFill>
              </a:rPr>
              <a:t>                   	çiğneme,                traş olma</a:t>
            </a:r>
            <a:endParaRPr sz="5307">
              <a:solidFill>
                <a:schemeClr val="dk1"/>
              </a:solidFill>
            </a:endParaRPr>
          </a:p>
          <a:p>
            <a:pPr indent="0" lvl="0" marL="0" rtl="0" algn="l">
              <a:lnSpc>
                <a:spcPct val="90000"/>
              </a:lnSpc>
              <a:spcBef>
                <a:spcPts val="1000"/>
              </a:spcBef>
              <a:spcAft>
                <a:spcPts val="0"/>
              </a:spcAft>
              <a:buNone/>
            </a:pPr>
            <a:r>
              <a:rPr lang="tr" sz="5307">
                <a:solidFill>
                  <a:schemeClr val="dk1"/>
                </a:solidFill>
              </a:rPr>
              <a:t>                   	yüz yıkama,            soğuk hava</a:t>
            </a:r>
            <a:endParaRPr sz="5307">
              <a:solidFill>
                <a:schemeClr val="dk1"/>
              </a:solidFill>
            </a:endParaRPr>
          </a:p>
          <a:p>
            <a:pPr indent="0" lvl="0" marL="0" rtl="0" algn="l">
              <a:lnSpc>
                <a:spcPct val="90000"/>
              </a:lnSpc>
              <a:spcBef>
                <a:spcPts val="1000"/>
              </a:spcBef>
              <a:spcAft>
                <a:spcPts val="0"/>
              </a:spcAft>
              <a:buNone/>
            </a:pPr>
            <a:r>
              <a:rPr lang="tr" sz="5307">
                <a:solidFill>
                  <a:schemeClr val="dk1"/>
                </a:solidFill>
              </a:rPr>
              <a:t>*Yaklaşık % 50’sinde en az 6 ay içerisinde spontan düzelme</a:t>
            </a:r>
            <a:endParaRPr sz="5307">
              <a:solidFill>
                <a:schemeClr val="dk1"/>
              </a:solidFill>
            </a:endParaRPr>
          </a:p>
          <a:p>
            <a:pPr indent="0" lvl="0" marL="0" rtl="0" algn="l">
              <a:lnSpc>
                <a:spcPct val="90000"/>
              </a:lnSpc>
              <a:spcBef>
                <a:spcPts val="1000"/>
              </a:spcBef>
              <a:spcAft>
                <a:spcPts val="0"/>
              </a:spcAft>
              <a:buNone/>
            </a:pPr>
            <a:r>
              <a:rPr lang="tr" sz="5307">
                <a:solidFill>
                  <a:schemeClr val="dk1"/>
                </a:solidFill>
              </a:rPr>
              <a:t>*Karbamazepin, okskarbazepin, baklofen ve gabapentin</a:t>
            </a:r>
            <a:endParaRPr sz="5307">
              <a:solidFill>
                <a:schemeClr val="dk1"/>
              </a:solidFill>
            </a:endParaRPr>
          </a:p>
          <a:p>
            <a:pPr indent="0" lvl="0" marL="0" rtl="0" algn="l">
              <a:lnSpc>
                <a:spcPct val="90000"/>
              </a:lnSpc>
              <a:spcBef>
                <a:spcPts val="1000"/>
              </a:spcBef>
              <a:spcAft>
                <a:spcPts val="0"/>
              </a:spcAft>
              <a:buNone/>
            </a:pPr>
            <a:r>
              <a:rPr lang="tr" sz="5307">
                <a:solidFill>
                  <a:schemeClr val="dk1"/>
                </a:solidFill>
              </a:rPr>
              <a:t>*Tıbbi tedavi başarısızlığında cerrahi denenebilir.</a:t>
            </a:r>
            <a:endParaRPr sz="5307">
              <a:solidFill>
                <a:schemeClr val="dk1"/>
              </a:solidFill>
            </a:endParaRPr>
          </a:p>
          <a:p>
            <a:pPr indent="0" lvl="0" marL="0" rtl="0" algn="l">
              <a:lnSpc>
                <a:spcPct val="90000"/>
              </a:lnSpc>
              <a:spcBef>
                <a:spcPts val="1000"/>
              </a:spcBef>
              <a:spcAft>
                <a:spcPts val="0"/>
              </a:spcAft>
              <a:buNone/>
            </a:pPr>
            <a:r>
              <a:t/>
            </a:r>
            <a:endParaRPr sz="2200">
              <a:solidFill>
                <a:schemeClr val="dk1"/>
              </a:solidFill>
            </a:endParaRPr>
          </a:p>
          <a:p>
            <a:pPr indent="0" lvl="0" marL="0" rtl="0" algn="l">
              <a:lnSpc>
                <a:spcPct val="90000"/>
              </a:lnSpc>
              <a:spcBef>
                <a:spcPts val="1000"/>
              </a:spcBef>
              <a:spcAft>
                <a:spcPts val="0"/>
              </a:spcAft>
              <a:buClr>
                <a:schemeClr val="dk1"/>
              </a:buClr>
              <a:buSzPct val="50000"/>
              <a:buFont typeface="Arial"/>
              <a:buNone/>
            </a:pPr>
            <a:r>
              <a:t/>
            </a:r>
            <a:endParaRPr sz="2200">
              <a:solidFill>
                <a:schemeClr val="dk1"/>
              </a:solidFill>
            </a:endParaRPr>
          </a:p>
          <a:p>
            <a:pPr indent="0" lvl="0" marL="0" rtl="0" algn="l">
              <a:spcBef>
                <a:spcPts val="0"/>
              </a:spcBef>
              <a:spcAft>
                <a:spcPts val="1200"/>
              </a:spcAft>
              <a:buNone/>
            </a:pPr>
            <a:r>
              <a:t/>
            </a:r>
            <a:endParaRPr/>
          </a:p>
        </p:txBody>
      </p:sp>
      <p:pic>
        <p:nvPicPr>
          <p:cNvPr id="503" name="Google Shape;503;p80"/>
          <p:cNvPicPr preferRelativeResize="0"/>
          <p:nvPr/>
        </p:nvPicPr>
        <p:blipFill>
          <a:blip r:embed="rId3">
            <a:alphaModFix/>
          </a:blip>
          <a:stretch>
            <a:fillRect/>
          </a:stretch>
        </p:blipFill>
        <p:spPr>
          <a:xfrm>
            <a:off x="5882863" y="445013"/>
            <a:ext cx="2543175" cy="2676525"/>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7" name="Shape 507"/>
        <p:cNvGrpSpPr/>
        <p:nvPr/>
      </p:nvGrpSpPr>
      <p:grpSpPr>
        <a:xfrm>
          <a:off x="0" y="0"/>
          <a:ext cx="0" cy="0"/>
          <a:chOff x="0" y="0"/>
          <a:chExt cx="0" cy="0"/>
        </a:xfrm>
      </p:grpSpPr>
      <p:sp>
        <p:nvSpPr>
          <p:cNvPr id="508" name="Google Shape;508;p8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tr"/>
              <a:t>SEVK KRİTERLERİ</a:t>
            </a:r>
            <a:endParaRPr/>
          </a:p>
        </p:txBody>
      </p:sp>
      <p:sp>
        <p:nvSpPr>
          <p:cNvPr id="509" name="Google Shape;509;p81"/>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tr">
                <a:solidFill>
                  <a:schemeClr val="dk1"/>
                </a:solidFill>
              </a:rPr>
              <a:t>➢Primer/sekonder ayrımı yapılamadığında </a:t>
            </a:r>
            <a:endParaRPr>
              <a:solidFill>
                <a:schemeClr val="dk1"/>
              </a:solidFill>
            </a:endParaRPr>
          </a:p>
          <a:p>
            <a:pPr indent="0" lvl="0" marL="0" rtl="0" algn="l">
              <a:spcBef>
                <a:spcPts val="1200"/>
              </a:spcBef>
              <a:spcAft>
                <a:spcPts val="0"/>
              </a:spcAft>
              <a:buNone/>
            </a:pPr>
            <a:r>
              <a:rPr lang="tr">
                <a:solidFill>
                  <a:schemeClr val="dk1"/>
                </a:solidFill>
              </a:rPr>
              <a:t> ➢İleri inceleme gereken baş ağrısı </a:t>
            </a:r>
            <a:endParaRPr>
              <a:solidFill>
                <a:schemeClr val="dk1"/>
              </a:solidFill>
            </a:endParaRPr>
          </a:p>
          <a:p>
            <a:pPr indent="0" lvl="0" marL="0" rtl="0" algn="l">
              <a:spcBef>
                <a:spcPts val="1200"/>
              </a:spcBef>
              <a:spcAft>
                <a:spcPts val="0"/>
              </a:spcAft>
              <a:buNone/>
            </a:pPr>
            <a:r>
              <a:rPr lang="tr">
                <a:solidFill>
                  <a:schemeClr val="dk1"/>
                </a:solidFill>
              </a:rPr>
              <a:t>➢Her gün meydana gelen ve durdurulamayan baş ağrısı</a:t>
            </a:r>
            <a:endParaRPr>
              <a:solidFill>
                <a:schemeClr val="dk1"/>
              </a:solidFill>
            </a:endParaRPr>
          </a:p>
          <a:p>
            <a:pPr indent="0" lvl="0" marL="0" rtl="0" algn="l">
              <a:spcBef>
                <a:spcPts val="1200"/>
              </a:spcBef>
              <a:spcAft>
                <a:spcPts val="0"/>
              </a:spcAft>
              <a:buNone/>
            </a:pPr>
            <a:r>
              <a:rPr lang="tr">
                <a:solidFill>
                  <a:schemeClr val="dk1"/>
                </a:solidFill>
              </a:rPr>
              <a:t> ➢İlaç aşırı kullanımına bağlı baş ağrısı </a:t>
            </a:r>
            <a:endParaRPr>
              <a:solidFill>
                <a:schemeClr val="dk1"/>
              </a:solidFill>
            </a:endParaRPr>
          </a:p>
          <a:p>
            <a:pPr indent="0" lvl="0" marL="0" rtl="0" algn="l">
              <a:spcBef>
                <a:spcPts val="1200"/>
              </a:spcBef>
              <a:spcAft>
                <a:spcPts val="0"/>
              </a:spcAft>
              <a:buNone/>
            </a:pPr>
            <a:r>
              <a:rPr lang="tr">
                <a:solidFill>
                  <a:schemeClr val="dk1"/>
                </a:solidFill>
              </a:rPr>
              <a:t>➢Baş ağrısının uygun tanı ve tedavi konusunda birinci basamak hekiminin kendisini rahatsız hissettiği herhangi bir durumda</a:t>
            </a:r>
            <a:endParaRPr>
              <a:solidFill>
                <a:schemeClr val="dk1"/>
              </a:solidFill>
            </a:endParaRPr>
          </a:p>
          <a:p>
            <a:pPr indent="0" lvl="0" marL="0" rtl="0" algn="l">
              <a:spcBef>
                <a:spcPts val="1200"/>
              </a:spcBef>
              <a:spcAft>
                <a:spcPts val="1200"/>
              </a:spcAft>
              <a:buNone/>
            </a:pPr>
            <a:r>
              <a:rPr lang="tr">
                <a:solidFill>
                  <a:schemeClr val="dk1"/>
                </a:solidFill>
              </a:rPr>
              <a:t> ➢Tedaviye yanıt vermeyen veya durumu kötüleşen hasta sevk olmak istediğinde</a:t>
            </a:r>
            <a:endParaRPr>
              <a:solidFill>
                <a:schemeClr val="dk1"/>
              </a:solidFill>
            </a:endParaRPr>
          </a:p>
        </p:txBody>
      </p:sp>
      <p:pic>
        <p:nvPicPr>
          <p:cNvPr id="510" name="Google Shape;510;p81"/>
          <p:cNvPicPr preferRelativeResize="0"/>
          <p:nvPr/>
        </p:nvPicPr>
        <p:blipFill>
          <a:blip r:embed="rId3">
            <a:alphaModFix/>
          </a:blip>
          <a:stretch>
            <a:fillRect/>
          </a:stretch>
        </p:blipFill>
        <p:spPr>
          <a:xfrm>
            <a:off x="1845450" y="4622450"/>
            <a:ext cx="3309854" cy="2698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 name="Shape 89"/>
        <p:cNvGrpSpPr/>
        <p:nvPr/>
      </p:nvGrpSpPr>
      <p:grpSpPr>
        <a:xfrm>
          <a:off x="0" y="0"/>
          <a:ext cx="0" cy="0"/>
          <a:chOff x="0" y="0"/>
          <a:chExt cx="0" cy="0"/>
        </a:xfrm>
      </p:grpSpPr>
      <p:sp>
        <p:nvSpPr>
          <p:cNvPr id="90" name="Google Shape;90;p1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lnSpc>
                <a:spcPct val="90000"/>
              </a:lnSpc>
              <a:spcBef>
                <a:spcPts val="1000"/>
              </a:spcBef>
              <a:spcAft>
                <a:spcPts val="0"/>
              </a:spcAft>
              <a:buClr>
                <a:schemeClr val="dk1"/>
              </a:buClr>
              <a:buSzPct val="39285"/>
              <a:buFont typeface="Arial"/>
              <a:buNone/>
            </a:pPr>
            <a:r>
              <a:rPr lang="tr"/>
              <a:t>BAŞ AĞRISI</a:t>
            </a:r>
            <a:endParaRPr/>
          </a:p>
        </p:txBody>
      </p:sp>
      <p:sp>
        <p:nvSpPr>
          <p:cNvPr id="91" name="Google Shape;91;p19"/>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lnSpc>
                <a:spcPct val="90000"/>
              </a:lnSpc>
              <a:spcBef>
                <a:spcPts val="1000"/>
              </a:spcBef>
              <a:spcAft>
                <a:spcPts val="0"/>
              </a:spcAft>
              <a:buNone/>
            </a:pPr>
            <a:r>
              <a:rPr i="1" lang="tr" sz="2000">
                <a:solidFill>
                  <a:schemeClr val="dk1"/>
                </a:solidFill>
              </a:rPr>
              <a:t>Beyin parankimi ağrıya duyarsız</a:t>
            </a:r>
            <a:endParaRPr i="1" sz="2000">
              <a:solidFill>
                <a:schemeClr val="dk1"/>
              </a:solidFill>
            </a:endParaRPr>
          </a:p>
          <a:p>
            <a:pPr indent="0" lvl="0" marL="0" rtl="0" algn="l">
              <a:lnSpc>
                <a:spcPct val="90000"/>
              </a:lnSpc>
              <a:spcBef>
                <a:spcPts val="1000"/>
              </a:spcBef>
              <a:spcAft>
                <a:spcPts val="0"/>
              </a:spcAft>
              <a:buClr>
                <a:schemeClr val="dk1"/>
              </a:buClr>
              <a:buSzPts val="1100"/>
              <a:buFont typeface="Arial"/>
              <a:buNone/>
            </a:pPr>
            <a:r>
              <a:t/>
            </a:r>
            <a:endParaRPr i="1" sz="2000">
              <a:solidFill>
                <a:schemeClr val="dk1"/>
              </a:solidFill>
            </a:endParaRPr>
          </a:p>
          <a:p>
            <a:pPr indent="0" lvl="0" marL="0" rtl="0" algn="l">
              <a:lnSpc>
                <a:spcPct val="90000"/>
              </a:lnSpc>
              <a:spcBef>
                <a:spcPts val="1000"/>
              </a:spcBef>
              <a:spcAft>
                <a:spcPts val="0"/>
              </a:spcAft>
              <a:buNone/>
            </a:pPr>
            <a:r>
              <a:rPr lang="tr" sz="2000">
                <a:solidFill>
                  <a:schemeClr val="dk1"/>
                </a:solidFill>
              </a:rPr>
              <a:t>Meninksler, vasküler yapılar, kafatası boşluklarını kaplayan dokular ağrıya duyarlı</a:t>
            </a:r>
            <a:endParaRPr sz="2000">
              <a:solidFill>
                <a:schemeClr val="dk1"/>
              </a:solidFill>
            </a:endParaRPr>
          </a:p>
          <a:p>
            <a:pPr indent="0" lvl="0" marL="0" rtl="0" algn="l">
              <a:lnSpc>
                <a:spcPct val="90000"/>
              </a:lnSpc>
              <a:spcBef>
                <a:spcPts val="1000"/>
              </a:spcBef>
              <a:spcAft>
                <a:spcPts val="0"/>
              </a:spcAft>
              <a:buClr>
                <a:schemeClr val="dk1"/>
              </a:buClr>
              <a:buSzPts val="1100"/>
              <a:buFont typeface="Arial"/>
              <a:buNone/>
            </a:pPr>
            <a:r>
              <a:t/>
            </a:r>
            <a:endParaRPr sz="2000">
              <a:solidFill>
                <a:schemeClr val="dk1"/>
              </a:solidFill>
            </a:endParaRPr>
          </a:p>
          <a:p>
            <a:pPr indent="0" lvl="0" marL="0" rtl="0" algn="l">
              <a:lnSpc>
                <a:spcPct val="90000"/>
              </a:lnSpc>
              <a:spcBef>
                <a:spcPts val="1000"/>
              </a:spcBef>
              <a:spcAft>
                <a:spcPts val="0"/>
              </a:spcAft>
              <a:buClr>
                <a:schemeClr val="dk1"/>
              </a:buClr>
              <a:buSzPts val="1100"/>
              <a:buFont typeface="Arial"/>
              <a:buNone/>
            </a:pPr>
            <a:r>
              <a:rPr lang="tr" sz="2000">
                <a:solidFill>
                  <a:schemeClr val="dk1"/>
                </a:solidFill>
              </a:rPr>
              <a:t>Baş ve boyun kısmında olan, yüze, dişlere ve çeneye yayılan ağrı/rahatsızlık durumu</a:t>
            </a:r>
            <a:endParaRPr sz="2000">
              <a:solidFill>
                <a:schemeClr val="dk1"/>
              </a:solidFill>
            </a:endParaRPr>
          </a:p>
          <a:p>
            <a:pPr indent="0" lvl="0" marL="0" rtl="0" algn="l">
              <a:spcBef>
                <a:spcPts val="0"/>
              </a:spcBef>
              <a:spcAft>
                <a:spcPts val="1200"/>
              </a:spcAft>
              <a:buNone/>
            </a:pPr>
            <a:r>
              <a:t/>
            </a:r>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4" name="Shape 514"/>
        <p:cNvGrpSpPr/>
        <p:nvPr/>
      </p:nvGrpSpPr>
      <p:grpSpPr>
        <a:xfrm>
          <a:off x="0" y="0"/>
          <a:ext cx="0" cy="0"/>
          <a:chOff x="0" y="0"/>
          <a:chExt cx="0" cy="0"/>
        </a:xfrm>
      </p:grpSpPr>
      <p:sp>
        <p:nvSpPr>
          <p:cNvPr id="515" name="Google Shape;515;p8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tr"/>
              <a:t>KAYNAKLAR</a:t>
            </a:r>
            <a:endParaRPr/>
          </a:p>
        </p:txBody>
      </p:sp>
      <p:sp>
        <p:nvSpPr>
          <p:cNvPr id="516" name="Google Shape;516;p82"/>
          <p:cNvSpPr txBox="1"/>
          <p:nvPr>
            <p:ph idx="1" type="body"/>
          </p:nvPr>
        </p:nvSpPr>
        <p:spPr>
          <a:xfrm>
            <a:off x="311700" y="1152475"/>
            <a:ext cx="8520600" cy="3416400"/>
          </a:xfrm>
          <a:prstGeom prst="rect">
            <a:avLst/>
          </a:prstGeom>
        </p:spPr>
        <p:txBody>
          <a:bodyPr anchorCtr="0" anchor="t" bIns="91425" lIns="91425" spcFirstLastPara="1" rIns="91425" wrap="square" tIns="91425">
            <a:normAutofit fontScale="85000" lnSpcReduction="20000"/>
          </a:bodyPr>
          <a:lstStyle/>
          <a:p>
            <a:pPr indent="0" lvl="0" marL="0" rtl="0" algn="l">
              <a:spcBef>
                <a:spcPts val="0"/>
              </a:spcBef>
              <a:spcAft>
                <a:spcPts val="0"/>
              </a:spcAft>
              <a:buNone/>
            </a:pPr>
            <a:r>
              <a:rPr lang="tr">
                <a:solidFill>
                  <a:schemeClr val="dk1"/>
                </a:solidFill>
              </a:rPr>
              <a:t>➢Current Aile Hekimliği Tanı ve Tedavi, S:293-297, 2018 </a:t>
            </a:r>
            <a:endParaRPr>
              <a:solidFill>
                <a:schemeClr val="dk1"/>
              </a:solidFill>
            </a:endParaRPr>
          </a:p>
          <a:p>
            <a:pPr indent="0" lvl="0" marL="0" rtl="0" algn="l">
              <a:spcBef>
                <a:spcPts val="1200"/>
              </a:spcBef>
              <a:spcAft>
                <a:spcPts val="0"/>
              </a:spcAft>
              <a:buNone/>
            </a:pPr>
            <a:r>
              <a:rPr lang="tr">
                <a:solidFill>
                  <a:schemeClr val="dk1"/>
                </a:solidFill>
              </a:rPr>
              <a:t>➢Rakel Aile Hekimliği, S:999-1004, 2019</a:t>
            </a:r>
            <a:endParaRPr>
              <a:solidFill>
                <a:schemeClr val="dk1"/>
              </a:solidFill>
            </a:endParaRPr>
          </a:p>
          <a:p>
            <a:pPr indent="0" lvl="0" marL="0" rtl="0" algn="l">
              <a:spcBef>
                <a:spcPts val="1200"/>
              </a:spcBef>
              <a:spcAft>
                <a:spcPts val="0"/>
              </a:spcAft>
              <a:buNone/>
            </a:pPr>
            <a:r>
              <a:rPr lang="tr">
                <a:solidFill>
                  <a:schemeClr val="dk1"/>
                </a:solidFill>
              </a:rPr>
              <a:t>➢Başağrısı Tanı ve Tedavi Güncel Yaklaşımlar, Türk Nöroloji Derneği, 2018</a:t>
            </a:r>
            <a:endParaRPr>
              <a:solidFill>
                <a:schemeClr val="dk1"/>
              </a:solidFill>
            </a:endParaRPr>
          </a:p>
          <a:p>
            <a:pPr indent="0" lvl="0" marL="0" rtl="0" algn="l">
              <a:spcBef>
                <a:spcPts val="1200"/>
              </a:spcBef>
              <a:spcAft>
                <a:spcPts val="0"/>
              </a:spcAft>
              <a:buNone/>
            </a:pPr>
            <a:r>
              <a:rPr lang="tr">
                <a:solidFill>
                  <a:schemeClr val="dk1"/>
                </a:solidFill>
              </a:rPr>
              <a:t>➢https://www.uptodate.com/contents/evaluation-of-headache-inadults?search=headache&amp;source=search_result&amp;selectedTitle=1~150&amp;usage_type=default&amp;displ ay_rank=1</a:t>
            </a:r>
            <a:endParaRPr>
              <a:solidFill>
                <a:schemeClr val="dk1"/>
              </a:solidFill>
            </a:endParaRPr>
          </a:p>
          <a:p>
            <a:pPr indent="0" lvl="0" marL="0" rtl="0" algn="l">
              <a:spcBef>
                <a:spcPts val="1200"/>
              </a:spcBef>
              <a:spcAft>
                <a:spcPts val="0"/>
              </a:spcAft>
              <a:buNone/>
            </a:pPr>
            <a:r>
              <a:rPr lang="tr">
                <a:solidFill>
                  <a:schemeClr val="dk1"/>
                </a:solidFill>
              </a:rPr>
              <a:t>➢Klinik Tıp Aile Hekimliği Dergisi Cilt: 9 Sayı: 1 Ocak - Şubat 2017,Derleme - Review</a:t>
            </a:r>
            <a:endParaRPr>
              <a:solidFill>
                <a:schemeClr val="dk1"/>
              </a:solidFill>
            </a:endParaRPr>
          </a:p>
          <a:p>
            <a:pPr indent="0" lvl="0" marL="0" rtl="0" algn="l">
              <a:spcBef>
                <a:spcPts val="1200"/>
              </a:spcBef>
              <a:spcAft>
                <a:spcPts val="0"/>
              </a:spcAft>
              <a:buNone/>
            </a:pPr>
            <a:r>
              <a:rPr lang="tr">
                <a:solidFill>
                  <a:schemeClr val="dk1"/>
                </a:solidFill>
              </a:rPr>
              <a:t>➢İç Hastalıklarında Semptomdan Tanıya Kanıta Dayalı Bir Rehber, S:325-343, 2018</a:t>
            </a:r>
            <a:endParaRPr>
              <a:solidFill>
                <a:schemeClr val="dk1"/>
              </a:solidFill>
            </a:endParaRPr>
          </a:p>
          <a:p>
            <a:pPr indent="0" lvl="0" marL="0" rtl="0" algn="l">
              <a:spcBef>
                <a:spcPts val="1200"/>
              </a:spcBef>
              <a:spcAft>
                <a:spcPts val="0"/>
              </a:spcAft>
              <a:buClr>
                <a:schemeClr val="dk1"/>
              </a:buClr>
              <a:buSzPct val="61111"/>
              <a:buFont typeface="Arial"/>
              <a:buNone/>
            </a:pPr>
            <a:r>
              <a:t/>
            </a:r>
            <a:endParaRPr/>
          </a:p>
          <a:p>
            <a:pPr indent="0" lvl="0" marL="0" rtl="0" algn="l">
              <a:spcBef>
                <a:spcPts val="1200"/>
              </a:spcBef>
              <a:spcAft>
                <a:spcPts val="1200"/>
              </a:spcAft>
              <a:buNone/>
            </a:pPr>
            <a:r>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 name="Shape 95"/>
        <p:cNvGrpSpPr/>
        <p:nvPr/>
      </p:nvGrpSpPr>
      <p:grpSpPr>
        <a:xfrm>
          <a:off x="0" y="0"/>
          <a:ext cx="0" cy="0"/>
          <a:chOff x="0" y="0"/>
          <a:chExt cx="0" cy="0"/>
        </a:xfrm>
      </p:grpSpPr>
      <p:sp>
        <p:nvSpPr>
          <p:cNvPr id="96" name="Google Shape;96;p2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tr"/>
              <a:t>EPİDEMİYOLOJİ</a:t>
            </a:r>
            <a:endParaRPr/>
          </a:p>
        </p:txBody>
      </p:sp>
      <p:sp>
        <p:nvSpPr>
          <p:cNvPr id="97" name="Google Shape;97;p20"/>
          <p:cNvSpPr txBox="1"/>
          <p:nvPr>
            <p:ph idx="1" type="body"/>
          </p:nvPr>
        </p:nvSpPr>
        <p:spPr>
          <a:xfrm>
            <a:off x="470125" y="160342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tr" sz="2200">
                <a:solidFill>
                  <a:schemeClr val="dk1"/>
                </a:solidFill>
              </a:rPr>
              <a:t>➢Ömür boyu en az bir kez baş ağrısı yaşayan kişi oranı </a:t>
            </a:r>
            <a:endParaRPr sz="2200">
              <a:solidFill>
                <a:schemeClr val="dk1"/>
              </a:solidFill>
            </a:endParaRPr>
          </a:p>
          <a:p>
            <a:pPr indent="0" lvl="0" marL="0" rtl="0" algn="l">
              <a:spcBef>
                <a:spcPts val="1200"/>
              </a:spcBef>
              <a:spcAft>
                <a:spcPts val="0"/>
              </a:spcAft>
              <a:buNone/>
            </a:pPr>
            <a:r>
              <a:rPr lang="tr" sz="2200">
                <a:solidFill>
                  <a:schemeClr val="dk1"/>
                </a:solidFill>
              </a:rPr>
              <a:t>E→ %93 K→ %99 </a:t>
            </a:r>
            <a:endParaRPr sz="2200">
              <a:solidFill>
                <a:schemeClr val="dk1"/>
              </a:solidFill>
            </a:endParaRPr>
          </a:p>
          <a:p>
            <a:pPr indent="0" lvl="0" marL="0" rtl="0" algn="l">
              <a:spcBef>
                <a:spcPts val="1200"/>
              </a:spcBef>
              <a:spcAft>
                <a:spcPts val="0"/>
              </a:spcAft>
              <a:buNone/>
            </a:pPr>
            <a:r>
              <a:rPr lang="tr" sz="2200">
                <a:solidFill>
                  <a:schemeClr val="dk1"/>
                </a:solidFill>
              </a:rPr>
              <a:t>➢Genel popülasyonda ise bu oran &gt; %90 üzerindedir.</a:t>
            </a:r>
            <a:endParaRPr sz="2200">
              <a:solidFill>
                <a:schemeClr val="dk1"/>
              </a:solidFill>
            </a:endParaRPr>
          </a:p>
          <a:p>
            <a:pPr indent="0" lvl="0" marL="0" rtl="0" algn="l">
              <a:spcBef>
                <a:spcPts val="1200"/>
              </a:spcBef>
              <a:spcAft>
                <a:spcPts val="0"/>
              </a:spcAft>
              <a:buNone/>
            </a:pPr>
            <a:r>
              <a:t/>
            </a:r>
            <a:endParaRPr sz="2200">
              <a:solidFill>
                <a:schemeClr val="dk1"/>
              </a:solidFill>
            </a:endParaRPr>
          </a:p>
          <a:p>
            <a:pPr indent="0" lvl="0" marL="0" rtl="0" algn="l">
              <a:spcBef>
                <a:spcPts val="1200"/>
              </a:spcBef>
              <a:spcAft>
                <a:spcPts val="0"/>
              </a:spcAft>
              <a:buNone/>
            </a:pPr>
            <a:r>
              <a:t/>
            </a:r>
            <a:endParaRPr sz="1750">
              <a:solidFill>
                <a:schemeClr val="dk1"/>
              </a:solidFill>
            </a:endParaRPr>
          </a:p>
          <a:p>
            <a:pPr indent="0" lvl="0" marL="0" rtl="0" algn="l">
              <a:spcBef>
                <a:spcPts val="1200"/>
              </a:spcBef>
              <a:spcAft>
                <a:spcPts val="1200"/>
              </a:spcAft>
              <a:buNone/>
            </a:pPr>
            <a:r>
              <a:t/>
            </a:r>
            <a:endParaRPr sz="22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 name="Shape 101"/>
        <p:cNvGrpSpPr/>
        <p:nvPr/>
      </p:nvGrpSpPr>
      <p:grpSpPr>
        <a:xfrm>
          <a:off x="0" y="0"/>
          <a:ext cx="0" cy="0"/>
          <a:chOff x="0" y="0"/>
          <a:chExt cx="0" cy="0"/>
        </a:xfrm>
      </p:grpSpPr>
      <p:sp>
        <p:nvSpPr>
          <p:cNvPr id="102" name="Google Shape;102;p21"/>
          <p:cNvSpPr txBox="1"/>
          <p:nvPr/>
        </p:nvSpPr>
        <p:spPr>
          <a:xfrm>
            <a:off x="548925" y="642925"/>
            <a:ext cx="6718800" cy="3694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tr" sz="1900"/>
              <a:t>Baş Ağrılarının Sınıflandırılması </a:t>
            </a:r>
            <a:endParaRPr sz="1900"/>
          </a:p>
          <a:p>
            <a:pPr indent="0" lvl="0" marL="0" rtl="0" algn="l">
              <a:spcBef>
                <a:spcPts val="0"/>
              </a:spcBef>
              <a:spcAft>
                <a:spcPts val="0"/>
              </a:spcAft>
              <a:buNone/>
            </a:pPr>
            <a:r>
              <a:t/>
            </a:r>
            <a:endParaRPr sz="1900"/>
          </a:p>
          <a:p>
            <a:pPr indent="0" lvl="0" marL="0" rtl="0" algn="l">
              <a:spcBef>
                <a:spcPts val="0"/>
              </a:spcBef>
              <a:spcAft>
                <a:spcPts val="0"/>
              </a:spcAft>
              <a:buNone/>
            </a:pPr>
            <a:r>
              <a:rPr lang="tr" sz="1900"/>
              <a:t>- Uluslararası Baş Ağrısı Derneği-International Headache Society (IHS)</a:t>
            </a:r>
            <a:endParaRPr sz="1900"/>
          </a:p>
          <a:p>
            <a:pPr indent="0" lvl="0" marL="0" rtl="0" algn="l">
              <a:spcBef>
                <a:spcPts val="0"/>
              </a:spcBef>
              <a:spcAft>
                <a:spcPts val="0"/>
              </a:spcAft>
              <a:buNone/>
            </a:pPr>
            <a:r>
              <a:rPr lang="tr" sz="1900"/>
              <a:t> </a:t>
            </a:r>
            <a:endParaRPr sz="1900"/>
          </a:p>
          <a:p>
            <a:pPr indent="0" lvl="0" marL="0" rtl="0" algn="l">
              <a:spcBef>
                <a:spcPts val="0"/>
              </a:spcBef>
              <a:spcAft>
                <a:spcPts val="0"/>
              </a:spcAft>
              <a:buNone/>
            </a:pPr>
            <a:r>
              <a:rPr lang="tr" sz="1900"/>
              <a:t>-1988  </a:t>
            </a:r>
            <a:endParaRPr sz="1900"/>
          </a:p>
          <a:p>
            <a:pPr indent="0" lvl="0" marL="0" rtl="0" algn="l">
              <a:spcBef>
                <a:spcPts val="0"/>
              </a:spcBef>
              <a:spcAft>
                <a:spcPts val="0"/>
              </a:spcAft>
              <a:buNone/>
            </a:pPr>
            <a:r>
              <a:t/>
            </a:r>
            <a:endParaRPr sz="1900"/>
          </a:p>
          <a:p>
            <a:pPr indent="0" lvl="0" marL="0" rtl="0" algn="l">
              <a:spcBef>
                <a:spcPts val="0"/>
              </a:spcBef>
              <a:spcAft>
                <a:spcPts val="0"/>
              </a:spcAft>
              <a:buNone/>
            </a:pPr>
            <a:r>
              <a:rPr lang="tr" sz="1900"/>
              <a:t>-2004  </a:t>
            </a:r>
            <a:endParaRPr sz="1900"/>
          </a:p>
          <a:p>
            <a:pPr indent="0" lvl="0" marL="0" rtl="0" algn="l">
              <a:spcBef>
                <a:spcPts val="0"/>
              </a:spcBef>
              <a:spcAft>
                <a:spcPts val="0"/>
              </a:spcAft>
              <a:buNone/>
            </a:pPr>
            <a:r>
              <a:t/>
            </a:r>
            <a:endParaRPr sz="1900"/>
          </a:p>
          <a:p>
            <a:pPr indent="0" lvl="0" marL="0" rtl="0" algn="l">
              <a:spcBef>
                <a:spcPts val="0"/>
              </a:spcBef>
              <a:spcAft>
                <a:spcPts val="0"/>
              </a:spcAft>
              <a:buNone/>
            </a:pPr>
            <a:r>
              <a:rPr lang="tr" sz="1900"/>
              <a:t>-2013’de beta revizyonu  </a:t>
            </a:r>
            <a:endParaRPr sz="1900"/>
          </a:p>
          <a:p>
            <a:pPr indent="0" lvl="0" marL="0" rtl="0" algn="l">
              <a:spcBef>
                <a:spcPts val="0"/>
              </a:spcBef>
              <a:spcAft>
                <a:spcPts val="0"/>
              </a:spcAft>
              <a:buNone/>
            </a:pPr>
            <a:r>
              <a:t/>
            </a:r>
            <a:endParaRPr sz="1900"/>
          </a:p>
          <a:p>
            <a:pPr indent="0" lvl="0" marL="0" rtl="0" algn="l">
              <a:spcBef>
                <a:spcPts val="0"/>
              </a:spcBef>
              <a:spcAft>
                <a:spcPts val="0"/>
              </a:spcAft>
              <a:buNone/>
            </a:pPr>
            <a:r>
              <a:rPr lang="tr" sz="1900"/>
              <a:t>-Ocak 2018</a:t>
            </a:r>
            <a:endParaRPr sz="1900"/>
          </a:p>
        </p:txBody>
      </p:sp>
      <p:pic>
        <p:nvPicPr>
          <p:cNvPr id="103" name="Google Shape;103;p21"/>
          <p:cNvPicPr preferRelativeResize="0"/>
          <p:nvPr/>
        </p:nvPicPr>
        <p:blipFill>
          <a:blip r:embed="rId3">
            <a:alphaModFix/>
          </a:blip>
          <a:stretch>
            <a:fillRect/>
          </a:stretch>
        </p:blipFill>
        <p:spPr>
          <a:xfrm>
            <a:off x="3589775" y="2014500"/>
            <a:ext cx="5186375" cy="24027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