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9"/>
  </p:notesMasterIdLst>
  <p:sldIdLst>
    <p:sldId id="256" r:id="rId2"/>
    <p:sldId id="257" r:id="rId3"/>
    <p:sldId id="373" r:id="rId4"/>
    <p:sldId id="376" r:id="rId5"/>
    <p:sldId id="441" r:id="rId6"/>
    <p:sldId id="377" r:id="rId7"/>
    <p:sldId id="457" r:id="rId8"/>
    <p:sldId id="378" r:id="rId9"/>
    <p:sldId id="379" r:id="rId10"/>
    <p:sldId id="443" r:id="rId11"/>
    <p:sldId id="271" r:id="rId12"/>
    <p:sldId id="382" r:id="rId13"/>
    <p:sldId id="380" r:id="rId14"/>
    <p:sldId id="278" r:id="rId15"/>
    <p:sldId id="384" r:id="rId16"/>
    <p:sldId id="385" r:id="rId17"/>
    <p:sldId id="386" r:id="rId18"/>
    <p:sldId id="387" r:id="rId19"/>
    <p:sldId id="438" r:id="rId20"/>
    <p:sldId id="390" r:id="rId21"/>
    <p:sldId id="444" r:id="rId22"/>
    <p:sldId id="388" r:id="rId23"/>
    <p:sldId id="389" r:id="rId24"/>
    <p:sldId id="282" r:id="rId25"/>
    <p:sldId id="392" r:id="rId26"/>
    <p:sldId id="452" r:id="rId27"/>
    <p:sldId id="458" r:id="rId28"/>
    <p:sldId id="470" r:id="rId29"/>
    <p:sldId id="469" r:id="rId30"/>
    <p:sldId id="472" r:id="rId31"/>
    <p:sldId id="471" r:id="rId32"/>
    <p:sldId id="473" r:id="rId33"/>
    <p:sldId id="474" r:id="rId34"/>
    <p:sldId id="446" r:id="rId35"/>
    <p:sldId id="287" r:id="rId36"/>
    <p:sldId id="453" r:id="rId37"/>
    <p:sldId id="395" r:id="rId38"/>
    <p:sldId id="463" r:id="rId39"/>
    <p:sldId id="462" r:id="rId40"/>
    <p:sldId id="461" r:id="rId41"/>
    <p:sldId id="405" r:id="rId42"/>
    <p:sldId id="319" r:id="rId43"/>
    <p:sldId id="448" r:id="rId44"/>
    <p:sldId id="320" r:id="rId45"/>
    <p:sldId id="327" r:id="rId46"/>
    <p:sldId id="323" r:id="rId47"/>
    <p:sldId id="322" r:id="rId48"/>
    <p:sldId id="409" r:id="rId49"/>
    <p:sldId id="338" r:id="rId50"/>
    <p:sldId id="340" r:id="rId51"/>
    <p:sldId id="342" r:id="rId52"/>
    <p:sldId id="341" r:id="rId53"/>
    <p:sldId id="412" r:id="rId54"/>
    <p:sldId id="413" r:id="rId55"/>
    <p:sldId id="414" r:id="rId56"/>
    <p:sldId id="415" r:id="rId57"/>
    <p:sldId id="416" r:id="rId58"/>
    <p:sldId id="417" r:id="rId59"/>
    <p:sldId id="418" r:id="rId60"/>
    <p:sldId id="419" r:id="rId61"/>
    <p:sldId id="421" r:id="rId62"/>
    <p:sldId id="426" r:id="rId63"/>
    <p:sldId id="427" r:id="rId64"/>
    <p:sldId id="445" r:id="rId65"/>
    <p:sldId id="423" r:id="rId66"/>
    <p:sldId id="431" r:id="rId67"/>
    <p:sldId id="450" r:id="rId68"/>
    <p:sldId id="451" r:id="rId69"/>
    <p:sldId id="456" r:id="rId70"/>
    <p:sldId id="467" r:id="rId71"/>
    <p:sldId id="468" r:id="rId72"/>
    <p:sldId id="455" r:id="rId73"/>
    <p:sldId id="464" r:id="rId74"/>
    <p:sldId id="465" r:id="rId75"/>
    <p:sldId id="466" r:id="rId76"/>
    <p:sldId id="360" r:id="rId77"/>
    <p:sldId id="439" r:id="rId7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18" autoAdjust="0"/>
  </p:normalViewPr>
  <p:slideViewPr>
    <p:cSldViewPr>
      <p:cViewPr varScale="1">
        <p:scale>
          <a:sx n="66" d="100"/>
          <a:sy n="66" d="100"/>
        </p:scale>
        <p:origin x="193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7BF696-B3A8-465B-8E79-D076C3501842}" type="datetimeFigureOut">
              <a:rPr lang="tr-TR" smtClean="0"/>
              <a:t>28.11.2023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796B64-1718-4153-829C-B77BF4EEC443}" type="slidenum">
              <a:rPr lang="tr-TR" smtClean="0"/>
              <a:t>‹#›</a:t>
            </a:fld>
            <a:endParaRPr lang="tr-TR"/>
          </a:p>
        </p:txBody>
      </p:sp>
    </p:spTree>
    <p:extLst>
      <p:ext uri="{BB962C8B-B14F-4D97-AF65-F5344CB8AC3E}">
        <p14:creationId xmlns:p14="http://schemas.microsoft.com/office/powerpoint/2010/main" val="191291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3796B64-1718-4153-829C-B77BF4EEC443}" type="slidenum">
              <a:rPr lang="tr-TR" smtClean="0"/>
              <a:t>1</a:t>
            </a:fld>
            <a:endParaRPr lang="tr-TR"/>
          </a:p>
        </p:txBody>
      </p:sp>
    </p:spTree>
    <p:extLst>
      <p:ext uri="{BB962C8B-B14F-4D97-AF65-F5344CB8AC3E}">
        <p14:creationId xmlns:p14="http://schemas.microsoft.com/office/powerpoint/2010/main" val="426270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15</a:t>
            </a:fld>
            <a:endParaRPr lang="tr-TR"/>
          </a:p>
        </p:txBody>
      </p:sp>
    </p:spTree>
    <p:extLst>
      <p:ext uri="{BB962C8B-B14F-4D97-AF65-F5344CB8AC3E}">
        <p14:creationId xmlns:p14="http://schemas.microsoft.com/office/powerpoint/2010/main" val="329084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 </a:t>
            </a:r>
            <a:r>
              <a:rPr lang="tr-TR" dirty="0"/>
              <a:t>Anamnezde hastaların yaşı ve cinsiyeti onemlidir, bu faktorler primer korunmada tedavi kararını belirleyen toplam risk skorunu etkilerler. Anamnez alırken sekonder dislipidemiye yol acan hastalıklar ve ilaclar detaylı olarak sorgulanmalı, ailesel dislipidemiler, dislipideminin komplikasyonları ve dislipidemiye sıklıkla eşlik eden diğer hastalıklar ve karidyovaskuler risk faktorleri oğrenilmeye calışılmalıdır.</a:t>
            </a:r>
          </a:p>
          <a:p>
            <a:r>
              <a:rPr lang="tr-TR" dirty="0" smtClean="0"/>
              <a:t>Aile </a:t>
            </a:r>
            <a:r>
              <a:rPr lang="tr-TR" dirty="0"/>
              <a:t>Oykusunun Onemi Hastanın birinci derece akrabalarında dislipidemi, DM, KBH, hipotiroidi, nefrotik sendrom, romatizmal ve kolestatik hastalıklar ve genc yaşta (kadınlarda &lt;60 yaş, erkeklerde &lt;50 yaş) KVH varlığı araştırılmalıdır. Eşlik eden sorunların tespiti Obezite, DM, HT, hipotiroidi, KBH, romatizmal hastalıklar, kolestatik karaciğer hastalıkları, gebelik ve ilac kullanımı sorgulanmalıdır. </a:t>
            </a:r>
          </a:p>
          <a:p>
            <a:r>
              <a:rPr lang="tr-TR" dirty="0"/>
              <a:t>Ekg!! Kah bulguları saptanabilir.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16</a:t>
            </a:fld>
            <a:endParaRPr lang="tr-TR"/>
          </a:p>
        </p:txBody>
      </p:sp>
    </p:spTree>
    <p:extLst>
      <p:ext uri="{BB962C8B-B14F-4D97-AF65-F5344CB8AC3E}">
        <p14:creationId xmlns:p14="http://schemas.microsoft.com/office/powerpoint/2010/main" val="406361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-Ateroskleroza bağlı olarak periferik nabızlar zayıf olarak alınabilir veya hiç alınamayabilir</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-Dokularda lipid birikiminin uzun süre devam etmesi sonucunda yağlı karaciğer hastalığı ve buna bağlı hepatosplenomegali saptanabilir. Şiddetli TG yüksekliği</a:t>
            </a:r>
            <a:r>
              <a:rPr lang="tr-TR" baseline="0" dirty="0"/>
              <a:t> </a:t>
            </a:r>
            <a:r>
              <a:rPr lang="tr-TR" dirty="0"/>
              <a:t>nedeniyle akut pankreatit geçiren hastalar şiddetli karın ağrısı ile acil servise başvurabilir</a:t>
            </a:r>
            <a:r>
              <a:rPr lang="tr-TR" dirty="0" smtClean="0"/>
              <a:t>.</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e erkeklerde ≥100 cm, kadınlarda ≥90 cm olması abdominal obezite kriteri olarak önerilmiştir</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*TURDEP</a:t>
            </a:r>
            <a:r>
              <a:rPr lang="tr-TR" baseline="0" dirty="0"/>
              <a:t> </a:t>
            </a:r>
            <a:r>
              <a:rPr lang="tr-TR" dirty="0"/>
              <a:t>(*96)</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17</a:t>
            </a:fld>
            <a:endParaRPr lang="tr-TR"/>
          </a:p>
        </p:txBody>
      </p:sp>
    </p:spTree>
    <p:extLst>
      <p:ext uri="{BB962C8B-B14F-4D97-AF65-F5344CB8AC3E}">
        <p14:creationId xmlns:p14="http://schemas.microsoft.com/office/powerpoint/2010/main" val="366432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Deri: </a:t>
            </a:r>
            <a:r>
              <a:rPr lang="tr-TR" dirty="0"/>
              <a:t>Bazı ailesel hiperlipidemili olgularda LDL-K yuksekliğine bağlı olarak aşil tendonu, el bileği ve dirsek tendonlarında ve metakarpofalangeal eklemlerde ksantomlar oluşabilir</a:t>
            </a:r>
            <a:r>
              <a:rPr lang="tr-TR" dirty="0" smtClean="0"/>
              <a:t>.</a:t>
            </a:r>
          </a:p>
          <a:p>
            <a:r>
              <a:rPr lang="tr-TR" dirty="0" err="1" smtClean="0"/>
              <a:t>Goz</a:t>
            </a:r>
            <a:r>
              <a:rPr lang="tr-TR" dirty="0" smtClean="0"/>
              <a:t> kapakları ve </a:t>
            </a:r>
            <a:r>
              <a:rPr lang="tr-TR" dirty="0" err="1" smtClean="0"/>
              <a:t>cevresinde</a:t>
            </a:r>
            <a:r>
              <a:rPr lang="tr-TR" dirty="0" smtClean="0"/>
              <a:t> yer alan sınırları belirsiz gri sarı renkteki cilt altı </a:t>
            </a:r>
            <a:r>
              <a:rPr lang="tr-TR" dirty="0" err="1" smtClean="0"/>
              <a:t>lipid</a:t>
            </a:r>
            <a:r>
              <a:rPr lang="tr-TR" dirty="0" smtClean="0"/>
              <a:t> birikimlerine ise </a:t>
            </a:r>
            <a:r>
              <a:rPr lang="tr-TR" dirty="0" err="1" smtClean="0"/>
              <a:t>ksantelezma</a:t>
            </a:r>
            <a:r>
              <a:rPr lang="tr-TR" dirty="0" smtClean="0"/>
              <a:t> adı verilir</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18</a:t>
            </a:fld>
            <a:endParaRPr lang="tr-TR"/>
          </a:p>
        </p:txBody>
      </p:sp>
    </p:spTree>
    <p:extLst>
      <p:ext uri="{BB962C8B-B14F-4D97-AF65-F5344CB8AC3E}">
        <p14:creationId xmlns:p14="http://schemas.microsoft.com/office/powerpoint/2010/main" val="160025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b="1" dirty="0"/>
              <a:t>Goz</a:t>
            </a:r>
            <a:r>
              <a:rPr lang="tr-TR" dirty="0"/>
              <a:t>: Yuksek LDL-K duzeyine bağlı olarak kornea etrafında halka gorunumlu beyaz renkli lipid deposu ortaya cıkar. Arkus kornea adı verilen bu bulgu 45 yaşının altındaki kişilerde dislipidemi acısından anlamlı olarak kabul edilir</a:t>
            </a:r>
            <a:r>
              <a:rPr lang="tr-TR" dirty="0" smtClean="0"/>
              <a:t>..</a:t>
            </a:r>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19</a:t>
            </a:fld>
            <a:endParaRPr lang="tr-TR"/>
          </a:p>
        </p:txBody>
      </p:sp>
    </p:spTree>
    <p:extLst>
      <p:ext uri="{BB962C8B-B14F-4D97-AF65-F5344CB8AC3E}">
        <p14:creationId xmlns:p14="http://schemas.microsoft.com/office/powerpoint/2010/main" val="157254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Dislipidemili hastaların yonetiminin doğru yapılabilmesi icin dislipidemiye neden olan hastalıkların ve ilacların araştırılması onemlidir</a:t>
            </a:r>
            <a:endParaRPr lang="tr-TR" dirty="0"/>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20</a:t>
            </a:fld>
            <a:endParaRPr lang="tr-TR"/>
          </a:p>
        </p:txBody>
      </p:sp>
    </p:spTree>
    <p:extLst>
      <p:ext uri="{BB962C8B-B14F-4D97-AF65-F5344CB8AC3E}">
        <p14:creationId xmlns:p14="http://schemas.microsoft.com/office/powerpoint/2010/main" val="24141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Ekg</a:t>
            </a:r>
            <a:r>
              <a:rPr lang="tr-TR" dirty="0"/>
              <a:t>!! Kah bulguları saptanabilir.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21</a:t>
            </a:fld>
            <a:endParaRPr lang="tr-TR"/>
          </a:p>
        </p:txBody>
      </p:sp>
    </p:spTree>
    <p:extLst>
      <p:ext uri="{BB962C8B-B14F-4D97-AF65-F5344CB8AC3E}">
        <p14:creationId xmlns:p14="http://schemas.microsoft.com/office/powerpoint/2010/main" val="1392023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baseline="0" dirty="0">
                <a:solidFill>
                  <a:schemeClr val="tx1"/>
                </a:solidFill>
                <a:latin typeface="+mn-lt"/>
                <a:ea typeface="+mn-ea"/>
                <a:cs typeface="+mn-cs"/>
              </a:rPr>
              <a:t>Şekil 1. </a:t>
            </a:r>
            <a:r>
              <a:rPr lang="tr-TR" sz="1200" b="0" i="0" u="none" strike="noStrike" kern="1200" baseline="0" dirty="0">
                <a:solidFill>
                  <a:schemeClr val="tx1"/>
                </a:solidFill>
                <a:latin typeface="+mn-lt"/>
                <a:ea typeface="+mn-ea"/>
                <a:cs typeface="+mn-cs"/>
              </a:rPr>
              <a:t>Dislipidemili bir hastaya genel yaklaşım algoritması</a:t>
            </a:r>
          </a:p>
          <a:p>
            <a:r>
              <a:rPr lang="tr-TR" sz="1200" b="0" i="0" u="none" strike="noStrike" kern="1200" baseline="0" dirty="0">
                <a:solidFill>
                  <a:schemeClr val="tx1"/>
                </a:solidFill>
                <a:latin typeface="+mn-lt"/>
                <a:ea typeface="+mn-ea"/>
                <a:cs typeface="+mn-cs"/>
              </a:rPr>
              <a:t>**Yaş, cinsiyet, gebelik, enfeksiyon, cerrahi girişimler, MI gibi akut strese yol açan durumlar ve ilaçlar, diyet ve fiziksel aktivite gibi çevresel nedenler ve mevsimsel faktörler, kan alımı sırasında gelişen venoz staz gibi</a:t>
            </a:r>
            <a:r>
              <a:rPr lang="tr-TR" sz="1200" b="0" i="0" u="none" strike="noStrike" kern="1200" baseline="0" dirty="0" smtClean="0">
                <a:solidFill>
                  <a:schemeClr val="tx1"/>
                </a:solidFill>
                <a:latin typeface="+mn-lt"/>
                <a:ea typeface="+mn-ea"/>
                <a:cs typeface="+mn-cs"/>
              </a:rPr>
              <a:t>)</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-Primer Korunma: Hastalarda gecirilmiş bir KVH veya KVH riskini onemli olcude arttıran kronik bobrek yetmezliği ve DM gibi bir hastalığı yokken statin tedavisi ile gelecekte gelişmesi olası KVO’ları onleme amacıyla tedavi başlanmasına primer korunma amaclı tedavi denir </a:t>
            </a:r>
          </a:p>
        </p:txBody>
      </p:sp>
      <p:sp>
        <p:nvSpPr>
          <p:cNvPr id="4" name="Slayt Numarası Yer Tutucusu 3"/>
          <p:cNvSpPr>
            <a:spLocks noGrp="1"/>
          </p:cNvSpPr>
          <p:nvPr>
            <p:ph type="sldNum" sz="quarter" idx="10"/>
          </p:nvPr>
        </p:nvSpPr>
        <p:spPr/>
        <p:txBody>
          <a:bodyPr/>
          <a:lstStyle/>
          <a:p>
            <a:fld id="{63796B64-1718-4153-829C-B77BF4EEC443}" type="slidenum">
              <a:rPr lang="tr-TR" smtClean="0"/>
              <a:t>22</a:t>
            </a:fld>
            <a:endParaRPr lang="tr-TR"/>
          </a:p>
        </p:txBody>
      </p:sp>
    </p:spTree>
    <p:extLst>
      <p:ext uri="{BB962C8B-B14F-4D97-AF65-F5344CB8AC3E}">
        <p14:creationId xmlns:p14="http://schemas.microsoft.com/office/powerpoint/2010/main" val="3086556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--Kırk yaşın üzerindeki bir kişi için SCORE risk hesaplayıcısı üzerinde cinsiyet, yaş, sigara içme durumu, Total-K ve sistolik kan basıncı bilgilerinin kesiştiği yerde erkek ve kadınlar icin ayrı ayrı görülen sayı on yıl içinde kardiyovaskuler nedenli ölüm riskini gosterir.</a:t>
            </a:r>
          </a:p>
          <a:p>
            <a:r>
              <a:rPr lang="tr-TR" dirty="0"/>
              <a:t>--Yüksek kardiyovaskuler riski olan toplumlara uygun hazırlanmış bu tablolar sadece 10 yıllık ölüm riskini gosterir. SCORE ile ölçülen ölüm riski üzerinden toplam olay riskini tahmin etmek istenirse erkeklerde bu risk puanının 3 katını, kadınlarda 4 katını almak gerekir. Yani eğer bir erkekte SCORE ile hesaplanan risk %5 ise, toplam KVO oranı yaklaşık %15’e yükselmektedir.</a:t>
            </a:r>
          </a:p>
        </p:txBody>
      </p:sp>
      <p:sp>
        <p:nvSpPr>
          <p:cNvPr id="4" name="Slayt Numarası Yer Tutucusu 3"/>
          <p:cNvSpPr>
            <a:spLocks noGrp="1"/>
          </p:cNvSpPr>
          <p:nvPr>
            <p:ph type="sldNum" sz="quarter" idx="10"/>
          </p:nvPr>
        </p:nvSpPr>
        <p:spPr/>
        <p:txBody>
          <a:bodyPr/>
          <a:lstStyle/>
          <a:p>
            <a:fld id="{63796B64-1718-4153-829C-B77BF4EEC443}" type="slidenum">
              <a:rPr lang="tr-TR" smtClean="0"/>
              <a:t>23</a:t>
            </a:fld>
            <a:endParaRPr lang="tr-TR"/>
          </a:p>
        </p:txBody>
      </p:sp>
    </p:spTree>
    <p:extLst>
      <p:ext uri="{BB962C8B-B14F-4D97-AF65-F5344CB8AC3E}">
        <p14:creationId xmlns:p14="http://schemas.microsoft.com/office/powerpoint/2010/main" val="169241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dirty="0"/>
              <a:t>Çeşitli ASKVH risk faktörlerine sahip bir kişinin risk yaşı, aynı düzeyde risk taşıyan ancak ideal risk faktörleri seviyesine sahip bir kişinin yaşıdır. Dolayısıyla yüksek riskli 40 yaşındaki bir kişinin, risk yaşı ≥60 olabilir. Risk yaşı, önleyici tedbirler alınmazsa ASKVH riskine sahip genç bir kişinin ömür beklentisini azaltmanın kolayca anlaşılan bir yoludur. </a:t>
            </a:r>
            <a:r>
              <a:rPr lang="tr-TR" sz="1200" b="1" i="0" u="none" strike="noStrike" kern="1200" baseline="0" dirty="0">
                <a:solidFill>
                  <a:schemeClr val="tx1"/>
                </a:solidFill>
                <a:latin typeface="+mn-lt"/>
                <a:ea typeface="+mn-ea"/>
                <a:cs typeface="+mn-cs"/>
              </a:rPr>
              <a:t>Risk faktorleri bulunan ve sigara kullanan 40 yaşındaki erkek hastanın taşıdığı risk </a:t>
            </a:r>
            <a:r>
              <a:rPr lang="tr-TR" sz="1200" b="1" i="0" u="none" strike="noStrike" kern="1200" baseline="0" dirty="0" smtClean="0">
                <a:solidFill>
                  <a:schemeClr val="tx1"/>
                </a:solidFill>
                <a:latin typeface="+mn-lt"/>
                <a:ea typeface="+mn-ea"/>
                <a:cs typeface="+mn-cs"/>
              </a:rPr>
              <a:t>(%7), </a:t>
            </a:r>
            <a:r>
              <a:rPr lang="tr-TR" sz="1200" b="1" i="0" u="none" strike="noStrike" kern="1200" baseline="0" dirty="0">
                <a:solidFill>
                  <a:schemeClr val="tx1"/>
                </a:solidFill>
                <a:latin typeface="+mn-lt"/>
                <a:ea typeface="+mn-ea"/>
                <a:cs typeface="+mn-cs"/>
              </a:rPr>
              <a:t>risk faktor duzeyleri ideal olan bir erkeğin taşıdığı riske eşittir yani bu kişinin risk yaşı </a:t>
            </a:r>
            <a:r>
              <a:rPr lang="tr-TR" sz="1200" b="1" i="0" u="none" strike="noStrike" kern="1200" baseline="0" dirty="0" smtClean="0">
                <a:solidFill>
                  <a:schemeClr val="tx1"/>
                </a:solidFill>
                <a:latin typeface="+mn-lt"/>
                <a:ea typeface="+mn-ea"/>
                <a:cs typeface="+mn-cs"/>
              </a:rPr>
              <a:t>65’tır</a:t>
            </a:r>
            <a:r>
              <a:rPr lang="tr-TR" sz="1200" b="1" i="0" u="none" strike="noStrike" kern="1200" baseline="0" dirty="0">
                <a:solidFill>
                  <a:schemeClr val="tx1"/>
                </a:solidFill>
                <a:latin typeface="+mn-lt"/>
                <a:ea typeface="+mn-ea"/>
                <a:cs typeface="+mn-cs"/>
              </a:rPr>
              <a:t>.</a:t>
            </a:r>
            <a:endParaRPr lang="tr-TR" dirty="0"/>
          </a:p>
          <a:p>
            <a:pPr algn="l"/>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24</a:t>
            </a:fld>
            <a:endParaRPr lang="tr-TR"/>
          </a:p>
        </p:txBody>
      </p:sp>
    </p:spTree>
    <p:extLst>
      <p:ext uri="{BB962C8B-B14F-4D97-AF65-F5344CB8AC3E}">
        <p14:creationId xmlns:p14="http://schemas.microsoft.com/office/powerpoint/2010/main" val="102772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-Arterlerin duvarlarının iç yüzeyinde gelişen ateromatöz plaklar adı verilen yağlı lezyonlar oluşturan bir hastalıktır. </a:t>
            </a:r>
          </a:p>
          <a:p>
            <a:r>
              <a:rPr lang="tr-TR" dirty="0" smtClean="0"/>
              <a:t>-*https://www.uptodate.com/contents/overview-of-atherosclerotic-cardiovascular-risk-factors-in-females?search=aterosklerotik%20ve%20ardiyovask%C3%BCler%20hastal%C4%B1k%20eidemiyoloji&amp;sectionRank=1&amp;usage_type=default&amp;anchor=H2&amp;source=machineLearning&amp;selectedTitle=2~150&amp;display_rank=2#H2</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a:t>
            </a:fld>
            <a:endParaRPr lang="tr-TR"/>
          </a:p>
        </p:txBody>
      </p:sp>
    </p:spTree>
    <p:extLst>
      <p:ext uri="{BB962C8B-B14F-4D97-AF65-F5344CB8AC3E}">
        <p14:creationId xmlns:p14="http://schemas.microsoft.com/office/powerpoint/2010/main" val="170180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-Toplam kardiyovaskuler risk hesabı 40 yaş üzerindeki kişiler için planlanmıştır. Bu nedenle gençlerde kullanılmaları sorunludur. Gençlerde kendi mutlak riskleri duşuk bile olsa, beklenen yaşam süreleri nedeniyle gorece riskleri yuksektir. Oysa bu kişiler kendi yaşlarındaki kişilerle karşılaştırıldıklarında görece olarak çok yüksek riskli durumdadırlar.</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-Bu sorunu gidermek ve gençlerdeki kardiyovaskuler riski hesaplamak için ESC/ EAS kılavuzu gençlerdeki kardiyovaskuler risk durumunu kendi yaş gruplarına göre karşılaştırmalı olarak veren bir tabloyu önermiştir (4). Böylece ASKVH açısından genç bir insanı, kendi yaşında risk faktorleri düşük (sigara icmeyen, sistolik kan basıncı ≤120 mmHg ve Total-K ≤150 mg/dL olan) genç biri ile karşılaştırıp 10 yıllık topla kardiyovaskuler görece riskini ortaya koymak mümkün olmaktadır.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25</a:t>
            </a:fld>
            <a:endParaRPr lang="tr-TR"/>
          </a:p>
        </p:txBody>
      </p:sp>
    </p:spTree>
    <p:extLst>
      <p:ext uri="{BB962C8B-B14F-4D97-AF65-F5344CB8AC3E}">
        <p14:creationId xmlns:p14="http://schemas.microsoft.com/office/powerpoint/2010/main" val="43664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SCORE2-OP algoritması, 70 yaş ve üzeri görünüşte sağlıklı kişilerde rekabet eden risklere göre ayarlanan 5 yıllık ve 10 yıllık ölümcül ve ölümcül olmayan KVH olaylarını (</a:t>
            </a:r>
            <a:r>
              <a:rPr lang="tr-TR" sz="1200" b="0" i="0" kern="1200" dirty="0" err="1" smtClean="0">
                <a:solidFill>
                  <a:schemeClr val="tx1"/>
                </a:solidFill>
                <a:effectLst/>
                <a:latin typeface="+mn-lt"/>
                <a:ea typeface="+mn-ea"/>
                <a:cs typeface="+mn-cs"/>
              </a:rPr>
              <a:t>miyokard</a:t>
            </a:r>
            <a:r>
              <a:rPr lang="tr-TR" sz="1200" b="0" i="0" kern="1200" dirty="0" smtClean="0">
                <a:solidFill>
                  <a:schemeClr val="tx1"/>
                </a:solidFill>
                <a:effectLst/>
                <a:latin typeface="+mn-lt"/>
                <a:ea typeface="+mn-ea"/>
                <a:cs typeface="+mn-cs"/>
              </a:rPr>
              <a:t> enfarktüsü, felç) tahmin etmektedir. </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26</a:t>
            </a:fld>
            <a:endParaRPr lang="tr-TR"/>
          </a:p>
        </p:txBody>
      </p:sp>
    </p:spTree>
    <p:extLst>
      <p:ext uri="{BB962C8B-B14F-4D97-AF65-F5344CB8AC3E}">
        <p14:creationId xmlns:p14="http://schemas.microsoft.com/office/powerpoint/2010/main" val="623924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smtClean="0">
                <a:solidFill>
                  <a:schemeClr val="tx1"/>
                </a:solidFill>
                <a:effectLst/>
                <a:latin typeface="+mn-lt"/>
                <a:ea typeface="+mn-ea"/>
                <a:cs typeface="+mn-cs"/>
              </a:rPr>
              <a:t>Düşük riskli ülkeler</a:t>
            </a:r>
            <a:r>
              <a:rPr lang="tr-TR" sz="1200" b="0" i="0" kern="1200" dirty="0" smtClean="0">
                <a:solidFill>
                  <a:schemeClr val="tx1"/>
                </a:solidFill>
                <a:effectLst/>
                <a:latin typeface="+mn-lt"/>
                <a:ea typeface="+mn-ea"/>
                <a:cs typeface="+mn-cs"/>
              </a:rPr>
              <a:t> : Belçika, Danimarka, Fransa, İsrail, Lüksemburg, Norveç, İspanya, İsviçre, Hollanda ve Birleşik Krallık.</a:t>
            </a:r>
          </a:p>
          <a:p>
            <a:r>
              <a:rPr lang="tr-TR" sz="1200" b="1" i="0" kern="1200" dirty="0" smtClean="0">
                <a:solidFill>
                  <a:schemeClr val="tx1"/>
                </a:solidFill>
                <a:effectLst/>
                <a:latin typeface="+mn-lt"/>
                <a:ea typeface="+mn-ea"/>
                <a:cs typeface="+mn-cs"/>
              </a:rPr>
              <a:t>Orta riskli ülkeler</a:t>
            </a:r>
            <a:r>
              <a:rPr lang="tr-TR" sz="1200" b="0" i="0" kern="1200" dirty="0" smtClean="0">
                <a:solidFill>
                  <a:schemeClr val="tx1"/>
                </a:solidFill>
                <a:effectLst/>
                <a:latin typeface="+mn-lt"/>
                <a:ea typeface="+mn-ea"/>
                <a:cs typeface="+mn-cs"/>
              </a:rPr>
              <a:t> : Avusturya, Kıbrıs, Finlandiya, Almanya, Yunanistan, İzlanda, İrlanda, İtalya, Malta, Portekiz, San Marino, Slovenya ve İsveç.</a:t>
            </a:r>
          </a:p>
          <a:p>
            <a:r>
              <a:rPr lang="tr-TR" sz="1200" b="1" i="0" kern="1200" dirty="0" smtClean="0">
                <a:solidFill>
                  <a:schemeClr val="tx1"/>
                </a:solidFill>
                <a:effectLst/>
                <a:latin typeface="+mn-lt"/>
                <a:ea typeface="+mn-ea"/>
                <a:cs typeface="+mn-cs"/>
              </a:rPr>
              <a:t>Yüksek riskli ülkeler</a:t>
            </a:r>
            <a:r>
              <a:rPr lang="tr-TR" sz="1200" b="0" i="0" kern="1200" dirty="0" smtClean="0">
                <a:solidFill>
                  <a:schemeClr val="tx1"/>
                </a:solidFill>
                <a:effectLst/>
                <a:latin typeface="+mn-lt"/>
                <a:ea typeface="+mn-ea"/>
                <a:cs typeface="+mn-cs"/>
              </a:rPr>
              <a:t> : Arnavutluk, Bosna Hersek, Hırvatistan, Çek Cumhuriyeti, Estonya, Macaristan, Kazakistan, Polonya, Slovakya ve Türkiye.</a:t>
            </a:r>
          </a:p>
          <a:p>
            <a:r>
              <a:rPr lang="tr-TR" sz="1200" b="1" i="0" kern="1200" dirty="0" smtClean="0">
                <a:solidFill>
                  <a:schemeClr val="tx1"/>
                </a:solidFill>
                <a:effectLst/>
                <a:latin typeface="+mn-lt"/>
                <a:ea typeface="+mn-ea"/>
                <a:cs typeface="+mn-cs"/>
              </a:rPr>
              <a:t>Çok yüksek riskli ülkeler</a:t>
            </a:r>
            <a:r>
              <a:rPr lang="tr-TR" sz="1200" b="0" i="0" kern="1200" dirty="0" smtClean="0">
                <a:solidFill>
                  <a:schemeClr val="tx1"/>
                </a:solidFill>
                <a:effectLst/>
                <a:latin typeface="+mn-lt"/>
                <a:ea typeface="+mn-ea"/>
                <a:cs typeface="+mn-cs"/>
              </a:rPr>
              <a:t> : Cezayir, Ermenistan, Azerbaycan, </a:t>
            </a:r>
            <a:r>
              <a:rPr lang="tr-TR" sz="1200" b="0" i="0" kern="1200" dirty="0" err="1" smtClean="0">
                <a:solidFill>
                  <a:schemeClr val="tx1"/>
                </a:solidFill>
                <a:effectLst/>
                <a:latin typeface="+mn-lt"/>
                <a:ea typeface="+mn-ea"/>
                <a:cs typeface="+mn-cs"/>
              </a:rPr>
              <a:t>Belarus</a:t>
            </a:r>
            <a:r>
              <a:rPr lang="tr-TR" sz="1200" b="0" i="0" kern="1200" dirty="0" smtClean="0">
                <a:solidFill>
                  <a:schemeClr val="tx1"/>
                </a:solidFill>
                <a:effectLst/>
                <a:latin typeface="+mn-lt"/>
                <a:ea typeface="+mn-ea"/>
                <a:cs typeface="+mn-cs"/>
              </a:rPr>
              <a:t>, Bulgaristan, Mısır, Gürcistan, Kırgızistan, Letonya, Lübnan, Libya, Litvanya, Karadağ, Fas, Moldova Cumhuriyeti, Romanya, Rusya Federasyonu, Sırbistan, Suriye, Eski Yugoslav Cumhuriyeti (Makedonya), Tunus, Ukrayna ve Özbekistan.</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27</a:t>
            </a:fld>
            <a:endParaRPr lang="tr-TR"/>
          </a:p>
        </p:txBody>
      </p:sp>
    </p:spTree>
    <p:extLst>
      <p:ext uri="{BB962C8B-B14F-4D97-AF65-F5344CB8AC3E}">
        <p14:creationId xmlns:p14="http://schemas.microsoft.com/office/powerpoint/2010/main" val="421288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Örneğin, </a:t>
            </a:r>
            <a:r>
              <a:rPr lang="tr-TR" sz="1200" b="0" i="0" kern="1200" dirty="0" err="1" smtClean="0">
                <a:solidFill>
                  <a:schemeClr val="tx1"/>
                </a:solidFill>
                <a:effectLst/>
                <a:latin typeface="+mn-lt"/>
                <a:ea typeface="+mn-ea"/>
                <a:cs typeface="+mn-cs"/>
              </a:rPr>
              <a:t>sistolik</a:t>
            </a:r>
            <a:r>
              <a:rPr lang="tr-TR" sz="1200" b="0" i="0" kern="1200" dirty="0" smtClean="0">
                <a:solidFill>
                  <a:schemeClr val="tx1"/>
                </a:solidFill>
                <a:effectLst/>
                <a:latin typeface="+mn-lt"/>
                <a:ea typeface="+mn-ea"/>
                <a:cs typeface="+mn-cs"/>
              </a:rPr>
              <a:t> kan basıncı 140 </a:t>
            </a:r>
            <a:r>
              <a:rPr lang="tr-TR" sz="1200" b="0" i="0" kern="1200" dirty="0" err="1" smtClean="0">
                <a:solidFill>
                  <a:schemeClr val="tx1"/>
                </a:solidFill>
                <a:effectLst/>
                <a:latin typeface="+mn-lt"/>
                <a:ea typeface="+mn-ea"/>
                <a:cs typeface="+mn-cs"/>
              </a:rPr>
              <a:t>mmHg</a:t>
            </a:r>
            <a:r>
              <a:rPr lang="tr-TR" sz="1200" b="0" i="0" kern="1200" dirty="0" smtClean="0">
                <a:solidFill>
                  <a:schemeClr val="tx1"/>
                </a:solidFill>
                <a:effectLst/>
                <a:latin typeface="+mn-lt"/>
                <a:ea typeface="+mn-ea"/>
                <a:cs typeface="+mn-cs"/>
              </a:rPr>
              <a:t>, toplam kolesterolü 5,5 </a:t>
            </a:r>
            <a:r>
              <a:rPr lang="tr-TR" sz="1200" b="0" i="0" kern="1200" dirty="0" err="1" smtClean="0">
                <a:solidFill>
                  <a:schemeClr val="tx1"/>
                </a:solidFill>
                <a:effectLst/>
                <a:latin typeface="+mn-lt"/>
                <a:ea typeface="+mn-ea"/>
                <a:cs typeface="+mn-cs"/>
              </a:rPr>
              <a:t>mmol</a:t>
            </a:r>
            <a:r>
              <a:rPr lang="tr-TR" sz="1200" b="0" i="0" kern="1200" dirty="0" smtClean="0">
                <a:solidFill>
                  <a:schemeClr val="tx1"/>
                </a:solidFill>
                <a:effectLst/>
                <a:latin typeface="+mn-lt"/>
                <a:ea typeface="+mn-ea"/>
                <a:cs typeface="+mn-cs"/>
              </a:rPr>
              <a:t>/L ve HDL kolesterolü 1,3 </a:t>
            </a:r>
            <a:r>
              <a:rPr lang="tr-TR" sz="1200" b="0" i="0" kern="1200" dirty="0" err="1" smtClean="0">
                <a:solidFill>
                  <a:schemeClr val="tx1"/>
                </a:solidFill>
                <a:effectLst/>
                <a:latin typeface="+mn-lt"/>
                <a:ea typeface="+mn-ea"/>
                <a:cs typeface="+mn-cs"/>
              </a:rPr>
              <a:t>mmol</a:t>
            </a:r>
            <a:r>
              <a:rPr lang="tr-TR" sz="1200" b="0" i="0" kern="1200" dirty="0" smtClean="0">
                <a:solidFill>
                  <a:schemeClr val="tx1"/>
                </a:solidFill>
                <a:effectLst/>
                <a:latin typeface="+mn-lt"/>
                <a:ea typeface="+mn-ea"/>
                <a:cs typeface="+mn-cs"/>
              </a:rPr>
              <a:t>/L olan 50 yaşında sigara içen bir erkek için tahmini 10 yıllık KVH riski düşük riskli ülkelerde bu oran  %8 ,çok yüksek riskli ülkelerde %19,0'a kadar çıkmaktadır. </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28</a:t>
            </a:fld>
            <a:endParaRPr lang="tr-TR"/>
          </a:p>
        </p:txBody>
      </p:sp>
    </p:spTree>
    <p:extLst>
      <p:ext uri="{BB962C8B-B14F-4D97-AF65-F5344CB8AC3E}">
        <p14:creationId xmlns:p14="http://schemas.microsoft.com/office/powerpoint/2010/main" val="855883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Yaşlı kişilerde KVH risk tahmininde çeşitli özel hususlar geçerlidir. Birincisi, </a:t>
            </a:r>
            <a:r>
              <a:rPr lang="tr-TR" sz="1200" b="0" i="0" kern="1200" dirty="0" err="1" smtClean="0">
                <a:solidFill>
                  <a:schemeClr val="tx1"/>
                </a:solidFill>
                <a:effectLst/>
                <a:latin typeface="+mn-lt"/>
                <a:ea typeface="+mn-ea"/>
                <a:cs typeface="+mn-cs"/>
              </a:rPr>
              <a:t>lipidler</a:t>
            </a:r>
            <a:r>
              <a:rPr lang="tr-TR" sz="1200" b="0" i="0" kern="1200" dirty="0" smtClean="0">
                <a:solidFill>
                  <a:schemeClr val="tx1"/>
                </a:solidFill>
                <a:effectLst/>
                <a:latin typeface="+mn-lt"/>
                <a:ea typeface="+mn-ea"/>
                <a:cs typeface="+mn-cs"/>
              </a:rPr>
              <a:t> ve kan basıncı gibi klasik risk faktörleri ile KVH riski arasındaki ilişkinin derecesi yaşla birlikte zayıflar. </a:t>
            </a:r>
            <a:r>
              <a:rPr lang="tr-TR" sz="1200" b="0" i="0" u="none" strike="noStrike" kern="1200" baseline="30000" dirty="0" smtClean="0">
                <a:solidFill>
                  <a:schemeClr val="tx1"/>
                </a:solidFill>
                <a:effectLst/>
                <a:latin typeface="+mn-lt"/>
                <a:ea typeface="+mn-ea"/>
                <a:cs typeface="+mn-cs"/>
              </a:rPr>
              <a:t>69</a:t>
            </a:r>
            <a:r>
              <a:rPr lang="tr-TR" sz="1200" b="0" i="0" kern="1200" dirty="0" smtClean="0">
                <a:solidFill>
                  <a:schemeClr val="tx1"/>
                </a:solidFill>
                <a:effectLst/>
                <a:latin typeface="+mn-lt"/>
                <a:ea typeface="+mn-ea"/>
                <a:cs typeface="+mn-cs"/>
              </a:rPr>
              <a:t> İkincisi, </a:t>
            </a:r>
            <a:r>
              <a:rPr lang="tr-TR" sz="1200" b="0" i="0" kern="1200" dirty="0" err="1" smtClean="0">
                <a:solidFill>
                  <a:schemeClr val="tx1"/>
                </a:solidFill>
                <a:effectLst/>
                <a:latin typeface="+mn-lt"/>
                <a:ea typeface="+mn-ea"/>
                <a:cs typeface="+mn-cs"/>
              </a:rPr>
              <a:t>KVH'sız</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sağkalım</a:t>
            </a:r>
            <a:r>
              <a:rPr lang="tr-TR" sz="1200" b="0" i="0" kern="1200" dirty="0" smtClean="0">
                <a:solidFill>
                  <a:schemeClr val="tx1"/>
                </a:solidFill>
                <a:effectLst/>
                <a:latin typeface="+mn-lt"/>
                <a:ea typeface="+mn-ea"/>
                <a:cs typeface="+mn-cs"/>
              </a:rPr>
              <a:t> genel </a:t>
            </a:r>
            <a:r>
              <a:rPr lang="tr-TR" sz="1200" b="0" i="0" kern="1200" dirty="0" err="1" smtClean="0">
                <a:solidFill>
                  <a:schemeClr val="tx1"/>
                </a:solidFill>
                <a:effectLst/>
                <a:latin typeface="+mn-lt"/>
                <a:ea typeface="+mn-ea"/>
                <a:cs typeface="+mn-cs"/>
              </a:rPr>
              <a:t>sağkalımdan</a:t>
            </a:r>
            <a:r>
              <a:rPr lang="tr-TR" sz="1200" b="0" i="0" kern="1200" dirty="0" smtClean="0">
                <a:solidFill>
                  <a:schemeClr val="tx1"/>
                </a:solidFill>
                <a:effectLst/>
                <a:latin typeface="+mn-lt"/>
                <a:ea typeface="+mn-ea"/>
                <a:cs typeface="+mn-cs"/>
              </a:rPr>
              <a:t> yaş arttıkça giderek ayrışır çünkü KVH dışı </a:t>
            </a:r>
            <a:r>
              <a:rPr lang="tr-TR" sz="1200" b="0" i="0" kern="1200" dirty="0" err="1" smtClean="0">
                <a:solidFill>
                  <a:schemeClr val="tx1"/>
                </a:solidFill>
                <a:effectLst/>
                <a:latin typeface="+mn-lt"/>
                <a:ea typeface="+mn-ea"/>
                <a:cs typeface="+mn-cs"/>
              </a:rPr>
              <a:t>mortalite</a:t>
            </a:r>
            <a:r>
              <a:rPr lang="tr-TR" sz="1200" b="0" i="0" kern="1200" dirty="0" smtClean="0">
                <a:solidFill>
                  <a:schemeClr val="tx1"/>
                </a:solidFill>
                <a:effectLst/>
                <a:latin typeface="+mn-lt"/>
                <a:ea typeface="+mn-ea"/>
                <a:cs typeface="+mn-cs"/>
              </a:rPr>
              <a:t> riski artar</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29</a:t>
            </a:fld>
            <a:endParaRPr lang="tr-TR"/>
          </a:p>
        </p:txBody>
      </p:sp>
    </p:spTree>
    <p:extLst>
      <p:ext uri="{BB962C8B-B14F-4D97-AF65-F5344CB8AC3E}">
        <p14:creationId xmlns:p14="http://schemas.microsoft.com/office/powerpoint/2010/main" val="648900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30</a:t>
            </a:fld>
            <a:endParaRPr lang="tr-TR"/>
          </a:p>
        </p:txBody>
      </p:sp>
    </p:spTree>
    <p:extLst>
      <p:ext uri="{BB962C8B-B14F-4D97-AF65-F5344CB8AC3E}">
        <p14:creationId xmlns:p14="http://schemas.microsoft.com/office/powerpoint/2010/main" val="2666460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-Primer Korunma: Hastalarda gecirilmiş bir KVH veya KVH riskini onemli olcude arttıran kronik bobrek yetmezliği ve DM gibi bir hastalığı yokken statin tedavisi ile gelecekte gelişmesi olası KVO’ları onleme amacıyla tedavi başlanmasına primer korunma amaclı tedavi denir</a:t>
            </a:r>
            <a:r>
              <a:rPr lang="tr-TR" dirty="0" smtClean="0"/>
              <a:t>.</a:t>
            </a:r>
            <a:endParaRPr lang="tr-TR" dirty="0"/>
          </a:p>
          <a:p>
            <a:r>
              <a:rPr lang="tr-TR" dirty="0"/>
              <a:t>-- Riski ne olursa olsun LDL-K ≥190 mg/dl olan bireyler</a:t>
            </a:r>
          </a:p>
          <a:p>
            <a:r>
              <a:rPr lang="tr-TR" dirty="0"/>
              <a:t>- SCORE riski &gt;5 ve &lt;10 olan LDL-K değeri ≥100 mg/dl olan bireyler</a:t>
            </a:r>
          </a:p>
          <a:p>
            <a:r>
              <a:rPr lang="tr-TR" dirty="0"/>
              <a:t>- SCORE riski ≥%10 olan ve LDL-K ≥70 mg/dl olan bireylere yaşam</a:t>
            </a:r>
            <a:r>
              <a:rPr lang="tr-TR" baseline="0" dirty="0"/>
              <a:t> </a:t>
            </a:r>
            <a:r>
              <a:rPr lang="tr-TR" dirty="0"/>
              <a:t>tarzı değişiklikleri ile birlikte statin tedavisinin başlanmasında yarar vardır</a:t>
            </a:r>
          </a:p>
          <a:p>
            <a:r>
              <a:rPr lang="tr-TR" dirty="0"/>
              <a:t>- Diğer durumlar icin oncelik yaşam tarzı </a:t>
            </a:r>
            <a:r>
              <a:rPr lang="tr-TR"/>
              <a:t>değişikliğidir</a:t>
            </a:r>
            <a:r>
              <a:rPr lang="tr-TR" smtClean="0"/>
              <a:t>.</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a:t>
            </a:r>
            <a:r>
              <a:rPr lang="tr-TR" b="1" dirty="0"/>
              <a:t>LDL kolesterol hedefleri: </a:t>
            </a:r>
            <a:r>
              <a:rPr lang="tr-TR" dirty="0"/>
              <a:t>Cok yuksek riskli hastalarda LDL-K &lt;55 mg/dL ve tedavi oncesi değere gore %50’den fazla duşuş hedeflenir. Yuksek riskli hastalarda ise hedef LDL-K &lt;70 mg/dL ve tedavi oncesi değere gore %50’den fazla duşuş olmalıdır. Orta derece riskli kişiler icin &lt;100 mg/dL, duşuk riskli kişiler icin ise &lt;115 mg/dL LDL-K duzeyleri hedeflenmelidir.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35</a:t>
            </a:fld>
            <a:endParaRPr lang="tr-TR"/>
          </a:p>
        </p:txBody>
      </p:sp>
    </p:spTree>
    <p:extLst>
      <p:ext uri="{BB962C8B-B14F-4D97-AF65-F5344CB8AC3E}">
        <p14:creationId xmlns:p14="http://schemas.microsoft.com/office/powerpoint/2010/main" val="3205772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37</a:t>
            </a:fld>
            <a:endParaRPr lang="tr-TR"/>
          </a:p>
        </p:txBody>
      </p:sp>
    </p:spTree>
    <p:extLst>
      <p:ext uri="{BB962C8B-B14F-4D97-AF65-F5344CB8AC3E}">
        <p14:creationId xmlns:p14="http://schemas.microsoft.com/office/powerpoint/2010/main" val="379324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38</a:t>
            </a:fld>
            <a:endParaRPr lang="tr-TR"/>
          </a:p>
        </p:txBody>
      </p:sp>
    </p:spTree>
    <p:extLst>
      <p:ext uri="{BB962C8B-B14F-4D97-AF65-F5344CB8AC3E}">
        <p14:creationId xmlns:p14="http://schemas.microsoft.com/office/powerpoint/2010/main" val="235091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t>Orta hızlı yurume (postacı yuruyuşu), bisiklet binme, dans, tenis, tırmanma, bahcede cim bicme aerobik egzersize ornek olarak verilebilir.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Gün boyunca 90 dakikayı gecen fiziksel </a:t>
            </a:r>
            <a:r>
              <a:rPr lang="tr-TR" sz="1200" dirty="0" err="1" smtClean="0"/>
              <a:t>inaktiviteden</a:t>
            </a:r>
            <a:r>
              <a:rPr lang="tr-TR" sz="1200" dirty="0" smtClean="0"/>
              <a:t> kaçınılmalı</a:t>
            </a:r>
          </a:p>
          <a:p>
            <a:r>
              <a:rPr lang="tr-TR" sz="1200" dirty="0" smtClean="0"/>
              <a:t>Hastalar egzersiz sıklığını zamanla artırmaları yönünde cesaretlendirilmelidir</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39</a:t>
            </a:fld>
            <a:endParaRPr lang="tr-TR"/>
          </a:p>
        </p:txBody>
      </p:sp>
    </p:spTree>
    <p:extLst>
      <p:ext uri="{BB962C8B-B14F-4D97-AF65-F5344CB8AC3E}">
        <p14:creationId xmlns:p14="http://schemas.microsoft.com/office/powerpoint/2010/main" val="409502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-Damar </a:t>
            </a:r>
            <a:r>
              <a:rPr lang="tr-TR" dirty="0" err="1"/>
              <a:t>endotelinde</a:t>
            </a:r>
            <a:r>
              <a:rPr lang="tr-TR" dirty="0"/>
              <a:t> hasar olduktan sonra dolaşımdaki </a:t>
            </a:r>
            <a:r>
              <a:rPr lang="tr-TR" dirty="0" err="1"/>
              <a:t>monosit</a:t>
            </a:r>
            <a:r>
              <a:rPr lang="tr-TR" dirty="0"/>
              <a:t> ve lipitler (çoğu </a:t>
            </a:r>
            <a:r>
              <a:rPr lang="tr-TR" dirty="0" err="1"/>
              <a:t>ldl</a:t>
            </a:r>
            <a:r>
              <a:rPr lang="tr-TR" dirty="0"/>
              <a:t>) hasarlı yerde toplanmaya başlar. </a:t>
            </a:r>
            <a:r>
              <a:rPr lang="tr-TR" dirty="0" err="1"/>
              <a:t>Monositler</a:t>
            </a:r>
            <a:r>
              <a:rPr lang="tr-TR" dirty="0"/>
              <a:t> </a:t>
            </a:r>
            <a:r>
              <a:rPr lang="tr-TR" dirty="0" err="1"/>
              <a:t>endoteli</a:t>
            </a:r>
            <a:r>
              <a:rPr lang="tr-TR" dirty="0"/>
              <a:t> geçerek </a:t>
            </a:r>
            <a:r>
              <a:rPr lang="tr-TR" dirty="0" err="1"/>
              <a:t>intima</a:t>
            </a:r>
            <a:r>
              <a:rPr lang="tr-TR" dirty="0"/>
              <a:t> tabakasına girer ve sonra biriken </a:t>
            </a:r>
            <a:r>
              <a:rPr lang="tr-TR" dirty="0" err="1"/>
              <a:t>lipoproteinleri</a:t>
            </a:r>
            <a:r>
              <a:rPr lang="tr-TR" dirty="0"/>
              <a:t>  sindirecek ve oksitleyecek köpük görünümlü </a:t>
            </a:r>
            <a:r>
              <a:rPr lang="tr-TR" dirty="0" err="1"/>
              <a:t>makrofajları</a:t>
            </a:r>
            <a:r>
              <a:rPr lang="tr-TR" dirty="0"/>
              <a:t> oluşturmak üzere farklılaşırlar. Bu </a:t>
            </a:r>
            <a:r>
              <a:rPr lang="tr-TR" dirty="0" err="1"/>
              <a:t>makrofaj</a:t>
            </a:r>
            <a:r>
              <a:rPr lang="tr-TR" dirty="0"/>
              <a:t> köpük hücreleri kan damarına çökelir ve görünebilen bir yağ tabakası oluşturur. </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a:t>
            </a:fld>
            <a:endParaRPr lang="tr-TR"/>
          </a:p>
        </p:txBody>
      </p:sp>
    </p:spTree>
    <p:extLst>
      <p:ext uri="{BB962C8B-B14F-4D97-AF65-F5344CB8AC3E}">
        <p14:creationId xmlns:p14="http://schemas.microsoft.com/office/powerpoint/2010/main" val="755327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-Sigara iciciliği plazma LDL-K, TG ve VLDL duzeyini arttırırken, HDL-K duzeyini duşurur. En belirgin etkisi HDL-K duşuşu uzerinedir ve sigara iciciliğinin bırakılmasıyla hem HDL-K duzeyi hem de partikul buyukluğu artar ve bu sigara iciciliğinin bırakılmasıyla azalan KVH riskiyle ilişkilendirilmiştir. Sigara dislipidemiye yol acmadan da damar duvarında geri donuşumlu kolesterol akımını inhibe ederek ateroskleroza neden olur. LDL oksidasyonunun artmasına ve hiperkoagubiliteye ne olur. Alkol kullanımının dislipidemi tedavisinde etkinliğini gosteren randomize kontrollu calışma yoktur.</a:t>
            </a:r>
          </a:p>
          <a:p>
            <a:r>
              <a:rPr lang="tr-TR" dirty="0" smtClean="0"/>
              <a:t>Potansiyel zararlı etkileri nedeniyle dislipidemi tedavisinde alkol alımı onerilmez.</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40</a:t>
            </a:fld>
            <a:endParaRPr lang="tr-TR"/>
          </a:p>
        </p:txBody>
      </p:sp>
    </p:spTree>
    <p:extLst>
      <p:ext uri="{BB962C8B-B14F-4D97-AF65-F5344CB8AC3E}">
        <p14:creationId xmlns:p14="http://schemas.microsoft.com/office/powerpoint/2010/main" val="3300737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41</a:t>
            </a:fld>
            <a:endParaRPr lang="tr-TR"/>
          </a:p>
        </p:txBody>
      </p:sp>
    </p:spTree>
    <p:extLst>
      <p:ext uri="{BB962C8B-B14F-4D97-AF65-F5344CB8AC3E}">
        <p14:creationId xmlns:p14="http://schemas.microsoft.com/office/powerpoint/2010/main" val="4173523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t>
            </a:r>
            <a:r>
              <a:rPr lang="tr-TR" dirty="0"/>
              <a:t>Pravastatin, rosuvastain ve pitavastatin haric tum statinler buyuk oranda karaciğerde metabolize olurlar</a:t>
            </a:r>
          </a:p>
          <a:p>
            <a:endParaRPr lang="tr-TR" dirty="0"/>
          </a:p>
          <a:p>
            <a:endParaRPr lang="tr-TR" dirty="0"/>
          </a:p>
          <a:p>
            <a:pPr lvl="1"/>
            <a:endParaRPr lang="tr-TR" dirty="0"/>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44</a:t>
            </a:fld>
            <a:endParaRPr lang="tr-TR"/>
          </a:p>
        </p:txBody>
      </p:sp>
    </p:spTree>
    <p:extLst>
      <p:ext uri="{BB962C8B-B14F-4D97-AF65-F5344CB8AC3E}">
        <p14:creationId xmlns:p14="http://schemas.microsoft.com/office/powerpoint/2010/main" val="585864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Yüksekcyoğunluklu statin td</a:t>
            </a:r>
          </a:p>
          <a:p>
            <a:r>
              <a:rPr lang="tr-TR" dirty="0"/>
              <a:t>Orta yogunluklu stattin ted</a:t>
            </a:r>
          </a:p>
          <a:p>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--Atorvastatin ve rosuvastatin ile beklenen kolesterol duşuşu diğer statinlerden daha yuksektir. Fluvastatin 40 mg/ gun dozunda diğer statinlere gore daha az potent olmakla birlikte, ilac etkileşimi ve kas-iskelet yan etkisi en duşuk olan statindir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45</a:t>
            </a:fld>
            <a:endParaRPr lang="tr-TR"/>
          </a:p>
        </p:txBody>
      </p:sp>
    </p:spTree>
    <p:extLst>
      <p:ext uri="{BB962C8B-B14F-4D97-AF65-F5344CB8AC3E}">
        <p14:creationId xmlns:p14="http://schemas.microsoft.com/office/powerpoint/2010/main" val="2051391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48</a:t>
            </a:fld>
            <a:endParaRPr lang="tr-TR"/>
          </a:p>
        </p:txBody>
      </p:sp>
    </p:spTree>
    <p:extLst>
      <p:ext uri="{BB962C8B-B14F-4D97-AF65-F5344CB8AC3E}">
        <p14:creationId xmlns:p14="http://schemas.microsoft.com/office/powerpoint/2010/main" val="2539470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sz="1200" b="0" i="0" u="none" strike="noStrike" kern="1200" baseline="0" dirty="0">
                <a:solidFill>
                  <a:schemeClr val="tx1"/>
                </a:solidFill>
                <a:latin typeface="+mn-lt"/>
                <a:ea typeface="+mn-ea"/>
                <a:cs typeface="+mn-cs"/>
              </a:rPr>
              <a:t>Statin Tedavisi Esnasında Karşılaşılan Kas Problemlerine Yaklaşım Şeması</a:t>
            </a:r>
          </a:p>
          <a:p>
            <a:r>
              <a:rPr lang="tr-TR" sz="1200" b="0" i="0" u="none" strike="noStrike" kern="1200" baseline="0" dirty="0">
                <a:solidFill>
                  <a:schemeClr val="tx1"/>
                </a:solidFill>
                <a:latin typeface="+mn-lt"/>
                <a:ea typeface="+mn-ea"/>
                <a:cs typeface="+mn-cs"/>
              </a:rPr>
              <a:t>-Bu aşamadan sonra statin intoleransının yonetiminde ilac değişimi, gun atlayarak ilac kullanımı, statin dışı</a:t>
            </a:r>
          </a:p>
          <a:p>
            <a:r>
              <a:rPr lang="tr-TR" sz="1200" b="0" i="0" u="none" strike="noStrike" kern="1200" baseline="0" dirty="0">
                <a:solidFill>
                  <a:schemeClr val="tx1"/>
                </a:solidFill>
                <a:latin typeface="+mn-lt"/>
                <a:ea typeface="+mn-ea"/>
                <a:cs typeface="+mn-cs"/>
              </a:rPr>
              <a:t>lipid duşurucu tedaviler veya lipid duşurucu ilac dışı tedavi secenekleri denenebilir (14).</a:t>
            </a:r>
          </a:p>
          <a:p>
            <a:r>
              <a:rPr lang="tr-TR" sz="1200" b="0" i="0" u="none" strike="noStrike" kern="1200" baseline="0" dirty="0">
                <a:solidFill>
                  <a:schemeClr val="tx1"/>
                </a:solidFill>
                <a:latin typeface="+mn-lt"/>
                <a:ea typeface="+mn-ea"/>
                <a:cs typeface="+mn-cs"/>
              </a:rPr>
              <a:t>-Statin intoleransı tespit edilen bir hastada lipofilik statinlerden hidrofilik statinlere geciş (pravastatin,</a:t>
            </a:r>
          </a:p>
          <a:p>
            <a:r>
              <a:rPr lang="tr-TR" sz="1200" b="0" i="0" u="none" strike="noStrike" kern="1200" baseline="0" dirty="0">
                <a:solidFill>
                  <a:schemeClr val="tx1"/>
                </a:solidFill>
                <a:latin typeface="+mn-lt"/>
                <a:ea typeface="+mn-ea"/>
                <a:cs typeface="+mn-cs"/>
              </a:rPr>
              <a:t>fluvastatin), CYPP450 ile metabolize olan statinler yerine CYP450 yolağı ile metabolize olmayan statinlere (pravastatin, rosuvastatin ve pitavastatin) geciş veya daha potent bir statinin</a:t>
            </a:r>
          </a:p>
          <a:p>
            <a:r>
              <a:rPr lang="tr-TR" sz="1200" b="0" i="0" u="none" strike="noStrike" kern="1200" baseline="0" dirty="0">
                <a:solidFill>
                  <a:schemeClr val="tx1"/>
                </a:solidFill>
                <a:latin typeface="+mn-lt"/>
                <a:ea typeface="+mn-ea"/>
                <a:cs typeface="+mn-cs"/>
              </a:rPr>
              <a:t>duşuk dozuna geciş denenebilir</a:t>
            </a:r>
          </a:p>
          <a:p>
            <a:endParaRPr lang="tr-TR" sz="1200" b="0" i="0" u="none" strike="noStrike" kern="1200" baseline="0" dirty="0">
              <a:solidFill>
                <a:schemeClr val="tx1"/>
              </a:solidFill>
              <a:latin typeface="+mn-lt"/>
              <a:ea typeface="+mn-ea"/>
              <a:cs typeface="+mn-cs"/>
            </a:endParaRPr>
          </a:p>
          <a:p>
            <a:r>
              <a:rPr lang="tr-TR" dirty="0" smtClean="0"/>
              <a:t>-</a:t>
            </a:r>
            <a:r>
              <a:rPr lang="tr-TR" dirty="0"/>
              <a:t>Çalışmalar farklı statine gecildiğinde ya da doz azaltıldığında problemin kaybolabildiğini ya da tekrarlamadığını gostermektedir.</a:t>
            </a:r>
          </a:p>
          <a:p>
            <a:r>
              <a:rPr lang="tr-TR" dirty="0"/>
              <a:t>Statin kullanan ve şikayetleri bulunmayan bir hastada rutin CK takibi onerilmez. Ama statin başlanmadan once CK duzeyinin gorulmesi ileride gelişebilecek miyaljinin ayırıcı tanısında yardımcı olacaktır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49</a:t>
            </a:fld>
            <a:endParaRPr lang="tr-TR"/>
          </a:p>
        </p:txBody>
      </p:sp>
    </p:spTree>
    <p:extLst>
      <p:ext uri="{BB962C8B-B14F-4D97-AF65-F5344CB8AC3E}">
        <p14:creationId xmlns:p14="http://schemas.microsoft.com/office/powerpoint/2010/main" val="2089489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t>Statin-ezetimib</a:t>
            </a:r>
            <a:r>
              <a:rPr lang="tr-TR" dirty="0" smtClean="0"/>
              <a:t> kombinasyon tedavisi ile tek başına </a:t>
            </a:r>
            <a:r>
              <a:rPr lang="tr-TR" dirty="0" err="1" smtClean="0"/>
              <a:t>statin</a:t>
            </a:r>
            <a:r>
              <a:rPr lang="tr-TR" dirty="0" smtClean="0"/>
              <a:t> kullanan hastalara kıyasla LDL-K düzeyini ilave %15 düşürür</a:t>
            </a:r>
          </a:p>
          <a:p>
            <a:endParaRPr lang="tr-TR" sz="1200"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53</a:t>
            </a:fld>
            <a:endParaRPr lang="tr-TR"/>
          </a:p>
        </p:txBody>
      </p:sp>
    </p:spTree>
    <p:extLst>
      <p:ext uri="{BB962C8B-B14F-4D97-AF65-F5344CB8AC3E}">
        <p14:creationId xmlns:p14="http://schemas.microsoft.com/office/powerpoint/2010/main" val="3780495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t>
            </a:r>
            <a:r>
              <a:rPr lang="tr-TR" sz="1200" dirty="0" smtClean="0"/>
              <a:t>. </a:t>
            </a:r>
            <a:r>
              <a:rPr lang="tr-TR" sz="1200" dirty="0"/>
              <a:t>Statin intoleransı olanlarda ve statin tam dozla yeterli lipid kontrolu sağlanamayan hastalarda ikinci ilac olarak tercih edilmesini oneriyoruz.</a:t>
            </a:r>
          </a:p>
          <a:p>
            <a:endParaRPr lang="tr-TR" dirty="0"/>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54</a:t>
            </a:fld>
            <a:endParaRPr lang="tr-TR"/>
          </a:p>
        </p:txBody>
      </p:sp>
    </p:spTree>
    <p:extLst>
      <p:ext uri="{BB962C8B-B14F-4D97-AF65-F5344CB8AC3E}">
        <p14:creationId xmlns:p14="http://schemas.microsoft.com/office/powerpoint/2010/main" val="297722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dirty="0"/>
              <a:t>Safra Asidi Bağlayıcıları</a:t>
            </a:r>
          </a:p>
          <a:p>
            <a:r>
              <a:rPr lang="tr-TR" sz="1200" dirty="0" smtClean="0"/>
              <a:t>. </a:t>
            </a:r>
            <a:r>
              <a:rPr lang="tr-TR" sz="1200" dirty="0"/>
              <a:t>Safra asitlerine bağlanarak enterohepatik donguyu bozarlar, boylece kolesterolun bağırsaktan emilimi engellenir. Safra asidinden yoksun kalan karaciğer kendi kolesterol havuzunu kullanarak safra asidi sentezler ve boylece LDLR ekspresyonu artar. Bu da kanda LDL-K duzeylerinde duşuşe yol acar.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55</a:t>
            </a:fld>
            <a:endParaRPr lang="tr-TR"/>
          </a:p>
        </p:txBody>
      </p:sp>
    </p:spTree>
    <p:extLst>
      <p:ext uri="{BB962C8B-B14F-4D97-AF65-F5344CB8AC3E}">
        <p14:creationId xmlns:p14="http://schemas.microsoft.com/office/powerpoint/2010/main" val="884259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t>-</a:t>
            </a:r>
            <a:r>
              <a:rPr lang="tr-TR" sz="1200" dirty="0" err="1"/>
              <a:t>amiadoron</a:t>
            </a:r>
            <a:r>
              <a:rPr lang="tr-TR" sz="1200" dirty="0"/>
              <a:t>, digoksin, warfarin, tiyazidler, beta blokerler ve levotiroksin gibi pek cok ilacın emilimini bozarlar. irlikte kullanılan ilacların emilimlerinin etkilenmemesi icin safra asit sekestranlarından ya 4 saat once ya da en az 1 saat sonra alınması uygundur</a:t>
            </a:r>
            <a:r>
              <a:rPr lang="tr-TR" sz="1200" dirty="0" smtClean="0"/>
              <a:t>.</a:t>
            </a:r>
            <a:endParaRPr lang="tr-TR" sz="1200"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56</a:t>
            </a:fld>
            <a:endParaRPr lang="tr-TR"/>
          </a:p>
        </p:txBody>
      </p:sp>
    </p:spTree>
    <p:extLst>
      <p:ext uri="{BB962C8B-B14F-4D97-AF65-F5344CB8AC3E}">
        <p14:creationId xmlns:p14="http://schemas.microsoft.com/office/powerpoint/2010/main" val="71138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-Zamanla yağ tabakaları büyür. Bunu çevreleyen fibröz doku ve düz kas dokuları giderek büyük plaklar oluturmak üzere çoğalırlar</a:t>
            </a:r>
            <a:r>
              <a:rPr lang="tr-TR" dirty="0" smtClean="0"/>
              <a:t>.  </a:t>
            </a:r>
            <a:r>
              <a:rPr lang="tr-TR" dirty="0"/>
              <a:t>Hücresel çoğalma ile birlikte lipit toplanması o kadar büyük olur ki plak arter lümeni içine doğru uzar ve kan akımını büyük oranda azaltır. Plakta fibrozis gelişir ve arter duvarları sertleşir.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-Aterosklerotik arterler genişleyebilme yeteneklerini büyük ölçüde kaybederler ve duvarlarındaki dejeneratif alanlar nedeniyle de kolayca yırtılabilirler.  Ateromatöz plaklar lümene doğru çıkıntılar yaparlar.  Damar yüzeyi pürtüklü olduğundan kanın pıhtılaşmasını kolaylaştırarak  trombüs veya emboli oluşumuna yol açarlar.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-Makrofajların daha da birikimi ve intima gekişimi plakların daha da büyümesine ve lipitlerin birikmesine neden olur. Sonuç olarak plak damarı tıkayarak</a:t>
            </a:r>
            <a:r>
              <a:rPr lang="tr-TR" baseline="0" dirty="0"/>
              <a:t> ya da parçalayarak arterdeki kanın koagülasyonuna ve trombüs oluşmasına yol açar </a:t>
            </a:r>
            <a:endParaRPr lang="tr-TR" dirty="0"/>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6</a:t>
            </a:fld>
            <a:endParaRPr lang="tr-TR"/>
          </a:p>
        </p:txBody>
      </p:sp>
    </p:spTree>
    <p:extLst>
      <p:ext uri="{BB962C8B-B14F-4D97-AF65-F5344CB8AC3E}">
        <p14:creationId xmlns:p14="http://schemas.microsoft.com/office/powerpoint/2010/main" val="265888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-Fibratlar</a:t>
            </a:r>
          </a:p>
          <a:p>
            <a:r>
              <a:rPr lang="tr-TR" dirty="0" err="1" smtClean="0"/>
              <a:t>Fibratlar</a:t>
            </a:r>
            <a:r>
              <a:rPr lang="tr-TR" dirty="0"/>
              <a:t>, bir nukleer transkripsiyon faktoru olan peroksizom proliferator aktive edici reseptor (PPAR)-</a:t>
            </a:r>
            <a:r>
              <a:rPr lang="el-GR" dirty="0"/>
              <a:t>α </a:t>
            </a:r>
            <a:r>
              <a:rPr lang="tr-TR" dirty="0"/>
              <a:t>agonistidirler.</a:t>
            </a:r>
          </a:p>
          <a:p>
            <a:r>
              <a:rPr lang="tr-TR" dirty="0"/>
              <a:t>HDL-K duzeylerinde ise orta duzeyde %6-18 oranında artışa neden olurlar (71,72). Ayrıca fibrat tedavisi LDL-K konsantrasyonunu anlamlı bir şekilde değiştirmeksizin Kullanımda olan fibrat molekulleri fenofibrat ve gemfibrozildir.</a:t>
            </a:r>
          </a:p>
          <a:p>
            <a:r>
              <a:rPr lang="tr-TR" dirty="0"/>
              <a:t>-Gastrointestinal rahatsızlık</a:t>
            </a:r>
          </a:p>
          <a:p>
            <a:r>
              <a:rPr lang="tr-TR" dirty="0"/>
              <a:t>(%5) ve deri dokuntuleri (%2) nispeten daha sık bildirilmiştir. Ancak fibrat tedavisinin en iyi bilinen yan etkileri miyopati, karaciğer enzim yuksekliği ve safra kesesi taşıdır (84). Fibrat</a:t>
            </a:r>
          </a:p>
          <a:p>
            <a:r>
              <a:rPr lang="tr-TR" dirty="0"/>
              <a:t>monoterapisi ile (ozellikle gemfibrozil) miyopati riski statinlerden 5.5 kat daha fazladır ve bu</a:t>
            </a:r>
          </a:p>
          <a:p>
            <a:r>
              <a:rPr lang="tr-TR" dirty="0"/>
              <a:t>oran farklı fibratlar veya statin kombinasyonları ile değişkenlik gosterir.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57</a:t>
            </a:fld>
            <a:endParaRPr lang="tr-TR"/>
          </a:p>
        </p:txBody>
      </p:sp>
    </p:spTree>
    <p:extLst>
      <p:ext uri="{BB962C8B-B14F-4D97-AF65-F5344CB8AC3E}">
        <p14:creationId xmlns:p14="http://schemas.microsoft.com/office/powerpoint/2010/main" val="3577444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sz="1200" b="1" dirty="0"/>
              <a:t>Nikotinik Asit (Niasin)</a:t>
            </a:r>
          </a:p>
          <a:p>
            <a:r>
              <a:rPr lang="tr-TR" sz="1200" dirty="0"/>
              <a:t>Niasin; HDL-K duzeyini artırıp LDL-K ve TG duzeylerini etkili bir şekilde duşuren, kuvvetli bir ajandır. Karaciğere yağ asidi akımını ve karaciğer tarafından VLDL sekresyonunu azaltır. Bu etki kısmen adipoz dokuda hormon duyarlı lipazın etkisi aracılığı ile ortaya cıkmaktadır. Nikotinik asidin hem karaciğer hem adipoz dokuda anahtar etki bolgeleri vardır. Karaciğerde diacilgliserol transferaz (DGAT)-2’i inhibe eder ve karaciğerden VLDL partikul sekresyonunda azalma ortaya cıkar, boylece hem IDL hem de LDL partikulleri azalmış olur. Ayrıca karaciğerde apo A1 uretimini uyararak HDL-K ve apo A1 duzeylerini yukseltir. Sonuc olarak lipid metabolizması uzerindeki etkinlikleri aşağıdaki gibi ozetlenmiştir:</a:t>
            </a:r>
          </a:p>
          <a:p>
            <a:r>
              <a:rPr lang="tr-TR" sz="1200" b="1" dirty="0"/>
              <a:t>- </a:t>
            </a:r>
            <a:r>
              <a:rPr lang="tr-TR" sz="1200" dirty="0"/>
              <a:t>Lipolizin baskılanması</a:t>
            </a:r>
          </a:p>
          <a:p>
            <a:r>
              <a:rPr lang="tr-TR" sz="1200" b="1" dirty="0"/>
              <a:t>- </a:t>
            </a:r>
            <a:r>
              <a:rPr lang="tr-TR" sz="1200" dirty="0"/>
              <a:t>TG ve VLDL-K sekresyonunda hepatik sentezde azalma</a:t>
            </a:r>
          </a:p>
          <a:p>
            <a:r>
              <a:rPr lang="tr-TR" sz="1200" b="1" dirty="0"/>
              <a:t>- </a:t>
            </a:r>
            <a:r>
              <a:rPr lang="tr-TR" sz="1200" dirty="0"/>
              <a:t>Apo B parcalanmasında artma</a:t>
            </a:r>
          </a:p>
          <a:p>
            <a:r>
              <a:rPr lang="tr-TR" sz="1200" b="1" dirty="0"/>
              <a:t>- </a:t>
            </a:r>
            <a:r>
              <a:rPr lang="tr-TR" sz="1200" dirty="0"/>
              <a:t>HDL-K katabolizmasında azalma</a:t>
            </a:r>
          </a:p>
          <a:p>
            <a:r>
              <a:rPr lang="tr-TR" sz="1200" dirty="0"/>
              <a:t>HDL-K duzeyi %25 kadar yukseltir, LDL-K duzeyi %15-18 azaltır, TG duzeyi %20-40 azaltır. ozellikle hiperkolesterolemi ve duşuk HDL-K seviyeleri ile ilişkili kombine dislipidemisi olan hastalarda etkindir. Sonuc olarak nikotitik asitin KAH veya KAH eşdeğeri olan hastalarda kardiyovaskuler sonlanım noktaları uzerine faydalı etkisi buyuk randomize calışmalarda saptanmamıştır, bu yuzden gunumuzde kullanımı fibrat tedavisine rağmen TG duzeyi &gt; 500 mg/dL olan hastalarda sınırlı kalmıştır.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58</a:t>
            </a:fld>
            <a:endParaRPr lang="tr-TR"/>
          </a:p>
        </p:txBody>
      </p:sp>
    </p:spTree>
    <p:extLst>
      <p:ext uri="{BB962C8B-B14F-4D97-AF65-F5344CB8AC3E}">
        <p14:creationId xmlns:p14="http://schemas.microsoft.com/office/powerpoint/2010/main" val="1657574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Hiperglisemi</a:t>
            </a:r>
            <a:r>
              <a:rPr lang="tr-TR" dirty="0"/>
              <a:t>: Nikotinik asit, duyarlı hastalarda daha fazla olmak uzere plazma gukoz seviyelerini</a:t>
            </a:r>
          </a:p>
          <a:p>
            <a:r>
              <a:rPr lang="tr-TR" dirty="0"/>
              <a:t>yukseltebilir. Diyabetiklerde ise kan şekeri regulasyonunu bozabilmektedir.</a:t>
            </a:r>
          </a:p>
          <a:p>
            <a:r>
              <a:rPr lang="tr-TR" b="1" dirty="0"/>
              <a:t>Ateş basması: </a:t>
            </a:r>
            <a:r>
              <a:rPr lang="tr-TR" dirty="0"/>
              <a:t>Standart dozlarda (1.5-4.5 gr/g) %80 oranında ateş basması gorulebilmektedir</a:t>
            </a:r>
          </a:p>
          <a:p>
            <a:r>
              <a:rPr lang="tr-TR" b="1" dirty="0"/>
              <a:t>Hepatoselluler enzim artışı: </a:t>
            </a:r>
            <a:r>
              <a:rPr lang="tr-TR" dirty="0"/>
              <a:t>Şiddetli hepatotoksisite, fulminan hepatit ve sarılık bildirilmiştir.</a:t>
            </a:r>
          </a:p>
          <a:p>
            <a:r>
              <a:rPr lang="tr-TR" b="1" dirty="0"/>
              <a:t>Hiperurisemi</a:t>
            </a:r>
            <a:r>
              <a:rPr lang="tr-TR" dirty="0"/>
              <a:t>:</a:t>
            </a:r>
          </a:p>
          <a:p>
            <a:r>
              <a:rPr lang="tr-TR" b="1" dirty="0"/>
              <a:t>Gastrointestinal semptomlar: </a:t>
            </a:r>
            <a:r>
              <a:rPr lang="tr-TR" dirty="0"/>
              <a:t>Ozellikle bulantı %20 oranında gorulebilmekte</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59</a:t>
            </a:fld>
            <a:endParaRPr lang="tr-TR"/>
          </a:p>
        </p:txBody>
      </p:sp>
    </p:spTree>
    <p:extLst>
      <p:ext uri="{BB962C8B-B14F-4D97-AF65-F5344CB8AC3E}">
        <p14:creationId xmlns:p14="http://schemas.microsoft.com/office/powerpoint/2010/main" val="1939664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b="1" dirty="0"/>
              <a:t>Omega-3 Yağ Asitleri</a:t>
            </a:r>
          </a:p>
          <a:p>
            <a:r>
              <a:rPr lang="tr-TR" dirty="0"/>
              <a:t>Uzun zincirli omega-3 poliansature yağ asitleri olan eikosapentaenoik asit (EPA) ve dokosaheksaenoik asit (DHA), HTG tedavisinde kullanılmakta olan ilaclardandır. Omega-3 poliansature yağ asitleri, balık sıvı yağları icinde fazla miktarlarda bulunmaları nedeniyle balık yağı olarak Bilinmektedir.</a:t>
            </a:r>
          </a:p>
          <a:p>
            <a:r>
              <a:rPr lang="tr-TR" dirty="0"/>
              <a:t>TG ve kolesterol seviyesini duşurur. Ek olarak Omega-3 yağ asidinin daha</a:t>
            </a:r>
          </a:p>
          <a:p>
            <a:r>
              <a:rPr lang="tr-TR" dirty="0"/>
              <a:t>aterojenik olan kucuk-yoğun LDL yapısını buyuttuğu ve LDL duzeylerini etkilemeden LDL alt gruplarının aterojenik etkisini azalttığı. Ancak gunde 3 g’dan fazla EPA+DHA alan hastalar icin kanama eğilimi riskinden dolayı doktor kontrolunde tedaviye devam edilmelidir. Antitrombotik etkilerinden dolayı ozellikle aspirin/klopidogrel alan hastalara ilave olarak verildiğinde kanama riski artabilir. gebelikte kullanımı guvenilir</a:t>
            </a:r>
          </a:p>
          <a:p>
            <a:r>
              <a:rPr lang="tr-TR" dirty="0"/>
              <a:t>Hipertrigliseridemi fibrat ya da statinlerle kontrol edilemiyorsa TG duşurmek icin tedaviye omega-3 yağ asitleri eklenebilir.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60</a:t>
            </a:fld>
            <a:endParaRPr lang="tr-TR"/>
          </a:p>
        </p:txBody>
      </p:sp>
    </p:spTree>
    <p:extLst>
      <p:ext uri="{BB962C8B-B14F-4D97-AF65-F5344CB8AC3E}">
        <p14:creationId xmlns:p14="http://schemas.microsoft.com/office/powerpoint/2010/main" val="1145550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-Bircok hastada LDL-K hedefleri monoterapi ile sağlanabilmesine rağmen, yuksek riskli veya cok yuksek riskli hastaların onemli bir kısmında ek tedavi gerekir. Bu vakalarda kombinasyon tedavisi mantıklıdır. Cok yuksek riskli ve maksimum tolere edilebilen statin tedavisine rağmen hedef LDL-K duzeyine ulaşamayan hastalarda ezetimib ile kombinasyon ve hala hedef sağlanmazsa PCSK9 inhibitoru eklenmesi onerilir.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61</a:t>
            </a:fld>
            <a:endParaRPr lang="tr-TR"/>
          </a:p>
        </p:txBody>
      </p:sp>
    </p:spTree>
    <p:extLst>
      <p:ext uri="{BB962C8B-B14F-4D97-AF65-F5344CB8AC3E}">
        <p14:creationId xmlns:p14="http://schemas.microsoft.com/office/powerpoint/2010/main" val="2449204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olguda HTG saptandığında oncelikle sekonder nedenler acısından değerlendirme onerilir.</a:t>
            </a:r>
          </a:p>
          <a:p>
            <a:r>
              <a:rPr lang="tr-TR" dirty="0"/>
              <a:t>Eğer sekonder bir neden saptanırsa oncelikle bu nedenin tedavisine odaklanmalıdır. Sekonder bir neden tespit edilemezse hastada primer (ailesel) dislipidemi olduğu duşunulebilir</a:t>
            </a:r>
          </a:p>
          <a:p>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63796B64-1718-4153-829C-B77BF4EEC443}" type="slidenum">
              <a:rPr lang="tr-TR" smtClean="0"/>
              <a:t>63</a:t>
            </a:fld>
            <a:endParaRPr lang="tr-TR"/>
          </a:p>
        </p:txBody>
      </p:sp>
    </p:spTree>
    <p:extLst>
      <p:ext uri="{BB962C8B-B14F-4D97-AF65-F5344CB8AC3E}">
        <p14:creationId xmlns:p14="http://schemas.microsoft.com/office/powerpoint/2010/main" val="1256120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-Hipertrigliseridemi coğu defa potansiyel olarak duzeltilebilir bir neden yuzunden şiddetlenir. Bu yuzden bir HTG olgusunda yaşam tarzı yonetimi pek cok defa etkili olur. Obeziteli olgularda ağırlık kontrolu, konsantre şeker ve alkolden kacınılması ve aerobik egzersizde artış, TG duzeylerini arttıran ilaclardan kacınmak ve diyabetlilerde iyi glisemik kontrol TG duzeylerini etkin bicimde duşurur.</a:t>
            </a:r>
          </a:p>
          <a:p>
            <a:r>
              <a:rPr lang="tr-TR" dirty="0"/>
              <a:t>Bir HTG olgusuna ilac tedavisi başlansa da başlanmasa da yaşam tarzı değişikliği mutlaka gerektiği gibi yerine getirilmelidir.</a:t>
            </a:r>
          </a:p>
          <a:p>
            <a:endParaRPr lang="tr-TR" dirty="0"/>
          </a:p>
          <a:p>
            <a:r>
              <a:rPr lang="tr-TR" dirty="0"/>
              <a:t>-Şiddetli HTG olgularında ise gunluk yağ alımında ciddi kısıtlamaya gidilmesi gerekir.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65</a:t>
            </a:fld>
            <a:endParaRPr lang="tr-TR"/>
          </a:p>
        </p:txBody>
      </p:sp>
    </p:spTree>
    <p:extLst>
      <p:ext uri="{BB962C8B-B14F-4D97-AF65-F5344CB8AC3E}">
        <p14:creationId xmlns:p14="http://schemas.microsoft.com/office/powerpoint/2010/main" val="55790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-Hafif ve orta duzeydeki HTG olgularında kalori kısıtlaması ve ağırlık kontrolu esasına dayanan ve fazla karbonhidrat alımının kısıtlandığı, konsantre şeker ve fruktoz alımının engellendiği bir beslenme bicimi esastır. Karaciğerde TG uretiminin esas nedeni diyetle alınan yağlar değil karbonhidratlardır. Boyle olgularda rafine karbonhidrat, meyve suyu gibi glisemik indeksi yuksek besinlerin kısıtlanması, yuksek miktarda omega-3 yağ asitleri iceren balıkların tuketimi ve aerobik egzersiz yapmak tıbbi beslenme tedavisinin temelini oluşturur.</a:t>
            </a:r>
          </a:p>
          <a:p>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-düşük glisemik indeks: Rafine edilmemiş, posa içeriği yüksek olan tam tahılların glisemik indeksi düşüktür. Diyet posasının en iyi kaynakları taze sebze ve meyveler, tam tahıllı ürünler ve kurubaklagillerdir.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66</a:t>
            </a:fld>
            <a:endParaRPr lang="tr-TR"/>
          </a:p>
        </p:txBody>
      </p:sp>
    </p:spTree>
    <p:extLst>
      <p:ext uri="{BB962C8B-B14F-4D97-AF65-F5344CB8AC3E}">
        <p14:creationId xmlns:p14="http://schemas.microsoft.com/office/powerpoint/2010/main" val="3815859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olgularda tedavinin temel amacı ASKVH gelişmesini onlemek olduğu icin, etkinliği en iyi bilinen ilaclar olan statinler oncelikle tercih edilmelidirler. Statinler TG duzeylerinde %10–20 oranında duşme sağlarlar.</a:t>
            </a:r>
          </a:p>
          <a:p>
            <a:endParaRPr lang="tr-TR" dirty="0"/>
          </a:p>
          <a:p>
            <a:r>
              <a:rPr lang="tr-TR" dirty="0"/>
              <a:t>-</a:t>
            </a:r>
          </a:p>
        </p:txBody>
      </p:sp>
      <p:sp>
        <p:nvSpPr>
          <p:cNvPr id="4" name="Slayt Numarası Yer Tutucusu 3"/>
          <p:cNvSpPr>
            <a:spLocks noGrp="1"/>
          </p:cNvSpPr>
          <p:nvPr>
            <p:ph type="sldNum" sz="quarter" idx="10"/>
          </p:nvPr>
        </p:nvSpPr>
        <p:spPr/>
        <p:txBody>
          <a:bodyPr/>
          <a:lstStyle/>
          <a:p>
            <a:fld id="{63796B64-1718-4153-829C-B77BF4EEC443}" type="slidenum">
              <a:rPr lang="tr-TR" smtClean="0"/>
              <a:t>67</a:t>
            </a:fld>
            <a:endParaRPr lang="tr-TR"/>
          </a:p>
        </p:txBody>
      </p:sp>
    </p:spTree>
    <p:extLst>
      <p:ext uri="{BB962C8B-B14F-4D97-AF65-F5344CB8AC3E}">
        <p14:creationId xmlns:p14="http://schemas.microsoft.com/office/powerpoint/2010/main" val="2968750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(2) Birinci fıkranın b ve c bentleri </a:t>
            </a:r>
            <a:r>
              <a:rPr lang="tr-TR" sz="1200" b="0" i="0" u="none" strike="noStrike" kern="1200" baseline="0" dirty="0" err="1" smtClean="0">
                <a:solidFill>
                  <a:schemeClr val="tx1"/>
                </a:solidFill>
                <a:latin typeface="+mn-lt"/>
                <a:ea typeface="+mn-ea"/>
                <a:cs typeface="+mn-cs"/>
              </a:rPr>
              <a:t>icin</a:t>
            </a:r>
            <a:r>
              <a:rPr lang="tr-TR" sz="1200" b="0" i="0" u="none" strike="noStrike" kern="1200" baseline="0" dirty="0" smtClean="0">
                <a:solidFill>
                  <a:schemeClr val="tx1"/>
                </a:solidFill>
                <a:latin typeface="+mn-lt"/>
                <a:ea typeface="+mn-ea"/>
                <a:cs typeface="+mn-cs"/>
              </a:rPr>
              <a:t> ek risk </a:t>
            </a:r>
            <a:r>
              <a:rPr lang="tr-TR" sz="1200" b="0" i="0" u="none" strike="noStrike" kern="1200" baseline="0" dirty="0" err="1" smtClean="0">
                <a:solidFill>
                  <a:schemeClr val="tx1"/>
                </a:solidFill>
                <a:latin typeface="+mn-lt"/>
                <a:ea typeface="+mn-ea"/>
                <a:cs typeface="+mn-cs"/>
              </a:rPr>
              <a:t>faktorleri</a:t>
            </a:r>
            <a:r>
              <a:rPr lang="tr-TR" sz="1200" b="0" i="0" u="none" strike="noStrike" kern="1200" baseline="0" dirty="0" smtClean="0">
                <a:solidFill>
                  <a:schemeClr val="tx1"/>
                </a:solidFill>
                <a:latin typeface="+mn-lt"/>
                <a:ea typeface="+mn-ea"/>
                <a:cs typeface="+mn-cs"/>
              </a:rPr>
              <a:t> aşağıda belirtilmiştir:</a:t>
            </a:r>
          </a:p>
          <a:p>
            <a:r>
              <a:rPr lang="tr-TR" sz="1200" b="0" i="0" u="none" strike="noStrike" kern="1200" baseline="0" dirty="0" smtClean="0">
                <a:solidFill>
                  <a:schemeClr val="tx1"/>
                </a:solidFill>
                <a:latin typeface="+mn-lt"/>
                <a:ea typeface="+mn-ea"/>
                <a:cs typeface="+mn-cs"/>
              </a:rPr>
              <a:t>a) HT,</a:t>
            </a:r>
          </a:p>
          <a:p>
            <a:r>
              <a:rPr lang="tr-TR" sz="1200" b="0" i="0" u="none" strike="noStrike" kern="1200" baseline="0" dirty="0" smtClean="0">
                <a:solidFill>
                  <a:schemeClr val="tx1"/>
                </a:solidFill>
                <a:latin typeface="+mn-lt"/>
                <a:ea typeface="+mn-ea"/>
                <a:cs typeface="+mn-cs"/>
              </a:rPr>
              <a:t>b) Ailede erken KVH </a:t>
            </a:r>
            <a:r>
              <a:rPr lang="tr-TR" sz="1200" b="0" i="0" u="none" strike="noStrike" kern="1200" baseline="0" dirty="0" err="1" smtClean="0">
                <a:solidFill>
                  <a:schemeClr val="tx1"/>
                </a:solidFill>
                <a:latin typeface="+mn-lt"/>
                <a:ea typeface="+mn-ea"/>
                <a:cs typeface="+mn-cs"/>
              </a:rPr>
              <a:t>oykusu</a:t>
            </a:r>
            <a:r>
              <a:rPr lang="tr-TR"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c) Altmış beş (65) yaş ve ustu hastalar.</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*en az bir (1) hafta ara ile iki (2) defa olmak</a:t>
            </a:r>
          </a:p>
          <a:p>
            <a:r>
              <a:rPr lang="tr-TR" sz="1200" b="0" i="0" u="none" strike="noStrike" kern="1200" baseline="0" dirty="0" err="1" smtClean="0">
                <a:solidFill>
                  <a:schemeClr val="tx1"/>
                </a:solidFill>
                <a:latin typeface="+mn-lt"/>
                <a:ea typeface="+mn-ea"/>
                <a:cs typeface="+mn-cs"/>
              </a:rPr>
              <a:t>uzere</a:t>
            </a:r>
            <a:r>
              <a:rPr lang="tr-TR" sz="1200" b="0" i="0" u="none" strike="noStrike" kern="1200" baseline="0" dirty="0" smtClean="0">
                <a:solidFill>
                  <a:schemeClr val="tx1"/>
                </a:solidFill>
                <a:latin typeface="+mn-lt"/>
                <a:ea typeface="+mn-ea"/>
                <a:cs typeface="+mn-cs"/>
              </a:rPr>
              <a:t>, yapılmış kan </a:t>
            </a:r>
            <a:r>
              <a:rPr lang="tr-TR" sz="1200" b="0" i="0" u="none" strike="noStrike" kern="1200" baseline="0" dirty="0" err="1" smtClean="0">
                <a:solidFill>
                  <a:schemeClr val="tx1"/>
                </a:solidFill>
                <a:latin typeface="+mn-lt"/>
                <a:ea typeface="+mn-ea"/>
                <a:cs typeface="+mn-cs"/>
              </a:rPr>
              <a:t>lipid</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duzeylerinin</a:t>
            </a:r>
            <a:r>
              <a:rPr lang="tr-TR" sz="1200" b="0" i="0" u="none" strike="noStrike" kern="1200" baseline="0" dirty="0" smtClean="0">
                <a:solidFill>
                  <a:schemeClr val="tx1"/>
                </a:solidFill>
                <a:latin typeface="+mn-lt"/>
                <a:ea typeface="+mn-ea"/>
                <a:cs typeface="+mn-cs"/>
              </a:rPr>
              <a:t> her ikisinde de </a:t>
            </a:r>
            <a:r>
              <a:rPr lang="tr-TR" sz="1200" b="0" i="0" u="none" strike="noStrike" kern="1200" baseline="0" dirty="0" err="1" smtClean="0">
                <a:solidFill>
                  <a:schemeClr val="tx1"/>
                </a:solidFill>
                <a:latin typeface="+mn-lt"/>
                <a:ea typeface="+mn-ea"/>
                <a:cs typeface="+mn-cs"/>
              </a:rPr>
              <a:t>yuksek</a:t>
            </a:r>
            <a:r>
              <a:rPr lang="tr-TR" sz="1200" b="0" i="0" u="none" strike="noStrike" kern="1200" baseline="0" dirty="0" smtClean="0">
                <a:solidFill>
                  <a:schemeClr val="tx1"/>
                </a:solidFill>
                <a:latin typeface="+mn-lt"/>
                <a:ea typeface="+mn-ea"/>
                <a:cs typeface="+mn-cs"/>
              </a:rPr>
              <a:t> olduğunu </a:t>
            </a:r>
            <a:r>
              <a:rPr lang="tr-TR" sz="1200" b="0" i="0" u="none" strike="noStrike" kern="1200" baseline="0" dirty="0" err="1" smtClean="0">
                <a:solidFill>
                  <a:schemeClr val="tx1"/>
                </a:solidFill>
                <a:latin typeface="+mn-lt"/>
                <a:ea typeface="+mn-ea"/>
                <a:cs typeface="+mn-cs"/>
              </a:rPr>
              <a:t>gosteren</a:t>
            </a:r>
            <a:r>
              <a:rPr lang="tr-TR" sz="1200" b="0" i="0" u="none" strike="noStrike" kern="1200" baseline="0" dirty="0" smtClean="0">
                <a:solidFill>
                  <a:schemeClr val="tx1"/>
                </a:solidFill>
                <a:latin typeface="+mn-lt"/>
                <a:ea typeface="+mn-ea"/>
                <a:cs typeface="+mn-cs"/>
              </a:rPr>
              <a:t> tetkik </a:t>
            </a:r>
            <a:r>
              <a:rPr lang="tr-TR" sz="1200" b="0" i="0" u="none" strike="noStrike" kern="1200" baseline="0" dirty="0" err="1" smtClean="0">
                <a:solidFill>
                  <a:schemeClr val="tx1"/>
                </a:solidFill>
                <a:latin typeface="+mn-lt"/>
                <a:ea typeface="+mn-ea"/>
                <a:cs typeface="+mn-cs"/>
              </a:rPr>
              <a:t>sonucları</a:t>
            </a:r>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belirtilir.</a:t>
            </a:r>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72</a:t>
            </a:fld>
            <a:endParaRPr lang="tr-TR"/>
          </a:p>
        </p:txBody>
      </p:sp>
    </p:spTree>
    <p:extLst>
      <p:ext uri="{BB962C8B-B14F-4D97-AF65-F5344CB8AC3E}">
        <p14:creationId xmlns:p14="http://schemas.microsoft.com/office/powerpoint/2010/main" val="249699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-Artmış düşük dansiteli lipoproteinler:</a:t>
            </a:r>
          </a:p>
          <a:p>
            <a:pPr lvl="1"/>
            <a:r>
              <a:rPr lang="tr-TR" dirty="0"/>
              <a:t>Ateroskleroz oluşumundaki en önemli etken, kolesterolün LDL şeklinde kanda yüksek konsantrasyonda bulunmasınıdır. LDL plazma konsantrasyonu günlük diyetle alınan yüksek derecede doymuş yağ miktarı, obezite ve fiziksel hareketsizlik gibi bazı etkenlerle artar. </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8</a:t>
            </a:fld>
            <a:endParaRPr lang="tr-TR"/>
          </a:p>
        </p:txBody>
      </p:sp>
    </p:spTree>
    <p:extLst>
      <p:ext uri="{BB962C8B-B14F-4D97-AF65-F5344CB8AC3E}">
        <p14:creationId xmlns:p14="http://schemas.microsoft.com/office/powerpoint/2010/main" val="65464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-Hayvan deneyleri HDL’nin kan damarında inflamasyonu engelleyerek ve oksidatif stresi azaltarak ateroskleroza karşı koruyucu rol oynadığı gösterilmiştir. Epidemiyolojik çalışmalar da  HDL’nin ateroskleroz gelişminie karşı korunmaya yardım ettiğini gmstermektedir. </a:t>
            </a:r>
          </a:p>
          <a:p>
            <a:r>
              <a:rPr lang="tr-TR" dirty="0"/>
              <a:t>HDL düzeylerini ilaçla artırmak yapılan klinik çalşmalarda kardiyovasküler hastalık riskini azaltmada başarısız olduğunu göstermiştir. </a:t>
            </a:r>
          </a:p>
          <a:p>
            <a:r>
              <a:rPr lang="tr-TR" dirty="0"/>
              <a:t>Aterosklerozu kolaylaştırdığı bilinen faktörler; fiziksel hareketsizlik, obezite, dm, ht, hiperlipidemi, sigara kullanımı</a:t>
            </a:r>
          </a:p>
        </p:txBody>
      </p:sp>
      <p:sp>
        <p:nvSpPr>
          <p:cNvPr id="4" name="Slayt Numarası Yer Tutucusu 3"/>
          <p:cNvSpPr>
            <a:spLocks noGrp="1"/>
          </p:cNvSpPr>
          <p:nvPr>
            <p:ph type="sldNum" sz="quarter" idx="10"/>
          </p:nvPr>
        </p:nvSpPr>
        <p:spPr/>
        <p:txBody>
          <a:bodyPr/>
          <a:lstStyle/>
          <a:p>
            <a:fld id="{63796B64-1718-4153-829C-B77BF4EEC443}" type="slidenum">
              <a:rPr lang="tr-TR" smtClean="0"/>
              <a:t>9</a:t>
            </a:fld>
            <a:endParaRPr lang="tr-TR"/>
          </a:p>
        </p:txBody>
      </p:sp>
    </p:spTree>
    <p:extLst>
      <p:ext uri="{BB962C8B-B14F-4D97-AF65-F5344CB8AC3E}">
        <p14:creationId xmlns:p14="http://schemas.microsoft.com/office/powerpoint/2010/main" val="16748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mtClean="0"/>
              <a:t>-Gelişmiş ve gelişmekte olan ulkelerde olumlerin başlıca nedeni aterosklerotik kardiyovaskuler hastalık (ASKVH)’dır (1). Dislipidemi ise ASKVH riskini arttıran en onemli onlenebilir risk faktorlerinden birisidir (2). Dislipidemi ateroskleroz patogenezindeki temel faktordur. Avrupa ve Kuzey Amerika’da yaşayan her iki yetişkinden birinde dislipidemi mevcuttur (3,4). Turkiye’de de erişkin nufusun yaklaşık %80’inde dislipideminin bulunduğu gorulmuştur.</a:t>
            </a:r>
          </a:p>
          <a:p>
            <a:endParaRPr lang="tr-TR" smtClean="0"/>
          </a:p>
          <a:p>
            <a:endParaRPr lang="tr-TR" dirty="0"/>
          </a:p>
        </p:txBody>
      </p:sp>
      <p:sp>
        <p:nvSpPr>
          <p:cNvPr id="4" name="Slayt Numarası Yer Tutucusu 3"/>
          <p:cNvSpPr>
            <a:spLocks noGrp="1"/>
          </p:cNvSpPr>
          <p:nvPr>
            <p:ph type="sldNum" sz="quarter" idx="10"/>
          </p:nvPr>
        </p:nvSpPr>
        <p:spPr/>
        <p:txBody>
          <a:bodyPr/>
          <a:lstStyle/>
          <a:p>
            <a:fld id="{1195D99A-2F9F-45ED-BBED-EC130E1D9E9A}" type="slidenum">
              <a:rPr lang="tr-TR" smtClean="0"/>
              <a:t>10</a:t>
            </a:fld>
            <a:endParaRPr lang="tr-TR"/>
          </a:p>
        </p:txBody>
      </p:sp>
    </p:spTree>
    <p:extLst>
      <p:ext uri="{BB962C8B-B14F-4D97-AF65-F5344CB8AC3E}">
        <p14:creationId xmlns:p14="http://schemas.microsoft.com/office/powerpoint/2010/main" val="82275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-Bir hastalıkla ilgili tarama yapmak için o hastalığın toplumda yaygın olarak görülmesi, tedavisinin mümkün olması, kolay uygulanan ve ucuz bir tarama testinin olması gerekir. Bu kriterler dislipideminin neden taranması gerekli bir hastalık olduğunu ortaya koymaktadır. Dislipidemi neredeyse her zaman asemptomatik seyreder ve erken ateroskleroza yol açar. Erken tanınması ve zamanında önlem alınması sayesinde ASKVH gelişme riskini azaltmak mümkündür.</a:t>
            </a:r>
          </a:p>
          <a:p>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--Hiperlipidemi, kardiyovasküler olay, diabetes mellitus ve komplikasyonlarının gerek erken tanısı gerekse yan etkilerinin önlenmesi amacıyla 18 yasından büyük olup risk faktörlerinden en az birini taşıyanlarda ve 35 yaşından büyük bütün kişilerde beş yılda bir serum lipit profili taramasının yapılması (en az 12 saat açlıktan sonra) önemlidir. (2015-Aile Hekimliği Uygulamasında Önerilen Periyodik Sağlık Muayeneleri ve Tarama Testleri)</a:t>
            </a:r>
          </a:p>
          <a:p>
            <a:endParaRPr lang="tr-TR" dirty="0"/>
          </a:p>
          <a:p>
            <a:endParaRPr lang="tr-TR" dirty="0"/>
          </a:p>
          <a:p>
            <a:r>
              <a:rPr lang="tr-TR" dirty="0"/>
              <a:t>--Avrupa Kalp Cemiyeti/Avrupa Ateroskleroz Cemiyeti (ESC/EAS) 2016 kılavuzu[8] 40 yaş ve üzeri erkekler ile 50 yaş ve üzeri kadınların dislipidemi açısından taranması gerektiğini belirtirken, Amerikan Endokrinologlar Birliği (AACE) 2017 kılavuzu[6] ise 20 yaş üzeri yetişkinler için 5 yılda bir, orta yaşlı yetişkinler için (45 yaş ve üzeri erkekler ile 55 yaş ve üzeri kadınlar) 1-2 yılda bir, 65 yaş ve üzeri yetişkinler için ise yıllık taramayı uygun görmektedir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13</a:t>
            </a:fld>
            <a:endParaRPr lang="tr-TR"/>
          </a:p>
        </p:txBody>
      </p:sp>
    </p:spTree>
    <p:extLst>
      <p:ext uri="{BB962C8B-B14F-4D97-AF65-F5344CB8AC3E}">
        <p14:creationId xmlns:p14="http://schemas.microsoft.com/office/powerpoint/2010/main" val="2934062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mtClean="0"/>
              <a:t>Örneğin kadınlarda genellikle HDL-K değerleri yüksek olduğu için, Total-K değeri yüksek bulunabilir. Diabetes Mellitus ve metabolik sendrom olgularında ise HDL-K düşüklüğü nedeniyle Total-K ölçümleri beklenenden daha düşük çıkabilir. </a:t>
            </a:r>
          </a:p>
          <a:p>
            <a:pPr marL="0" marR="0" indent="0" algn="l" defTabSz="914400" rtl="0" eaLnBrk="1" fontAlgn="auto" latinLnBrk="0" hangingPunct="1">
              <a:lnSpc>
                <a:spcPct val="100000"/>
              </a:lnSpc>
              <a:spcBef>
                <a:spcPts val="0"/>
              </a:spcBef>
              <a:spcAft>
                <a:spcPts val="0"/>
              </a:spcAft>
              <a:buClrTx/>
              <a:buSzTx/>
              <a:buFontTx/>
              <a:buNone/>
              <a:tabLst/>
              <a:defRPr/>
            </a:pPr>
            <a:r>
              <a:rPr lang="tr-TR" smtClean="0"/>
              <a:t>-</a:t>
            </a:r>
            <a:r>
              <a:rPr lang="tr-TR" dirty="0"/>
              <a:t>İnsanda Total-K esas olarak uc buyuk lipoprotein sınıfı olan VLDL, LDL ve HDL-K’de, daha azı ise IDL-K ve Lipoprotein (Lp) (a) olarak dağılır. Standart lipid profili Total-K, HDL-K ve beraberinde TG konsantrasyonunu olcer. Bu değerlerle LDL-K hesaplanabilir.</a:t>
            </a:r>
          </a:p>
          <a:p>
            <a:endParaRPr lang="tr-TR" dirty="0"/>
          </a:p>
        </p:txBody>
      </p:sp>
      <p:sp>
        <p:nvSpPr>
          <p:cNvPr id="4" name="Slayt Numarası Yer Tutucusu 3"/>
          <p:cNvSpPr>
            <a:spLocks noGrp="1"/>
          </p:cNvSpPr>
          <p:nvPr>
            <p:ph type="sldNum" sz="quarter" idx="10"/>
          </p:nvPr>
        </p:nvSpPr>
        <p:spPr/>
        <p:txBody>
          <a:bodyPr/>
          <a:lstStyle/>
          <a:p>
            <a:fld id="{63796B64-1718-4153-829C-B77BF4EEC443}" type="slidenum">
              <a:rPr lang="tr-TR" smtClean="0"/>
              <a:t>14</a:t>
            </a:fld>
            <a:endParaRPr lang="tr-TR"/>
          </a:p>
        </p:txBody>
      </p:sp>
    </p:spTree>
    <p:extLst>
      <p:ext uri="{BB962C8B-B14F-4D97-AF65-F5344CB8AC3E}">
        <p14:creationId xmlns:p14="http://schemas.microsoft.com/office/powerpoint/2010/main" val="78431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2" name="Dikdörtgen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Yuvarlatılmış Dikdörtgen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Alt Başlık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Veri Yer Tutucusu 27"/>
          <p:cNvSpPr>
            <a:spLocks noGrp="1"/>
          </p:cNvSpPr>
          <p:nvPr>
            <p:ph type="dt" sz="half" idx="10"/>
          </p:nvPr>
        </p:nvSpPr>
        <p:spPr/>
        <p:txBody>
          <a:bodyPr/>
          <a:lstStyle/>
          <a:p>
            <a:fld id="{A23720DD-5B6D-40BF-8493-A6B52D484E6B}" type="datetimeFigureOut">
              <a:rPr lang="tr-TR" smtClean="0"/>
              <a:t>28.11.2023</a:t>
            </a:fld>
            <a:endParaRPr lang="tr-TR"/>
          </a:p>
        </p:txBody>
      </p:sp>
      <p:sp>
        <p:nvSpPr>
          <p:cNvPr id="17" name="Altbilgi Yer Tutucusu 16"/>
          <p:cNvSpPr>
            <a:spLocks noGrp="1"/>
          </p:cNvSpPr>
          <p:nvPr>
            <p:ph type="ftr" sz="quarter" idx="11"/>
          </p:nvPr>
        </p:nvSpPr>
        <p:spPr/>
        <p:txBody>
          <a:bodyPr/>
          <a:lstStyle/>
          <a:p>
            <a:endParaRPr lang="tr-TR"/>
          </a:p>
        </p:txBody>
      </p:sp>
      <p:sp>
        <p:nvSpPr>
          <p:cNvPr id="29" name="Slayt Numarası Yer Tutucusu 28"/>
          <p:cNvSpPr>
            <a:spLocks noGrp="1"/>
          </p:cNvSpPr>
          <p:nvPr>
            <p:ph type="sldNum" sz="quarter" idx="12"/>
          </p:nvPr>
        </p:nvSpPr>
        <p:spPr/>
        <p:txBody>
          <a:bodyPr lIns="0" tIns="0" rIns="0" bIns="0">
            <a:noAutofit/>
          </a:bodyPr>
          <a:lstStyle>
            <a:lvl1pPr>
              <a:defRPr sz="1400">
                <a:solidFill>
                  <a:srgbClr val="FFFFFF"/>
                </a:solidFill>
              </a:defRPr>
            </a:lvl1pPr>
          </a:lstStyle>
          <a:p>
            <a:fld id="{F302176B-0E47-46AC-8F43-DAB4B8A37D06}" type="slidenum">
              <a:rPr lang="tr-TR" smtClean="0"/>
              <a:t>‹#›</a:t>
            </a:fld>
            <a:endParaRPr lang="tr-TR"/>
          </a:p>
        </p:txBody>
      </p:sp>
      <p:sp>
        <p:nvSpPr>
          <p:cNvPr id="7" name="Dikdörtgen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Başlık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28.11.2023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1"/>
            <a:ext cx="2011680" cy="5851525"/>
          </a:xfrm>
        </p:spPr>
        <p:txBody>
          <a:bodyPr vert="eaVert"/>
          <a:lstStyle/>
          <a:p>
            <a:r>
              <a:rPr kumimoji="0" lang="tr-TR"/>
              <a:t>Asıl başlık stili için tıklatın</a:t>
            </a:r>
            <a:endParaRPr kumimoji="0" lang="en-US"/>
          </a:p>
        </p:txBody>
      </p:sp>
      <p:sp>
        <p:nvSpPr>
          <p:cNvPr id="3" name="Dikey Metin Yer Tutucusu 2"/>
          <p:cNvSpPr>
            <a:spLocks noGrp="1"/>
          </p:cNvSpPr>
          <p:nvPr>
            <p:ph type="body" orient="vert" idx="1"/>
          </p:nvPr>
        </p:nvSpPr>
        <p:spPr>
          <a:xfrm>
            <a:off x="914400" y="274640"/>
            <a:ext cx="55626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28.11.2023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lvl1pPr>
              <a:defRPr sz="3000">
                <a:solidFill>
                  <a:schemeClr val="accent1"/>
                </a:solidFill>
                <a:latin typeface="Calibri" pitchFamily="34" charset="0"/>
                <a:cs typeface="Calibri" pitchFamily="34" charset="0"/>
              </a:defRPr>
            </a:lvl1pPr>
          </a:lstStyle>
          <a:p>
            <a:r>
              <a:rPr kumimoji="0" lang="tr-TR" dirty="0"/>
              <a:t>Asıl başlık stili için tıklatın</a:t>
            </a:r>
            <a:endParaRPr kumimoji="0" lang="en-US" dirty="0"/>
          </a:p>
        </p:txBody>
      </p:sp>
      <p:sp>
        <p:nvSpPr>
          <p:cNvPr id="4" name="Veri Yer Tutucusu 3"/>
          <p:cNvSpPr>
            <a:spLocks noGrp="1"/>
          </p:cNvSpPr>
          <p:nvPr>
            <p:ph type="dt" sz="half" idx="10"/>
          </p:nvPr>
        </p:nvSpPr>
        <p:spPr/>
        <p:txBody>
          <a:bodyPr/>
          <a:lstStyle/>
          <a:p>
            <a:fld id="{A23720DD-5B6D-40BF-8493-A6B52D484E6B}" type="datetimeFigureOut">
              <a:rPr lang="tr-TR" smtClean="0"/>
              <a:t>28.11.2023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
        <p:nvSpPr>
          <p:cNvPr id="8" name="İçerik Yer Tutucusu 7"/>
          <p:cNvSpPr>
            <a:spLocks noGrp="1"/>
          </p:cNvSpPr>
          <p:nvPr>
            <p:ph sz="quarter" idx="1"/>
          </p:nvPr>
        </p:nvSpPr>
        <p:spPr>
          <a:xfrm>
            <a:off x="914400" y="1447800"/>
            <a:ext cx="7772400" cy="4572000"/>
          </a:xfrm>
        </p:spPr>
        <p:txBody>
          <a:bodyPr vert="horz"/>
          <a:lstStyle>
            <a:lvl1pPr>
              <a:defRPr>
                <a:solidFill>
                  <a:schemeClr val="tx1"/>
                </a:solidFill>
                <a:latin typeface="Calibri" pitchFamily="34" charset="0"/>
                <a:cs typeface="Calibri" pitchFamily="34" charset="0"/>
              </a:defRPr>
            </a:lvl1pPr>
            <a:lvl2pPr>
              <a:defRPr>
                <a:solidFill>
                  <a:schemeClr val="tx1"/>
                </a:solidFill>
                <a:latin typeface="Calibri" pitchFamily="34" charset="0"/>
                <a:cs typeface="Calibri" pitchFamily="34" charset="0"/>
              </a:defRPr>
            </a:lvl2pPr>
          </a:lstStyle>
          <a:p>
            <a:pPr lvl="0" eaLnBrk="1" latinLnBrk="0" hangingPunct="1"/>
            <a:r>
              <a:rPr lang="tr-TR" dirty="0"/>
              <a:t>Asıl metin stillerini düzenlemek için tıklatın</a:t>
            </a:r>
          </a:p>
          <a:p>
            <a:pPr lvl="1" eaLnBrk="1" latinLnBrk="0" hangingPunct="1"/>
            <a:r>
              <a:rPr lang="tr-TR" dirty="0"/>
              <a:t>İkinci düzey</a:t>
            </a:r>
          </a:p>
          <a:p>
            <a:pPr lvl="2" eaLnBrk="1" latinLnBrk="0" hangingPunct="1"/>
            <a:r>
              <a:rPr lang="tr-TR" dirty="0"/>
              <a:t>Üçüncü düzey</a:t>
            </a:r>
          </a:p>
          <a:p>
            <a:pPr lvl="3" eaLnBrk="1" latinLnBrk="0" hangingPunct="1"/>
            <a:r>
              <a:rPr lang="tr-TR" dirty="0"/>
              <a:t>Dördüncü düzey</a:t>
            </a:r>
          </a:p>
          <a:p>
            <a:pPr lvl="4" eaLnBrk="1" latinLnBrk="0" hangingPunct="1"/>
            <a:r>
              <a:rPr lang="tr-TR" dirty="0"/>
              <a:t>Beşinci düzey</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1" name="Dikdörtgen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Yuvarlatılmış Dikdörtgen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a:t>Asıl başlık stili için tıklatın</a:t>
            </a:r>
            <a:endParaRPr kumimoji="0" lang="en-US"/>
          </a:p>
        </p:txBody>
      </p:sp>
      <p:sp>
        <p:nvSpPr>
          <p:cNvPr id="3" name="Metin Yer Tutucusu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28.11.2023</a:t>
            </a:fld>
            <a:endParaRPr lang="tr-TR"/>
          </a:p>
        </p:txBody>
      </p:sp>
      <p:sp>
        <p:nvSpPr>
          <p:cNvPr id="5" name="Altbilgi Yer Tutucusu 4"/>
          <p:cNvSpPr>
            <a:spLocks noGrp="1"/>
          </p:cNvSpPr>
          <p:nvPr>
            <p:ph type="ftr" sz="quarter" idx="11"/>
          </p:nvPr>
        </p:nvSpPr>
        <p:spPr>
          <a:xfrm>
            <a:off x="800100" y="6172200"/>
            <a:ext cx="4000500" cy="457200"/>
          </a:xfrm>
        </p:spPr>
        <p:txBody>
          <a:bodyPr/>
          <a:lstStyle/>
          <a:p>
            <a:endParaRPr lang="tr-TR"/>
          </a:p>
        </p:txBody>
      </p:sp>
      <p:sp>
        <p:nvSpPr>
          <p:cNvPr id="7" name="Dikdörtgen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Dikdörtgen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Dikdörtgen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146304" y="6208776"/>
            <a:ext cx="457200" cy="457200"/>
          </a:xfrm>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t>28.11.2023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9" name="İçerik Yer Tutucusu 8"/>
          <p:cNvSpPr>
            <a:spLocks noGrp="1"/>
          </p:cNvSpPr>
          <p:nvPr>
            <p:ph sz="quarter" idx="1"/>
          </p:nvPr>
        </p:nvSpPr>
        <p:spPr>
          <a:xfrm>
            <a:off x="91440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İçerik Yer Tutucusu 10"/>
          <p:cNvSpPr>
            <a:spLocks noGrp="1"/>
          </p:cNvSpPr>
          <p:nvPr>
            <p:ph sz="quarter" idx="2"/>
          </p:nvPr>
        </p:nvSpPr>
        <p:spPr>
          <a:xfrm>
            <a:off x="493395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73050"/>
            <a:ext cx="7772400" cy="1143000"/>
          </a:xfrm>
        </p:spPr>
        <p:txBody>
          <a:bodyPr anchor="b" anchorCtr="0"/>
          <a:lstStyle>
            <a:lvl1pPr>
              <a:defRPr/>
            </a:lvl1pPr>
          </a:lstStyle>
          <a:p>
            <a:r>
              <a:rPr kumimoji="0" lang="tr-TR"/>
              <a:t>Asıl başlık stili için tıklatın</a:t>
            </a:r>
            <a:endParaRPr kumimoji="0" lang="en-US"/>
          </a:p>
        </p:txBody>
      </p:sp>
      <p:sp>
        <p:nvSpPr>
          <p:cNvPr id="3" name="Metin Yer Tutucusu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Metin Yer Tutucusu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Veri Yer Tutucusu 6"/>
          <p:cNvSpPr>
            <a:spLocks noGrp="1"/>
          </p:cNvSpPr>
          <p:nvPr>
            <p:ph type="dt" sz="half" idx="10"/>
          </p:nvPr>
        </p:nvSpPr>
        <p:spPr/>
        <p:txBody>
          <a:bodyPr/>
          <a:lstStyle/>
          <a:p>
            <a:fld id="{A23720DD-5B6D-40BF-8493-A6B52D484E6B}" type="datetimeFigureOut">
              <a:rPr lang="tr-TR" smtClean="0"/>
              <a:t>28.11.2023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half" idx="2"/>
          </p:nvPr>
        </p:nvSpPr>
        <p:spPr>
          <a:xfrm>
            <a:off x="9144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İçerik Yer Tutucusu 12"/>
          <p:cNvSpPr>
            <a:spLocks noGrp="1"/>
          </p:cNvSpPr>
          <p:nvPr>
            <p:ph sz="half" idx="4"/>
          </p:nvPr>
        </p:nvSpPr>
        <p:spPr>
          <a:xfrm>
            <a:off x="49530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Veri Yer Tutucusu 2"/>
          <p:cNvSpPr>
            <a:spLocks noGrp="1"/>
          </p:cNvSpPr>
          <p:nvPr>
            <p:ph type="dt" sz="half" idx="10"/>
          </p:nvPr>
        </p:nvSpPr>
        <p:spPr/>
        <p:txBody>
          <a:bodyPr/>
          <a:lstStyle/>
          <a:p>
            <a:fld id="{A23720DD-5B6D-40BF-8493-A6B52D484E6B}" type="datetimeFigureOut">
              <a:rPr lang="tr-TR" smtClean="0"/>
              <a:t>28.11.2023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28.11.2023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Dikdörtgen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Yuvarlatılmış Dikdörtgen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914400" y="273050"/>
            <a:ext cx="7772400" cy="1143000"/>
          </a:xfrm>
        </p:spPr>
        <p:txBody>
          <a:bodyPr anchor="b" anchorCtr="0"/>
          <a:lstStyle>
            <a:lvl1pPr algn="l">
              <a:buNone/>
              <a:defRPr sz="4000" b="0"/>
            </a:lvl1pPr>
          </a:lstStyle>
          <a:p>
            <a:r>
              <a:rPr kumimoji="0" lang="tr-TR"/>
              <a:t>Asıl başlık stili için tıklatın</a:t>
            </a:r>
            <a:endParaRPr kumimoji="0" lang="en-US"/>
          </a:p>
        </p:txBody>
      </p:sp>
      <p:sp>
        <p:nvSpPr>
          <p:cNvPr id="3" name="Metin Yer Tutucusu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28.11.2023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quarter" idx="1"/>
          </p:nvPr>
        </p:nvSpPr>
        <p:spPr>
          <a:xfrm>
            <a:off x="2971800" y="1600200"/>
            <a:ext cx="5715000" cy="44958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a:t>Asıl başlık stili için tıklatın</a:t>
            </a:r>
            <a:endParaRPr kumimoji="0" lang="en-US"/>
          </a:p>
        </p:txBody>
      </p:sp>
      <p:sp>
        <p:nvSpPr>
          <p:cNvPr id="4" name="Metin Yer Tutucusu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28.11.2023</a:t>
            </a:fld>
            <a:endParaRPr lang="tr-TR"/>
          </a:p>
        </p:txBody>
      </p:sp>
      <p:sp>
        <p:nvSpPr>
          <p:cNvPr id="6" name="Altbilgi Yer Tutucusu 5"/>
          <p:cNvSpPr>
            <a:spLocks noGrp="1"/>
          </p:cNvSpPr>
          <p:nvPr>
            <p:ph type="ftr" sz="quarter" idx="11"/>
          </p:nvPr>
        </p:nvSpPr>
        <p:spPr>
          <a:xfrm>
            <a:off x="914400" y="6172200"/>
            <a:ext cx="3886200" cy="457200"/>
          </a:xfrm>
        </p:spPr>
        <p:txBody>
          <a:bodyPr/>
          <a:lstStyle/>
          <a:p>
            <a:endParaRPr lang="tr-TR"/>
          </a:p>
        </p:txBody>
      </p:sp>
      <p:sp>
        <p:nvSpPr>
          <p:cNvPr id="7" name="Slayt Numarası Yer Tutucusu 6"/>
          <p:cNvSpPr>
            <a:spLocks noGrp="1"/>
          </p:cNvSpPr>
          <p:nvPr>
            <p:ph type="sldNum" sz="quarter" idx="12"/>
          </p:nvPr>
        </p:nvSpPr>
        <p:spPr>
          <a:xfrm>
            <a:off x="146304" y="6208776"/>
            <a:ext cx="457200" cy="457200"/>
          </a:xfrm>
        </p:spPr>
        <p:txBody>
          <a:bodyPr/>
          <a:lstStyle/>
          <a:p>
            <a:fld id="{F302176B-0E47-46AC-8F43-DAB4B8A37D06}" type="slidenum">
              <a:rPr lang="tr-TR" smtClean="0"/>
              <a:t>‹#›</a:t>
            </a:fld>
            <a:endParaRPr lang="tr-TR"/>
          </a:p>
        </p:txBody>
      </p:sp>
      <p:sp>
        <p:nvSpPr>
          <p:cNvPr id="11" name="Dikdörtgen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Resim Yer Tutucusu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9" name="Dikdörtgen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Yuvarlatılmış Dikdörtgen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Başlık Yer Tutucusu 21"/>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a:t>Asıl başlık stili için tıklatın</a:t>
            </a:r>
            <a:endParaRPr kumimoji="0" lang="en-US"/>
          </a:p>
        </p:txBody>
      </p:sp>
      <p:sp>
        <p:nvSpPr>
          <p:cNvPr id="13" name="Metin Yer Tutucusu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Veri Yer Tutucusu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23720DD-5B6D-40BF-8493-A6B52D484E6B}" type="datetimeFigureOut">
              <a:rPr lang="tr-TR" smtClean="0"/>
              <a:t>28.11.2023</a:t>
            </a:fld>
            <a:endParaRPr lang="tr-TR"/>
          </a:p>
        </p:txBody>
      </p:sp>
      <p:sp>
        <p:nvSpPr>
          <p:cNvPr id="3" name="Altbilgi Yer Tutucusu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tr-TR"/>
          </a:p>
        </p:txBody>
      </p:sp>
      <p:sp>
        <p:nvSpPr>
          <p:cNvPr id="23" name="Slayt Numarası Yer Tutucus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uptodate.com/contents/pathogenesis-of-atherosclerosis?search=ateroskleroz&amp;source=search_result&amp;selectedTitle=1~150&amp;usage_type=default&amp;display_rank=1"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fi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9144000" cy="6858000"/>
          </a:xfrm>
          <a:prstGeom prst="rect">
            <a:avLst/>
          </a:prstGeom>
        </p:spPr>
      </p:pic>
      <p:sp>
        <p:nvSpPr>
          <p:cNvPr id="2" name="Başlık 1"/>
          <p:cNvSpPr>
            <a:spLocks noGrp="1"/>
          </p:cNvSpPr>
          <p:nvPr>
            <p:ph type="ctrTitle"/>
          </p:nvPr>
        </p:nvSpPr>
        <p:spPr>
          <a:xfrm>
            <a:off x="4398854" y="4005064"/>
            <a:ext cx="6048672" cy="1470025"/>
          </a:xfrm>
        </p:spPr>
        <p:txBody>
          <a:bodyPr/>
          <a:lstStyle/>
          <a:p>
            <a:r>
              <a:rPr lang="tr-TR" dirty="0">
                <a:latin typeface="Calibri" pitchFamily="34" charset="0"/>
                <a:cs typeface="Calibri" pitchFamily="34" charset="0"/>
              </a:rPr>
              <a:t>Dislipidemiler</a:t>
            </a:r>
            <a:r>
              <a:rPr lang="tr-TR" dirty="0"/>
              <a:t> </a:t>
            </a:r>
          </a:p>
        </p:txBody>
      </p:sp>
      <p:sp>
        <p:nvSpPr>
          <p:cNvPr id="3" name="Alt Başlık 2"/>
          <p:cNvSpPr>
            <a:spLocks noGrp="1"/>
          </p:cNvSpPr>
          <p:nvPr>
            <p:ph type="subTitle" idx="1"/>
          </p:nvPr>
        </p:nvSpPr>
        <p:spPr>
          <a:xfrm>
            <a:off x="4067944" y="5205644"/>
            <a:ext cx="6400800" cy="1600200"/>
          </a:xfrm>
        </p:spPr>
        <p:txBody>
          <a:bodyPr>
            <a:normAutofit/>
          </a:bodyPr>
          <a:lstStyle/>
          <a:p>
            <a:r>
              <a:rPr lang="tr-TR" sz="1800" dirty="0">
                <a:solidFill>
                  <a:schemeClr val="bg1"/>
                </a:solidFill>
                <a:latin typeface="Calibri" pitchFamily="34" charset="0"/>
                <a:cs typeface="Calibri" pitchFamily="34" charset="0"/>
              </a:rPr>
              <a:t>KTÜ Tıp Fakültesi</a:t>
            </a:r>
          </a:p>
          <a:p>
            <a:r>
              <a:rPr lang="tr-TR" sz="1800" dirty="0">
                <a:solidFill>
                  <a:schemeClr val="bg1"/>
                </a:solidFill>
                <a:latin typeface="Calibri" pitchFamily="34" charset="0"/>
                <a:cs typeface="Calibri" pitchFamily="34" charset="0"/>
              </a:rPr>
              <a:t>Aile Hekimliği Anabilim Dalı</a:t>
            </a:r>
          </a:p>
          <a:p>
            <a:r>
              <a:rPr lang="tr-TR" sz="1800" dirty="0">
                <a:solidFill>
                  <a:schemeClr val="bg1"/>
                </a:solidFill>
                <a:latin typeface="Calibri" pitchFamily="34" charset="0"/>
                <a:cs typeface="Calibri" pitchFamily="34" charset="0"/>
              </a:rPr>
              <a:t>Araş. Gör. Dr. Murat </a:t>
            </a:r>
            <a:r>
              <a:rPr lang="tr-TR" sz="1800" dirty="0" err="1">
                <a:solidFill>
                  <a:schemeClr val="bg1"/>
                </a:solidFill>
                <a:latin typeface="Calibri" pitchFamily="34" charset="0"/>
                <a:cs typeface="Calibri" pitchFamily="34" charset="0"/>
              </a:rPr>
              <a:t>Çontar</a:t>
            </a:r>
            <a:endParaRPr lang="tr-TR" sz="1800" dirty="0">
              <a:solidFill>
                <a:schemeClr val="bg1"/>
              </a:solidFill>
              <a:latin typeface="Calibri" pitchFamily="34" charset="0"/>
              <a:cs typeface="Calibri" pitchFamily="34" charset="0"/>
            </a:endParaRPr>
          </a:p>
          <a:p>
            <a:r>
              <a:rPr lang="tr-TR" sz="1800" dirty="0">
                <a:solidFill>
                  <a:schemeClr val="bg1"/>
                </a:solidFill>
                <a:latin typeface="Calibri" pitchFamily="34" charset="0"/>
                <a:cs typeface="Calibri" pitchFamily="34" charset="0"/>
              </a:rPr>
              <a:t>28.11.2023</a:t>
            </a:r>
          </a:p>
        </p:txBody>
      </p:sp>
    </p:spTree>
    <p:extLst>
      <p:ext uri="{BB962C8B-B14F-4D97-AF65-F5344CB8AC3E}">
        <p14:creationId xmlns:p14="http://schemas.microsoft.com/office/powerpoint/2010/main" val="1188830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8640"/>
            <a:ext cx="8229600" cy="1143000"/>
          </a:xfrm>
        </p:spPr>
        <p:txBody>
          <a:bodyPr>
            <a:normAutofit/>
          </a:bodyPr>
          <a:lstStyle/>
          <a:p>
            <a:r>
              <a:rPr lang="tr-TR" dirty="0" err="1"/>
              <a:t>Dislipidemi</a:t>
            </a:r>
            <a:endParaRPr lang="tr-TR" dirty="0"/>
          </a:p>
        </p:txBody>
      </p:sp>
      <p:sp>
        <p:nvSpPr>
          <p:cNvPr id="3" name="İçerik Yer Tutucusu 2"/>
          <p:cNvSpPr>
            <a:spLocks noGrp="1"/>
          </p:cNvSpPr>
          <p:nvPr>
            <p:ph idx="1"/>
          </p:nvPr>
        </p:nvSpPr>
        <p:spPr>
          <a:xfrm>
            <a:off x="395536" y="1556792"/>
            <a:ext cx="8229600" cy="5073427"/>
          </a:xfrm>
        </p:spPr>
        <p:txBody>
          <a:bodyPr>
            <a:normAutofit fontScale="92500" lnSpcReduction="10000"/>
          </a:bodyPr>
          <a:lstStyle/>
          <a:p>
            <a:endParaRPr lang="tr-TR" dirty="0"/>
          </a:p>
          <a:p>
            <a:pPr>
              <a:buClr>
                <a:srgbClr val="00B0F0"/>
              </a:buClr>
            </a:pPr>
            <a:r>
              <a:rPr lang="tr-TR" dirty="0" err="1"/>
              <a:t>Dislipidemi</a:t>
            </a:r>
            <a:r>
              <a:rPr lang="tr-TR" dirty="0"/>
              <a:t>; </a:t>
            </a:r>
            <a:r>
              <a:rPr lang="tr-TR" dirty="0" err="1"/>
              <a:t>lipoproteinlerin</a:t>
            </a:r>
            <a:r>
              <a:rPr lang="tr-TR" dirty="0"/>
              <a:t> fazlalık/azlık</a:t>
            </a:r>
          </a:p>
          <a:p>
            <a:endParaRPr lang="tr-TR" dirty="0"/>
          </a:p>
          <a:p>
            <a:pPr>
              <a:buClr>
                <a:srgbClr val="00B0F0"/>
              </a:buClr>
            </a:pPr>
            <a:r>
              <a:rPr lang="tr-TR" dirty="0"/>
              <a:t>Ülkemizde erişkin nüfusun yaklaşık %80’inde </a:t>
            </a:r>
            <a:r>
              <a:rPr lang="tr-TR" dirty="0" err="1"/>
              <a:t>dislipidemi</a:t>
            </a:r>
            <a:r>
              <a:rPr lang="tr-TR" dirty="0"/>
              <a:t> görülmüştür</a:t>
            </a:r>
          </a:p>
          <a:p>
            <a:endParaRPr lang="tr-TR" dirty="0"/>
          </a:p>
          <a:p>
            <a:pPr>
              <a:buClr>
                <a:srgbClr val="00B0F0"/>
              </a:buClr>
            </a:pPr>
            <a:r>
              <a:rPr lang="nn-NO" dirty="0"/>
              <a:t>Avrupa ve Kuzey Amerika’daki her iki</a:t>
            </a:r>
            <a:br>
              <a:rPr lang="nn-NO" dirty="0"/>
            </a:br>
            <a:r>
              <a:rPr lang="nn-NO" dirty="0"/>
              <a:t>yetişkinden biri</a:t>
            </a:r>
            <a:r>
              <a:rPr lang="tr-TR" dirty="0"/>
              <a:t>*</a:t>
            </a:r>
            <a:r>
              <a:rPr lang="nn-NO" dirty="0"/>
              <a:t/>
            </a:r>
            <a:br>
              <a:rPr lang="nn-NO" dirty="0"/>
            </a:br>
            <a:endParaRPr lang="tr-TR" dirty="0"/>
          </a:p>
          <a:p>
            <a:pPr>
              <a:buClr>
                <a:srgbClr val="00B0F0"/>
              </a:buClr>
            </a:pPr>
            <a:r>
              <a:rPr lang="tr-TR" dirty="0"/>
              <a:t>ASKVH riskini arttıran önlenebilir pek çok risk faktörü içinde en önemlisi</a:t>
            </a:r>
            <a:br>
              <a:rPr lang="tr-TR" dirty="0"/>
            </a:br>
            <a:r>
              <a:rPr lang="tr-TR" dirty="0"/>
              <a:t/>
            </a:r>
            <a:br>
              <a:rPr lang="tr-TR" dirty="0"/>
            </a:br>
            <a:r>
              <a:rPr lang="tr-TR" dirty="0"/>
              <a:t>*</a:t>
            </a:r>
            <a:r>
              <a:rPr lang="tr-TR" sz="1300" dirty="0" smtClean="0"/>
              <a:t>2021 TEMD DİSLİPİDEMİ TANI VE TEDAVİ KILAVUZU</a:t>
            </a:r>
            <a:endParaRPr lang="tr-TR" dirty="0"/>
          </a:p>
        </p:txBody>
      </p:sp>
    </p:spTree>
    <p:extLst>
      <p:ext uri="{BB962C8B-B14F-4D97-AF65-F5344CB8AC3E}">
        <p14:creationId xmlns:p14="http://schemas.microsoft.com/office/powerpoint/2010/main" val="4048101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Dislipidemi-Erişkin Lipid Değerleri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7610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389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000" dirty="0">
                <a:solidFill>
                  <a:schemeClr val="accent1"/>
                </a:solidFill>
              </a:rPr>
              <a:t>Dislipidemi-Çocuklarda Lipid Değerleri</a:t>
            </a:r>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15616" y="1844824"/>
            <a:ext cx="746035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667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Dislipidemi-Tarama</a:t>
            </a:r>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8208912" cy="525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845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Dislipidemi-Tarama</a:t>
            </a:r>
          </a:p>
        </p:txBody>
      </p:sp>
      <p:sp>
        <p:nvSpPr>
          <p:cNvPr id="3" name="İçerik Yer Tutucusu 2"/>
          <p:cNvSpPr>
            <a:spLocks noGrp="1"/>
          </p:cNvSpPr>
          <p:nvPr>
            <p:ph sz="quarter" idx="1"/>
          </p:nvPr>
        </p:nvSpPr>
        <p:spPr/>
        <p:txBody>
          <a:bodyPr>
            <a:normAutofit/>
          </a:bodyPr>
          <a:lstStyle/>
          <a:p>
            <a:r>
              <a:rPr lang="tr-TR" sz="2800" dirty="0"/>
              <a:t>Total-K, TG, HDL-K, LDL-K, non-HDL-K </a:t>
            </a:r>
          </a:p>
          <a:p>
            <a:pPr marL="0" indent="0">
              <a:buNone/>
            </a:pPr>
            <a:r>
              <a:rPr lang="tr-TR" dirty="0"/>
              <a:t>      	    KV risk hesaplaması dışında kullanılmaz.</a:t>
            </a:r>
          </a:p>
          <a:p>
            <a:pPr marL="0" indent="0">
              <a:buNone/>
            </a:pPr>
            <a:r>
              <a:rPr lang="tr-TR" dirty="0"/>
              <a:t>                            (DM, Metabolik sendrom) </a:t>
            </a:r>
          </a:p>
        </p:txBody>
      </p:sp>
      <p:sp>
        <p:nvSpPr>
          <p:cNvPr id="4" name="Bükülü Ok 3"/>
          <p:cNvSpPr/>
          <p:nvPr/>
        </p:nvSpPr>
        <p:spPr>
          <a:xfrm rot="10800000" flipH="1">
            <a:off x="1715676" y="1855338"/>
            <a:ext cx="480060" cy="421533"/>
          </a:xfrm>
          <a:prstGeom prst="bentArrow">
            <a:avLst>
              <a:gd name="adj1" fmla="val 21422"/>
              <a:gd name="adj2" fmla="val 1674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721257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Dislipidemi-Kan alım vakti</a:t>
            </a:r>
          </a:p>
        </p:txBody>
      </p:sp>
      <p:sp>
        <p:nvSpPr>
          <p:cNvPr id="3" name="İçerik Yer Tutucusu 2"/>
          <p:cNvSpPr>
            <a:spLocks noGrp="1"/>
          </p:cNvSpPr>
          <p:nvPr>
            <p:ph sz="quarter" idx="1"/>
          </p:nvPr>
        </p:nvSpPr>
        <p:spPr/>
        <p:txBody>
          <a:bodyPr/>
          <a:lstStyle/>
          <a:p>
            <a:r>
              <a:rPr lang="tr-TR" dirty="0"/>
              <a:t>Lipid profili tok olarak da değerlendirilebilir.</a:t>
            </a:r>
          </a:p>
          <a:p>
            <a:r>
              <a:rPr lang="tr-TR" dirty="0"/>
              <a:t>TG  düzeyini   %20  arttırır</a:t>
            </a:r>
          </a:p>
          <a:p>
            <a:r>
              <a:rPr lang="tr-TR" dirty="0"/>
              <a:t>LDL  seviyesini  %10 azaltır </a:t>
            </a:r>
          </a:p>
          <a:p>
            <a:r>
              <a:rPr lang="tr-TR" dirty="0"/>
              <a:t>Total-K ve HDL-K düzeylerini değiştirmez</a:t>
            </a:r>
          </a:p>
          <a:p>
            <a:endParaRPr lang="tr-TR" dirty="0"/>
          </a:p>
          <a:p>
            <a:r>
              <a:rPr lang="tr-TR" dirty="0"/>
              <a:t>Tokluk TG &gt;500 mg/dL ise açlık ölçümü ile doğrulama</a:t>
            </a:r>
          </a:p>
          <a:p>
            <a:r>
              <a:rPr lang="tr-TR" dirty="0"/>
              <a:t>Tedavi kararını vermeden önce bir kez tekrarla</a:t>
            </a:r>
          </a:p>
        </p:txBody>
      </p:sp>
    </p:spTree>
    <p:extLst>
      <p:ext uri="{BB962C8B-B14F-4D97-AF65-F5344CB8AC3E}">
        <p14:creationId xmlns:p14="http://schemas.microsoft.com/office/powerpoint/2010/main" val="130900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Anamnez/Fizik muayene</a:t>
            </a:r>
          </a:p>
        </p:txBody>
      </p:sp>
      <p:sp>
        <p:nvSpPr>
          <p:cNvPr id="3" name="İçerik Yer Tutucusu 2"/>
          <p:cNvSpPr>
            <a:spLocks noGrp="1"/>
          </p:cNvSpPr>
          <p:nvPr>
            <p:ph sz="quarter" idx="1"/>
          </p:nvPr>
        </p:nvSpPr>
        <p:spPr/>
        <p:txBody>
          <a:bodyPr/>
          <a:lstStyle/>
          <a:p>
            <a:r>
              <a:rPr lang="tr-TR" dirty="0"/>
              <a:t>Çoğu zaman asemptomatik</a:t>
            </a:r>
          </a:p>
          <a:p>
            <a:r>
              <a:rPr lang="tr-TR" dirty="0"/>
              <a:t>Yaşam biçimi, Beslenme, Fiziksel aktivite</a:t>
            </a:r>
          </a:p>
          <a:p>
            <a:r>
              <a:rPr lang="tr-TR" dirty="0"/>
              <a:t>Sekonder dislipidemi; obezite, hipotiroidi, KBH, nefrotik sendrom, romatolojik hastalıklar, ilaçlar</a:t>
            </a:r>
          </a:p>
          <a:p>
            <a:r>
              <a:rPr lang="tr-TR" dirty="0"/>
              <a:t>Sigara, Alkol</a:t>
            </a:r>
          </a:p>
          <a:p>
            <a:r>
              <a:rPr lang="tr-TR" dirty="0"/>
              <a:t>Aile öyküsü</a:t>
            </a:r>
          </a:p>
          <a:p>
            <a:r>
              <a:rPr lang="tr-TR" dirty="0"/>
              <a:t>Yaşı ve cinsiyeti </a:t>
            </a:r>
          </a:p>
          <a:p>
            <a:endParaRPr lang="tr-TR" dirty="0"/>
          </a:p>
        </p:txBody>
      </p:sp>
    </p:spTree>
    <p:extLst>
      <p:ext uri="{BB962C8B-B14F-4D97-AF65-F5344CB8AC3E}">
        <p14:creationId xmlns:p14="http://schemas.microsoft.com/office/powerpoint/2010/main" val="2030233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Anamnez/Fizik muayene</a:t>
            </a:r>
          </a:p>
        </p:txBody>
      </p:sp>
      <p:sp>
        <p:nvSpPr>
          <p:cNvPr id="3" name="İçerik Yer Tutucusu 2"/>
          <p:cNvSpPr>
            <a:spLocks noGrp="1"/>
          </p:cNvSpPr>
          <p:nvPr>
            <p:ph sz="quarter" idx="1"/>
          </p:nvPr>
        </p:nvSpPr>
        <p:spPr/>
        <p:txBody>
          <a:bodyPr/>
          <a:lstStyle/>
          <a:p>
            <a:r>
              <a:rPr lang="tr-TR" dirty="0"/>
              <a:t>Boy, kilo, bel çevresi</a:t>
            </a:r>
          </a:p>
          <a:p>
            <a:r>
              <a:rPr lang="tr-TR" dirty="0"/>
              <a:t>Kan basıncı, periferik nabızlar</a:t>
            </a:r>
          </a:p>
          <a:p>
            <a:r>
              <a:rPr lang="tr-TR" dirty="0"/>
              <a:t>Sekonder dislipidemi</a:t>
            </a:r>
          </a:p>
          <a:p>
            <a:r>
              <a:rPr lang="tr-TR" dirty="0"/>
              <a:t>HSM, pankreatit</a:t>
            </a:r>
          </a:p>
          <a:p>
            <a:r>
              <a:rPr lang="tr-TR" dirty="0"/>
              <a:t>EKG</a:t>
            </a:r>
          </a:p>
          <a:p>
            <a:endParaRPr lang="tr-TR" dirty="0"/>
          </a:p>
          <a:p>
            <a:endParaRPr lang="tr-TR" dirty="0"/>
          </a:p>
        </p:txBody>
      </p:sp>
      <p:cxnSp>
        <p:nvCxnSpPr>
          <p:cNvPr id="5" name="Düz Ok Bağlayıcısı 4"/>
          <p:cNvCxnSpPr/>
          <p:nvPr/>
        </p:nvCxnSpPr>
        <p:spPr>
          <a:xfrm>
            <a:off x="4067944" y="1700808"/>
            <a:ext cx="1512168" cy="0"/>
          </a:xfrm>
          <a:prstGeom prst="straightConnector1">
            <a:avLst/>
          </a:prstGeom>
          <a:ln>
            <a:solidFill>
              <a:srgbClr val="0070C0"/>
            </a:solidFill>
            <a:tailEnd type="arrow"/>
          </a:ln>
        </p:spPr>
        <p:style>
          <a:lnRef idx="3">
            <a:schemeClr val="accent5"/>
          </a:lnRef>
          <a:fillRef idx="0">
            <a:schemeClr val="accent5"/>
          </a:fillRef>
          <a:effectRef idx="2">
            <a:schemeClr val="accent5"/>
          </a:effectRef>
          <a:fontRef idx="minor">
            <a:schemeClr val="tx1"/>
          </a:fontRef>
        </p:style>
      </p:cxnSp>
      <p:sp>
        <p:nvSpPr>
          <p:cNvPr id="6" name="Metin kutusu 5"/>
          <p:cNvSpPr txBox="1"/>
          <p:nvPr/>
        </p:nvSpPr>
        <p:spPr>
          <a:xfrm>
            <a:off x="5796136" y="1340768"/>
            <a:ext cx="2422482" cy="1200329"/>
          </a:xfrm>
          <a:prstGeom prst="rect">
            <a:avLst/>
          </a:prstGeom>
          <a:noFill/>
          <a:ln>
            <a:solidFill>
              <a:schemeClr val="tx1"/>
            </a:solidFill>
          </a:ln>
        </p:spPr>
        <p:txBody>
          <a:bodyPr wrap="square" rtlCol="0">
            <a:spAutoFit/>
          </a:bodyPr>
          <a:lstStyle/>
          <a:p>
            <a:pPr algn="ctr"/>
            <a:r>
              <a:rPr lang="tr-TR" b="1" u="sng" dirty="0"/>
              <a:t>Kadınlar</a:t>
            </a:r>
          </a:p>
          <a:p>
            <a:pPr algn="ctr"/>
            <a:r>
              <a:rPr lang="tr-TR" dirty="0"/>
              <a:t>A.Obez&gt;90 cm </a:t>
            </a:r>
          </a:p>
          <a:p>
            <a:pPr algn="ctr"/>
            <a:r>
              <a:rPr lang="tr-TR" b="1" u="sng" dirty="0"/>
              <a:t>Erkekler</a:t>
            </a:r>
            <a:endParaRPr lang="tr-TR" dirty="0"/>
          </a:p>
          <a:p>
            <a:pPr algn="ctr"/>
            <a:r>
              <a:rPr lang="tr-TR" dirty="0" err="1"/>
              <a:t>A.Obez</a:t>
            </a:r>
            <a:r>
              <a:rPr lang="tr-TR" dirty="0"/>
              <a:t>&gt;100 cm</a:t>
            </a:r>
          </a:p>
        </p:txBody>
      </p:sp>
      <p:sp>
        <p:nvSpPr>
          <p:cNvPr id="7" name="Metin kutusu 6"/>
          <p:cNvSpPr txBox="1"/>
          <p:nvPr/>
        </p:nvSpPr>
        <p:spPr>
          <a:xfrm>
            <a:off x="5796136" y="2673175"/>
            <a:ext cx="2422482" cy="2308324"/>
          </a:xfrm>
          <a:prstGeom prst="rect">
            <a:avLst/>
          </a:prstGeom>
          <a:noFill/>
          <a:ln>
            <a:solidFill>
              <a:schemeClr val="tx1"/>
            </a:solidFill>
          </a:ln>
        </p:spPr>
        <p:txBody>
          <a:bodyPr wrap="square" rtlCol="0">
            <a:spAutoFit/>
          </a:bodyPr>
          <a:lstStyle/>
          <a:p>
            <a:pPr algn="ctr"/>
            <a:r>
              <a:rPr lang="tr-TR" dirty="0"/>
              <a:t>Bel çevresi ölçümü ayaktayken süperior iliak kristalar hizasından yapılmalıdır (BKİ &gt; 35 kg/m2 olanlarda BÇ’nin tanısal önemi yoktur)</a:t>
            </a:r>
          </a:p>
        </p:txBody>
      </p:sp>
      <p:sp>
        <p:nvSpPr>
          <p:cNvPr id="9" name="AutoShape 2" descr="Batın Muayenesi Nasıl Yapılı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576" y="4293096"/>
            <a:ext cx="4572378" cy="19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832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Anamnez/Fizik muayene</a:t>
            </a:r>
          </a:p>
        </p:txBody>
      </p:sp>
      <p:pic>
        <p:nvPicPr>
          <p:cNvPr id="4" name="Resim 3">
            <a:extLst>
              <a:ext uri="{FF2B5EF4-FFF2-40B4-BE49-F238E27FC236}">
                <a16:creationId xmlns:a16="http://schemas.microsoft.com/office/drawing/2014/main" xmlns="" id="{A9661F2B-152A-43C5-8744-C3DDC5EDD901}"/>
              </a:ext>
            </a:extLst>
          </p:cNvPr>
          <p:cNvPicPr>
            <a:picLocks noChangeAspect="1"/>
          </p:cNvPicPr>
          <p:nvPr/>
        </p:nvPicPr>
        <p:blipFill>
          <a:blip r:embed="rId3"/>
          <a:stretch>
            <a:fillRect/>
          </a:stretch>
        </p:blipFill>
        <p:spPr>
          <a:xfrm>
            <a:off x="827584" y="4149080"/>
            <a:ext cx="3091358" cy="2371818"/>
          </a:xfrm>
          <a:prstGeom prst="rect">
            <a:avLst/>
          </a:prstGeom>
        </p:spPr>
      </p:pic>
      <p:pic>
        <p:nvPicPr>
          <p:cNvPr id="5" name="Resim 4">
            <a:extLst>
              <a:ext uri="{FF2B5EF4-FFF2-40B4-BE49-F238E27FC236}">
                <a16:creationId xmlns:a16="http://schemas.microsoft.com/office/drawing/2014/main" xmlns="" id="{1BE5074D-AE19-4FE8-AAF0-6A3E805BC934}"/>
              </a:ext>
            </a:extLst>
          </p:cNvPr>
          <p:cNvPicPr>
            <a:picLocks noChangeAspect="1"/>
          </p:cNvPicPr>
          <p:nvPr/>
        </p:nvPicPr>
        <p:blipFill>
          <a:blip r:embed="rId4"/>
          <a:stretch>
            <a:fillRect/>
          </a:stretch>
        </p:blipFill>
        <p:spPr>
          <a:xfrm>
            <a:off x="827584" y="1538413"/>
            <a:ext cx="3091358" cy="2451097"/>
          </a:xfrm>
          <a:prstGeom prst="rect">
            <a:avLst/>
          </a:prstGeom>
        </p:spPr>
      </p:pic>
      <p:pic>
        <p:nvPicPr>
          <p:cNvPr id="6" name="Resim 5">
            <a:extLst>
              <a:ext uri="{FF2B5EF4-FFF2-40B4-BE49-F238E27FC236}">
                <a16:creationId xmlns:a16="http://schemas.microsoft.com/office/drawing/2014/main" xmlns="" id="{2CF0D38D-B3A8-43A8-964D-26BE8F14C7DE}"/>
              </a:ext>
            </a:extLst>
          </p:cNvPr>
          <p:cNvPicPr>
            <a:picLocks noChangeAspect="1"/>
          </p:cNvPicPr>
          <p:nvPr/>
        </p:nvPicPr>
        <p:blipFill>
          <a:blip r:embed="rId5"/>
          <a:stretch>
            <a:fillRect/>
          </a:stretch>
        </p:blipFill>
        <p:spPr>
          <a:xfrm>
            <a:off x="4572000" y="2763961"/>
            <a:ext cx="3212806" cy="2376264"/>
          </a:xfrm>
          <a:prstGeom prst="rect">
            <a:avLst/>
          </a:prstGeom>
        </p:spPr>
      </p:pic>
    </p:spTree>
    <p:extLst>
      <p:ext uri="{BB962C8B-B14F-4D97-AF65-F5344CB8AC3E}">
        <p14:creationId xmlns:p14="http://schemas.microsoft.com/office/powerpoint/2010/main" val="1862271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Anamnez/Fizik muayene</a:t>
            </a:r>
          </a:p>
        </p:txBody>
      </p:sp>
      <p:pic>
        <p:nvPicPr>
          <p:cNvPr id="4" name="Resim 3">
            <a:extLst>
              <a:ext uri="{FF2B5EF4-FFF2-40B4-BE49-F238E27FC236}">
                <a16:creationId xmlns:a16="http://schemas.microsoft.com/office/drawing/2014/main" xmlns="" id="{30CC5021-BD1C-4FA2-9B82-6A8D9A20EB72}"/>
              </a:ext>
            </a:extLst>
          </p:cNvPr>
          <p:cNvPicPr>
            <a:picLocks noChangeAspect="1"/>
          </p:cNvPicPr>
          <p:nvPr/>
        </p:nvPicPr>
        <p:blipFill>
          <a:blip r:embed="rId3"/>
          <a:stretch>
            <a:fillRect/>
          </a:stretch>
        </p:blipFill>
        <p:spPr>
          <a:xfrm>
            <a:off x="467544" y="2132856"/>
            <a:ext cx="4224470" cy="2595716"/>
          </a:xfrm>
          <a:prstGeom prst="rect">
            <a:avLst/>
          </a:prstGeom>
        </p:spPr>
      </p:pic>
      <p:pic>
        <p:nvPicPr>
          <p:cNvPr id="5" name="Resim 4">
            <a:extLst>
              <a:ext uri="{FF2B5EF4-FFF2-40B4-BE49-F238E27FC236}">
                <a16:creationId xmlns:a16="http://schemas.microsoft.com/office/drawing/2014/main" xmlns="" id="{6EFC9F11-D94A-4FA8-BEB1-A2F33C52CE61}"/>
              </a:ext>
            </a:extLst>
          </p:cNvPr>
          <p:cNvPicPr>
            <a:picLocks noChangeAspect="1"/>
          </p:cNvPicPr>
          <p:nvPr/>
        </p:nvPicPr>
        <p:blipFill>
          <a:blip r:embed="rId4"/>
          <a:stretch>
            <a:fillRect/>
          </a:stretch>
        </p:blipFill>
        <p:spPr>
          <a:xfrm>
            <a:off x="5004048" y="2204864"/>
            <a:ext cx="3552394" cy="2523708"/>
          </a:xfrm>
          <a:prstGeom prst="rect">
            <a:avLst/>
          </a:prstGeom>
        </p:spPr>
      </p:pic>
    </p:spTree>
    <p:extLst>
      <p:ext uri="{BB962C8B-B14F-4D97-AF65-F5344CB8AC3E}">
        <p14:creationId xmlns:p14="http://schemas.microsoft.com/office/powerpoint/2010/main" val="2359800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Amaç </a:t>
            </a:r>
          </a:p>
        </p:txBody>
      </p:sp>
      <p:sp>
        <p:nvSpPr>
          <p:cNvPr id="3" name="İçerik Yer Tutucusu 2"/>
          <p:cNvSpPr>
            <a:spLocks noGrp="1"/>
          </p:cNvSpPr>
          <p:nvPr>
            <p:ph sz="quarter" idx="1"/>
          </p:nvPr>
        </p:nvSpPr>
        <p:spPr/>
        <p:txBody>
          <a:bodyPr/>
          <a:lstStyle/>
          <a:p>
            <a:pPr>
              <a:buFont typeface="Wingdings" panose="05000000000000000000" pitchFamily="2" charset="2"/>
              <a:buChar char="§"/>
            </a:pPr>
            <a:r>
              <a:rPr lang="tr-TR" dirty="0"/>
              <a:t>Dislipidemiye yaklaşım hakkında bilgi vermek</a:t>
            </a:r>
          </a:p>
        </p:txBody>
      </p:sp>
    </p:spTree>
    <p:extLst>
      <p:ext uri="{BB962C8B-B14F-4D97-AF65-F5344CB8AC3E}">
        <p14:creationId xmlns:p14="http://schemas.microsoft.com/office/powerpoint/2010/main" val="693802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Anamnez/Fizik muayene</a:t>
            </a:r>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91680" y="1449341"/>
            <a:ext cx="5517718" cy="508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285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Laboratuvar</a:t>
            </a:r>
          </a:p>
        </p:txBody>
      </p:sp>
      <p:pic>
        <p:nvPicPr>
          <p:cNvPr id="4" name="İçerik Yer Tutucus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90464" y="1916832"/>
            <a:ext cx="7093904" cy="3600400"/>
          </a:xfrm>
        </p:spPr>
      </p:pic>
    </p:spTree>
    <p:extLst>
      <p:ext uri="{BB962C8B-B14F-4D97-AF65-F5344CB8AC3E}">
        <p14:creationId xmlns:p14="http://schemas.microsoft.com/office/powerpoint/2010/main" val="1663164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547664" y="188640"/>
            <a:ext cx="5976664" cy="642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7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Kardiyovasküler Risk Değerlendirmesi-SCORE</a:t>
            </a:r>
          </a:p>
        </p:txBody>
      </p:sp>
      <p:sp>
        <p:nvSpPr>
          <p:cNvPr id="3" name="İçerik Yer Tutucusu 2"/>
          <p:cNvSpPr>
            <a:spLocks noGrp="1"/>
          </p:cNvSpPr>
          <p:nvPr>
            <p:ph sz="quarter" idx="1"/>
          </p:nvPr>
        </p:nvSpPr>
        <p:spPr/>
        <p:txBody>
          <a:bodyPr/>
          <a:lstStyle/>
          <a:p>
            <a:r>
              <a:rPr lang="tr-TR" dirty="0"/>
              <a:t>Kırk yaşın üzerindeki bir kişi için; </a:t>
            </a:r>
          </a:p>
          <a:p>
            <a:pPr lvl="1">
              <a:buFont typeface="Courier New" pitchFamily="49" charset="0"/>
              <a:buChar char="o"/>
            </a:pPr>
            <a:r>
              <a:rPr lang="tr-TR" dirty="0"/>
              <a:t>Cinsiyet </a:t>
            </a:r>
          </a:p>
          <a:p>
            <a:pPr lvl="1">
              <a:buFont typeface="Courier New" pitchFamily="49" charset="0"/>
              <a:buChar char="o"/>
            </a:pPr>
            <a:r>
              <a:rPr lang="tr-TR" dirty="0"/>
              <a:t>Yaş </a:t>
            </a:r>
          </a:p>
          <a:p>
            <a:pPr lvl="1">
              <a:buFont typeface="Courier New" pitchFamily="49" charset="0"/>
              <a:buChar char="o"/>
            </a:pPr>
            <a:r>
              <a:rPr lang="tr-TR" dirty="0"/>
              <a:t>Sigara içme durumu </a:t>
            </a:r>
          </a:p>
          <a:p>
            <a:pPr lvl="1">
              <a:buFont typeface="Courier New" pitchFamily="49" charset="0"/>
              <a:buChar char="o"/>
            </a:pPr>
            <a:r>
              <a:rPr lang="tr-TR" dirty="0"/>
              <a:t>Total-K </a:t>
            </a:r>
          </a:p>
          <a:p>
            <a:pPr lvl="1">
              <a:buFont typeface="Courier New" pitchFamily="49" charset="0"/>
              <a:buChar char="o"/>
            </a:pPr>
            <a:r>
              <a:rPr lang="tr-TR" dirty="0"/>
              <a:t>Sistolik kan basıncı</a:t>
            </a:r>
          </a:p>
          <a:p>
            <a:r>
              <a:rPr lang="tr-TR" dirty="0"/>
              <a:t>On yıl içinde kardiyovasküler nedenli ölüm riski</a:t>
            </a:r>
          </a:p>
          <a:p>
            <a:pPr marL="502920" indent="-457200">
              <a:buFont typeface="Courier New" pitchFamily="49" charset="0"/>
              <a:buChar char="o"/>
            </a:pPr>
            <a:r>
              <a:rPr lang="tr-TR" sz="2400" dirty="0"/>
              <a:t>Toplam olay risk tahmini için erkekte 3 katı, kadınlarda 4 katını almak gerekir.</a:t>
            </a:r>
          </a:p>
          <a:p>
            <a:pPr lvl="1">
              <a:buFont typeface="Courier New" pitchFamily="49" charset="0"/>
              <a:buChar char="o"/>
            </a:pPr>
            <a:endParaRPr lang="tr-TR" dirty="0"/>
          </a:p>
        </p:txBody>
      </p:sp>
    </p:spTree>
    <p:extLst>
      <p:ext uri="{BB962C8B-B14F-4D97-AF65-F5344CB8AC3E}">
        <p14:creationId xmlns:p14="http://schemas.microsoft.com/office/powerpoint/2010/main" val="3667100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96781"/>
            <a:ext cx="8136904" cy="631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13186" y="143054"/>
            <a:ext cx="3121367" cy="523220"/>
          </a:xfrm>
          <a:prstGeom prst="rect">
            <a:avLst/>
          </a:prstGeom>
          <a:noFill/>
        </p:spPr>
        <p:txBody>
          <a:bodyPr wrap="none" rtlCol="0">
            <a:spAutoFit/>
          </a:bodyPr>
          <a:lstStyle/>
          <a:p>
            <a:pPr algn="ctr"/>
            <a:r>
              <a:rPr lang="tr-TR" sz="1400" b="1" dirty="0"/>
              <a:t>Score kardiyovasküler risk şeması</a:t>
            </a:r>
          </a:p>
          <a:p>
            <a:pPr algn="ctr"/>
            <a:r>
              <a:rPr lang="tr-TR" sz="1400" b="1" dirty="0"/>
              <a:t>10 yıllık ölümcül kvh</a:t>
            </a:r>
          </a:p>
        </p:txBody>
      </p:sp>
    </p:spTree>
    <p:extLst>
      <p:ext uri="{BB962C8B-B14F-4D97-AF65-F5344CB8AC3E}">
        <p14:creationId xmlns:p14="http://schemas.microsoft.com/office/powerpoint/2010/main" val="1580676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Gençlerde Kardiyovasküler Risk Hesaplaması</a:t>
            </a:r>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259632" y="1844824"/>
            <a:ext cx="682468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498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7354845-93E0-4BAD-AA95-143E0F81184B}"/>
              </a:ext>
            </a:extLst>
          </p:cNvPr>
          <p:cNvSpPr>
            <a:spLocks noGrp="1"/>
          </p:cNvSpPr>
          <p:nvPr>
            <p:ph type="title"/>
          </p:nvPr>
        </p:nvSpPr>
        <p:spPr/>
        <p:txBody>
          <a:bodyPr/>
          <a:lstStyle/>
          <a:p>
            <a:r>
              <a:rPr lang="tr-TR" dirty="0">
                <a:solidFill>
                  <a:srgbClr val="FF0000"/>
                </a:solidFill>
              </a:rPr>
              <a:t>ESC SCORE 2 ve SCORE 2-Older </a:t>
            </a:r>
            <a:r>
              <a:rPr lang="tr-TR" dirty="0" err="1">
                <a:solidFill>
                  <a:srgbClr val="FF0000"/>
                </a:solidFill>
              </a:rPr>
              <a:t>Persons</a:t>
            </a:r>
            <a:endParaRPr lang="tr-TR" dirty="0">
              <a:solidFill>
                <a:srgbClr val="FF0000"/>
              </a:solidFill>
            </a:endParaRPr>
          </a:p>
        </p:txBody>
      </p:sp>
      <p:pic>
        <p:nvPicPr>
          <p:cNvPr id="4" name="İçerik Yer Tutucus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914400" y="1628800"/>
            <a:ext cx="6579630" cy="4572000"/>
          </a:xfrm>
        </p:spPr>
      </p:pic>
    </p:spTree>
    <p:extLst>
      <p:ext uri="{BB962C8B-B14F-4D97-AF65-F5344CB8AC3E}">
        <p14:creationId xmlns:p14="http://schemas.microsoft.com/office/powerpoint/2010/main" val="1135744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en-US" altLang="en-US" sz="2400" dirty="0"/>
              <a:t>Risk regions based on </a:t>
            </a:r>
            <a:r>
              <a:rPr lang="en-US" altLang="en-US" sz="2400" dirty="0" err="1"/>
              <a:t>standardised</a:t>
            </a:r>
            <a:r>
              <a:rPr lang="en-US" altLang="en-US" sz="2400" dirty="0"/>
              <a:t> cardiovascular disease mortality rates. Countries were grouped into four ...</a:t>
            </a:r>
            <a:endParaRPr lang="tr-TR" sz="2400" dirty="0"/>
          </a:p>
        </p:txBody>
      </p:sp>
      <p:pic>
        <p:nvPicPr>
          <p:cNvPr id="4" name="New picture"/>
          <p:cNvPicPr>
            <a:picLocks noGrp="1"/>
          </p:cNvPicPr>
          <p:nvPr>
            <p:ph sz="quarter" idx="1"/>
          </p:nvPr>
        </p:nvPicPr>
        <p:blipFill>
          <a:blip r:embed="rId3"/>
          <a:stretch>
            <a:fillRect/>
          </a:stretch>
        </p:blipFill>
        <p:spPr>
          <a:xfrm>
            <a:off x="1051483" y="1447800"/>
            <a:ext cx="7498233" cy="4572000"/>
          </a:xfrm>
          <a:prstGeom prst="rect">
            <a:avLst/>
          </a:prstGeom>
        </p:spPr>
      </p:pic>
    </p:spTree>
    <p:extLst>
      <p:ext uri="{BB962C8B-B14F-4D97-AF65-F5344CB8AC3E}">
        <p14:creationId xmlns:p14="http://schemas.microsoft.com/office/powerpoint/2010/main" val="25461418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098" name="Picture 2" descr="SCORE2 charts for estimation of CVD risk in four European risk regions."/>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74638"/>
            <a:ext cx="8219256" cy="610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1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074" name="Picture 2" descr="Regional risk charts of predicted 10-year cardiovascular disease risk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07504" y="274638"/>
            <a:ext cx="8579295" cy="639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64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Hedefler </a:t>
            </a:r>
          </a:p>
        </p:txBody>
      </p:sp>
      <p:sp>
        <p:nvSpPr>
          <p:cNvPr id="3" name="İçerik Yer Tutucusu 2"/>
          <p:cNvSpPr>
            <a:spLocks noGrp="1"/>
          </p:cNvSpPr>
          <p:nvPr>
            <p:ph sz="quarter" idx="1"/>
          </p:nvPr>
        </p:nvSpPr>
        <p:spPr/>
        <p:txBody>
          <a:bodyPr>
            <a:noAutofit/>
          </a:bodyPr>
          <a:lstStyle/>
          <a:p>
            <a:pPr>
              <a:buFont typeface="Wingdings" panose="05000000000000000000" pitchFamily="2" charset="2"/>
              <a:buChar char="§"/>
            </a:pPr>
            <a:r>
              <a:rPr lang="tr-TR" dirty="0"/>
              <a:t>Dislipidemi tanımını yapabilmek</a:t>
            </a:r>
          </a:p>
          <a:p>
            <a:pPr>
              <a:buFont typeface="Wingdings" panose="05000000000000000000" pitchFamily="2" charset="2"/>
              <a:buChar char="§"/>
            </a:pPr>
            <a:r>
              <a:rPr lang="tr-TR" dirty="0"/>
              <a:t>Dislipidemi taramasında hedef kitleyi tanımlayabilmek</a:t>
            </a:r>
          </a:p>
          <a:p>
            <a:pPr>
              <a:buFont typeface="Wingdings" panose="05000000000000000000" pitchFamily="2" charset="2"/>
              <a:buChar char="§"/>
            </a:pPr>
            <a:r>
              <a:rPr lang="tr-TR" dirty="0"/>
              <a:t>Risk hesaplaması yapabilmek</a:t>
            </a:r>
          </a:p>
          <a:p>
            <a:pPr>
              <a:buFont typeface="Wingdings" panose="05000000000000000000" pitchFamily="2" charset="2"/>
              <a:buChar char="§"/>
            </a:pPr>
            <a:r>
              <a:rPr lang="tr-TR" dirty="0"/>
              <a:t>Tedavi yaklaşımını açıklayabilmek</a:t>
            </a:r>
          </a:p>
          <a:p>
            <a:pPr>
              <a:buFont typeface="Wingdings" panose="05000000000000000000" pitchFamily="2" charset="2"/>
              <a:buChar char="§"/>
            </a:pPr>
            <a:r>
              <a:rPr lang="tr-TR" dirty="0"/>
              <a:t>Tedavi hedeflerini sayabilmek</a:t>
            </a:r>
          </a:p>
          <a:p>
            <a:pPr>
              <a:buFont typeface="Wingdings" panose="05000000000000000000" pitchFamily="2" charset="2"/>
              <a:buChar char="§"/>
            </a:pPr>
            <a:r>
              <a:rPr lang="tr-TR" dirty="0"/>
              <a:t>İlaç yan etkilerini açıklayabilmek</a:t>
            </a:r>
          </a:p>
          <a:p>
            <a:endParaRPr lang="tr-TR" dirty="0"/>
          </a:p>
        </p:txBody>
      </p:sp>
    </p:spTree>
    <p:extLst>
      <p:ext uri="{BB962C8B-B14F-4D97-AF65-F5344CB8AC3E}">
        <p14:creationId xmlns:p14="http://schemas.microsoft.com/office/powerpoint/2010/main" val="3148360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146" name="Picture 2" descr="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79004" y="274638"/>
            <a:ext cx="7643192" cy="639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38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122" name="Picture 2" descr="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6" y="274638"/>
            <a:ext cx="7931224" cy="658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04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7170" name="Picture 2" descr="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83568" y="274638"/>
            <a:ext cx="8003232" cy="632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52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194" name="Picture 2" descr="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14400" y="274638"/>
            <a:ext cx="7906072" cy="610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1174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83568" y="1417638"/>
            <a:ext cx="6974003" cy="4731779"/>
          </a:xfrm>
        </p:spPr>
      </p:pic>
    </p:spTree>
    <p:extLst>
      <p:ext uri="{BB962C8B-B14F-4D97-AF65-F5344CB8AC3E}">
        <p14:creationId xmlns:p14="http://schemas.microsoft.com/office/powerpoint/2010/main" val="2774828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5549"/>
            <a:ext cx="6768752" cy="656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915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03017B3-110E-44B0-99EA-EDF10D5B20CE}"/>
              </a:ext>
            </a:extLst>
          </p:cNvPr>
          <p:cNvSpPr>
            <a:spLocks noGrp="1"/>
          </p:cNvSpPr>
          <p:nvPr>
            <p:ph type="title"/>
          </p:nvPr>
        </p:nvSpPr>
        <p:spPr/>
        <p:txBody>
          <a:bodyPr>
            <a:normAutofit/>
          </a:bodyPr>
          <a:lstStyle/>
          <a:p>
            <a:r>
              <a:rPr lang="tr-TR" sz="3600" dirty="0"/>
              <a:t>İlaç dışı tedaviler</a:t>
            </a:r>
            <a:endParaRPr lang="tr-TR" sz="3600" b="1" dirty="0">
              <a:solidFill>
                <a:srgbClr val="FF0000"/>
              </a:solidFill>
            </a:endParaRPr>
          </a:p>
        </p:txBody>
      </p:sp>
      <p:sp>
        <p:nvSpPr>
          <p:cNvPr id="3" name="İçerik Yer Tutucusu 2">
            <a:extLst>
              <a:ext uri="{FF2B5EF4-FFF2-40B4-BE49-F238E27FC236}">
                <a16:creationId xmlns:a16="http://schemas.microsoft.com/office/drawing/2014/main" xmlns="" id="{3708509B-AA55-48AE-9A41-202BA0C2AA59}"/>
              </a:ext>
            </a:extLst>
          </p:cNvPr>
          <p:cNvSpPr>
            <a:spLocks noGrp="1"/>
          </p:cNvSpPr>
          <p:nvPr>
            <p:ph sz="quarter" idx="1"/>
          </p:nvPr>
        </p:nvSpPr>
        <p:spPr/>
        <p:txBody>
          <a:bodyPr/>
          <a:lstStyle/>
          <a:p>
            <a:r>
              <a:rPr lang="tr-TR" dirty="0" err="1"/>
              <a:t>Kardiyovasküler</a:t>
            </a:r>
            <a:r>
              <a:rPr lang="tr-TR" dirty="0"/>
              <a:t> riskin azaltılması amacıyla; </a:t>
            </a:r>
            <a:endParaRPr lang="tr-TR" dirty="0" smtClean="0"/>
          </a:p>
          <a:p>
            <a:r>
              <a:rPr lang="tr-TR" dirty="0" smtClean="0"/>
              <a:t>meyve</a:t>
            </a:r>
            <a:r>
              <a:rPr lang="tr-TR" dirty="0"/>
              <a:t>, sebze, tam tahıl, baklagiller, yüksek çözünürlüğü olan lifli gıdalarla beslenilmesi, </a:t>
            </a:r>
            <a:endParaRPr lang="tr-TR" dirty="0" smtClean="0"/>
          </a:p>
          <a:p>
            <a:r>
              <a:rPr lang="tr-TR" dirty="0" smtClean="0"/>
              <a:t>günlük </a:t>
            </a:r>
            <a:r>
              <a:rPr lang="tr-TR" dirty="0"/>
              <a:t>alınan total kalorinin azaltılması ve işlenmiş gıdalardan (tuzlanmış, füme edilmiş, tütsülenmiş </a:t>
            </a:r>
            <a:r>
              <a:rPr lang="tr-TR" dirty="0" smtClean="0"/>
              <a:t>et </a:t>
            </a:r>
            <a:r>
              <a:rPr lang="tr-TR" dirty="0"/>
              <a:t>gibi gıdalar, salam, sosis, sucuk) kaçınılmalı</a:t>
            </a:r>
          </a:p>
        </p:txBody>
      </p:sp>
    </p:spTree>
    <p:extLst>
      <p:ext uri="{BB962C8B-B14F-4D97-AF65-F5344CB8AC3E}">
        <p14:creationId xmlns:p14="http://schemas.microsoft.com/office/powerpoint/2010/main" val="3106331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sp>
        <p:nvSpPr>
          <p:cNvPr id="3" name="İçerik Yer Tutucusu 2"/>
          <p:cNvSpPr>
            <a:spLocks noGrp="1"/>
          </p:cNvSpPr>
          <p:nvPr>
            <p:ph sz="quarter" idx="1"/>
          </p:nvPr>
        </p:nvSpPr>
        <p:spPr/>
        <p:txBody>
          <a:bodyPr/>
          <a:lstStyle/>
          <a:p>
            <a:r>
              <a:rPr lang="tr-TR" dirty="0" smtClean="0"/>
              <a:t>Yağı </a:t>
            </a:r>
            <a:r>
              <a:rPr lang="tr-TR" dirty="0"/>
              <a:t>azaltılmış süt ürünleri, balık, yağsız et, derisi çıkartılmış kümes hayvanları tercih edilmeli, tuz tüketimi azaltılmalı</a:t>
            </a:r>
          </a:p>
        </p:txBody>
      </p:sp>
    </p:spTree>
    <p:extLst>
      <p:ext uri="{BB962C8B-B14F-4D97-AF65-F5344CB8AC3E}">
        <p14:creationId xmlns:p14="http://schemas.microsoft.com/office/powerpoint/2010/main" val="4268612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sp>
        <p:nvSpPr>
          <p:cNvPr id="3" name="İçerik Yer Tutucusu 2"/>
          <p:cNvSpPr>
            <a:spLocks noGrp="1"/>
          </p:cNvSpPr>
          <p:nvPr>
            <p:ph sz="quarter" idx="1"/>
          </p:nvPr>
        </p:nvSpPr>
        <p:spPr/>
        <p:txBody>
          <a:bodyPr/>
          <a:lstStyle/>
          <a:p>
            <a:r>
              <a:rPr lang="tr-TR" dirty="0" smtClean="0"/>
              <a:t>Düzenli fiziksel aktivite;</a:t>
            </a:r>
          </a:p>
          <a:p>
            <a:pPr lvl="1">
              <a:buFont typeface="Courier New" pitchFamily="49" charset="0"/>
              <a:buChar char="o"/>
            </a:pPr>
            <a:r>
              <a:rPr lang="tr-TR" dirty="0" smtClean="0"/>
              <a:t>Bireyler </a:t>
            </a:r>
            <a:r>
              <a:rPr lang="tr-TR" dirty="0"/>
              <a:t>aşırı kilolu olmasalar bile ≥ 30 dk/g </a:t>
            </a:r>
            <a:r>
              <a:rPr lang="tr-TR" dirty="0" smtClean="0"/>
              <a:t>düzenli </a:t>
            </a:r>
            <a:r>
              <a:rPr lang="tr-TR" dirty="0"/>
              <a:t>fiziksel aktivite dislipidemi ile </a:t>
            </a:r>
            <a:r>
              <a:rPr lang="tr-TR" dirty="0" smtClean="0"/>
              <a:t>mücadelede </a:t>
            </a:r>
            <a:r>
              <a:rPr lang="tr-TR" dirty="0"/>
              <a:t>önemli bir katkı </a:t>
            </a:r>
            <a:r>
              <a:rPr lang="tr-TR" dirty="0" smtClean="0"/>
              <a:t>sağlamakta</a:t>
            </a:r>
          </a:p>
          <a:p>
            <a:pPr lvl="1">
              <a:buFont typeface="Courier New" pitchFamily="49" charset="0"/>
              <a:buChar char="o"/>
            </a:pPr>
            <a:r>
              <a:rPr lang="tr-TR" dirty="0" smtClean="0"/>
              <a:t>Her </a:t>
            </a:r>
            <a:r>
              <a:rPr lang="tr-TR" dirty="0"/>
              <a:t>10 kg kayıp ile LDL-K duzeyinde 8 mg/dL’lik bir </a:t>
            </a:r>
            <a:r>
              <a:rPr lang="tr-TR" dirty="0" smtClean="0"/>
              <a:t>azalma</a:t>
            </a:r>
          </a:p>
          <a:p>
            <a:pPr lvl="1">
              <a:buFont typeface="Courier New" pitchFamily="49" charset="0"/>
              <a:buChar char="o"/>
            </a:pPr>
            <a:r>
              <a:rPr lang="tr-TR" dirty="0"/>
              <a:t>Her 1 kg kayıp ile HDL-K duzeyinde ortalama 0.4 mg/dL’lik artış</a:t>
            </a:r>
          </a:p>
        </p:txBody>
      </p:sp>
    </p:spTree>
    <p:extLst>
      <p:ext uri="{BB962C8B-B14F-4D97-AF65-F5344CB8AC3E}">
        <p14:creationId xmlns:p14="http://schemas.microsoft.com/office/powerpoint/2010/main" val="3149107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sp>
        <p:nvSpPr>
          <p:cNvPr id="3" name="İçerik Yer Tutucusu 2"/>
          <p:cNvSpPr>
            <a:spLocks noGrp="1"/>
          </p:cNvSpPr>
          <p:nvPr>
            <p:ph sz="quarter" idx="1"/>
          </p:nvPr>
        </p:nvSpPr>
        <p:spPr>
          <a:xfrm>
            <a:off x="611560" y="1447800"/>
            <a:ext cx="8075240" cy="5293568"/>
          </a:xfrm>
        </p:spPr>
        <p:txBody>
          <a:bodyPr>
            <a:normAutofit/>
          </a:bodyPr>
          <a:lstStyle/>
          <a:p>
            <a:r>
              <a:rPr lang="tr-TR" sz="2400" dirty="0"/>
              <a:t>Düzenli fiziksel aktivite</a:t>
            </a:r>
            <a:r>
              <a:rPr lang="tr-TR" sz="2000" dirty="0"/>
              <a:t>;</a:t>
            </a:r>
          </a:p>
          <a:p>
            <a:pPr lvl="1">
              <a:buFont typeface="Courier New" pitchFamily="49" charset="0"/>
              <a:buChar char="o"/>
            </a:pPr>
            <a:r>
              <a:rPr lang="tr-TR" sz="2000" dirty="0"/>
              <a:t>Egzersiz yoğunluğunun </a:t>
            </a:r>
            <a:r>
              <a:rPr lang="tr-TR" sz="2000" dirty="0" smtClean="0"/>
              <a:t>değerlendirilmesinde </a:t>
            </a:r>
          </a:p>
          <a:p>
            <a:pPr lvl="1">
              <a:buFont typeface="Courier New" pitchFamily="49" charset="0"/>
              <a:buChar char="o"/>
            </a:pPr>
            <a:r>
              <a:rPr lang="tr-TR" sz="2000" dirty="0" smtClean="0"/>
              <a:t>Maksimum kalp hızı: 220-yaş</a:t>
            </a:r>
          </a:p>
          <a:p>
            <a:pPr lvl="2"/>
            <a:r>
              <a:rPr lang="tr-TR" dirty="0">
                <a:latin typeface="Calibri" pitchFamily="34" charset="0"/>
                <a:cs typeface="Calibri" pitchFamily="34" charset="0"/>
              </a:rPr>
              <a:t>Maksimum kalp hızının %40-50’a ulaşıldığı egzersizler </a:t>
            </a:r>
            <a:r>
              <a:rPr lang="tr-TR" dirty="0" smtClean="0">
                <a:latin typeface="Calibri" pitchFamily="34" charset="0"/>
                <a:cs typeface="Calibri" pitchFamily="34" charset="0"/>
              </a:rPr>
              <a:t>düşük </a:t>
            </a:r>
            <a:r>
              <a:rPr lang="tr-TR" dirty="0">
                <a:latin typeface="Calibri" pitchFamily="34" charset="0"/>
                <a:cs typeface="Calibri" pitchFamily="34" charset="0"/>
              </a:rPr>
              <a:t>yoğunlukta </a:t>
            </a:r>
            <a:r>
              <a:rPr lang="tr-TR" dirty="0" smtClean="0">
                <a:latin typeface="Calibri" pitchFamily="34" charset="0"/>
                <a:cs typeface="Calibri" pitchFamily="34" charset="0"/>
              </a:rPr>
              <a:t>egzersiz</a:t>
            </a:r>
          </a:p>
          <a:p>
            <a:pPr lvl="2"/>
            <a:r>
              <a:rPr lang="tr-TR" dirty="0" smtClean="0">
                <a:latin typeface="Calibri" pitchFamily="34" charset="0"/>
                <a:cs typeface="Calibri" pitchFamily="34" charset="0"/>
              </a:rPr>
              <a:t>%50-70’e </a:t>
            </a:r>
            <a:r>
              <a:rPr lang="tr-TR" dirty="0">
                <a:latin typeface="Calibri" pitchFamily="34" charset="0"/>
                <a:cs typeface="Calibri" pitchFamily="34" charset="0"/>
              </a:rPr>
              <a:t>ulaşıldığı egzersizler orta </a:t>
            </a:r>
            <a:r>
              <a:rPr lang="tr-TR" dirty="0" smtClean="0">
                <a:latin typeface="Calibri" pitchFamily="34" charset="0"/>
                <a:cs typeface="Calibri" pitchFamily="34" charset="0"/>
              </a:rPr>
              <a:t>yoğunlukta</a:t>
            </a:r>
          </a:p>
          <a:p>
            <a:pPr lvl="2"/>
            <a:r>
              <a:rPr lang="tr-TR" dirty="0">
                <a:latin typeface="Calibri" pitchFamily="34" charset="0"/>
                <a:cs typeface="Calibri" pitchFamily="34" charset="0"/>
              </a:rPr>
              <a:t>maksimum kalp hızının &gt;%70 uzerinde olduğu egzersizlerin de ağır yoğunlukta egzersizler </a:t>
            </a:r>
            <a:endParaRPr lang="tr-TR" dirty="0" smtClean="0">
              <a:latin typeface="Calibri" pitchFamily="34" charset="0"/>
              <a:cs typeface="Calibri" pitchFamily="34" charset="0"/>
            </a:endParaRPr>
          </a:p>
          <a:p>
            <a:r>
              <a:rPr lang="tr-TR" sz="2400" dirty="0" smtClean="0"/>
              <a:t>Aerobik </a:t>
            </a:r>
            <a:r>
              <a:rPr lang="tr-TR" sz="2400" dirty="0"/>
              <a:t>egzersiz programının en ideali </a:t>
            </a:r>
            <a:r>
              <a:rPr lang="tr-TR" sz="2400" dirty="0" smtClean="0"/>
              <a:t>günde </a:t>
            </a:r>
            <a:r>
              <a:rPr lang="tr-TR" sz="2400" dirty="0"/>
              <a:t>en az 20-30 dakika, haftada 3-6 defa </a:t>
            </a:r>
            <a:r>
              <a:rPr lang="tr-TR" sz="2400" dirty="0" smtClean="0"/>
              <a:t>tekrarlanabilen ölçüde </a:t>
            </a:r>
            <a:r>
              <a:rPr lang="tr-TR" sz="2400" dirty="0"/>
              <a:t>olmalıdır. </a:t>
            </a:r>
          </a:p>
        </p:txBody>
      </p:sp>
    </p:spTree>
    <p:extLst>
      <p:ext uri="{BB962C8B-B14F-4D97-AF65-F5344CB8AC3E}">
        <p14:creationId xmlns:p14="http://schemas.microsoft.com/office/powerpoint/2010/main" val="1173845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Ateroskleroz </a:t>
            </a:r>
          </a:p>
        </p:txBody>
      </p:sp>
      <p:sp>
        <p:nvSpPr>
          <p:cNvPr id="3" name="İçerik Yer Tutucusu 2"/>
          <p:cNvSpPr>
            <a:spLocks noGrp="1"/>
          </p:cNvSpPr>
          <p:nvPr>
            <p:ph sz="quarter" idx="1"/>
          </p:nvPr>
        </p:nvSpPr>
        <p:spPr>
          <a:xfrm>
            <a:off x="467544" y="1447800"/>
            <a:ext cx="8219256" cy="2917304"/>
          </a:xfrm>
        </p:spPr>
        <p:txBody>
          <a:bodyPr>
            <a:normAutofit lnSpcReduction="10000"/>
          </a:bodyPr>
          <a:lstStyle/>
          <a:p>
            <a:r>
              <a:rPr lang="tr-TR" dirty="0"/>
              <a:t>Arterlerin duvarlarının iç yüzeyinde gelişen ateromatöz plaklar adı verilen yağlı lezyonlar oluşturur.</a:t>
            </a:r>
          </a:p>
          <a:p>
            <a:r>
              <a:rPr lang="tr-TR" dirty="0" smtClean="0"/>
              <a:t>ASKVH, </a:t>
            </a:r>
            <a:r>
              <a:rPr lang="tr-TR" dirty="0"/>
              <a:t>dünya çapında </a:t>
            </a:r>
            <a:r>
              <a:rPr lang="tr-TR" dirty="0" smtClean="0"/>
              <a:t>önde </a:t>
            </a:r>
            <a:r>
              <a:rPr lang="tr-TR" dirty="0"/>
              <a:t>gelen ölüm nedenidir </a:t>
            </a:r>
            <a:r>
              <a:rPr lang="tr-TR" dirty="0" smtClean="0"/>
              <a:t>ve </a:t>
            </a:r>
            <a:r>
              <a:rPr lang="tr-TR" dirty="0"/>
              <a:t>2017'de kadınlarda </a:t>
            </a:r>
            <a:r>
              <a:rPr lang="tr-TR" dirty="0" smtClean="0"/>
              <a:t>4,8 ve </a:t>
            </a:r>
            <a:r>
              <a:rPr lang="tr-TR" dirty="0"/>
              <a:t>erkeklerde</a:t>
            </a:r>
            <a:r>
              <a:rPr lang="tr-TR" dirty="0" smtClean="0"/>
              <a:t> </a:t>
            </a:r>
            <a:r>
              <a:rPr lang="tr-TR" dirty="0"/>
              <a:t>4,9 milyon ölüme neden olmuştur </a:t>
            </a:r>
            <a:r>
              <a:rPr lang="tr-TR" dirty="0" smtClean="0"/>
              <a:t>.</a:t>
            </a:r>
            <a:r>
              <a:rPr lang="tr-TR" dirty="0"/>
              <a:t> Amerika Birleşik Devletleri'nde kadın ve erkeklerde sırasıyla </a:t>
            </a:r>
            <a:r>
              <a:rPr lang="tr-TR" dirty="0" smtClean="0"/>
              <a:t>ölümlerin yüzde </a:t>
            </a:r>
            <a:r>
              <a:rPr lang="tr-TR" dirty="0"/>
              <a:t>21,8 ve 24,2'sine neden olmaktadır </a:t>
            </a:r>
          </a:p>
        </p:txBody>
      </p:sp>
      <p:pic>
        <p:nvPicPr>
          <p:cNvPr id="5" name="Resim 4"/>
          <p:cNvPicPr>
            <a:picLocks noChangeAspect="1"/>
          </p:cNvPicPr>
          <p:nvPr/>
        </p:nvPicPr>
        <p:blipFill>
          <a:blip r:embed="rId3"/>
          <a:stretch>
            <a:fillRect/>
          </a:stretch>
        </p:blipFill>
        <p:spPr>
          <a:xfrm>
            <a:off x="4572000" y="4365104"/>
            <a:ext cx="3779912" cy="2126201"/>
          </a:xfrm>
          <a:prstGeom prst="rect">
            <a:avLst/>
          </a:prstGeom>
        </p:spPr>
      </p:pic>
    </p:spTree>
    <p:extLst>
      <p:ext uri="{BB962C8B-B14F-4D97-AF65-F5344CB8AC3E}">
        <p14:creationId xmlns:p14="http://schemas.microsoft.com/office/powerpoint/2010/main" val="84583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sp>
        <p:nvSpPr>
          <p:cNvPr id="3" name="İçerik Yer Tutucusu 2"/>
          <p:cNvSpPr>
            <a:spLocks noGrp="1"/>
          </p:cNvSpPr>
          <p:nvPr>
            <p:ph sz="quarter" idx="1"/>
          </p:nvPr>
        </p:nvSpPr>
        <p:spPr/>
        <p:txBody>
          <a:bodyPr/>
          <a:lstStyle/>
          <a:p>
            <a:r>
              <a:rPr lang="tr-TR" dirty="0" smtClean="0"/>
              <a:t>Sigara;</a:t>
            </a:r>
          </a:p>
          <a:p>
            <a:pPr lvl="1">
              <a:buFont typeface="Courier New" pitchFamily="49" charset="0"/>
              <a:buChar char="o"/>
            </a:pPr>
            <a:r>
              <a:rPr lang="tr-TR" dirty="0" smtClean="0"/>
              <a:t>LDL-K, TG düzeylerini arttır    </a:t>
            </a:r>
          </a:p>
          <a:p>
            <a:pPr lvl="1">
              <a:buFont typeface="Courier New" pitchFamily="49" charset="0"/>
              <a:buChar char="o"/>
            </a:pPr>
            <a:r>
              <a:rPr lang="tr-TR" dirty="0" smtClean="0"/>
              <a:t>En belirgin etkisi HDL-K</a:t>
            </a:r>
          </a:p>
          <a:p>
            <a:pPr lvl="1">
              <a:buFont typeface="Courier New" pitchFamily="49" charset="0"/>
              <a:buChar char="o"/>
            </a:pPr>
            <a:r>
              <a:rPr lang="tr-TR" dirty="0" smtClean="0"/>
              <a:t>İçiciliğin bırakılması ile HDL-K  </a:t>
            </a:r>
          </a:p>
          <a:p>
            <a:pPr lvl="1">
              <a:buFont typeface="Courier New" pitchFamily="49" charset="0"/>
              <a:buChar char="o"/>
            </a:pPr>
            <a:endParaRPr lang="tr-TR" dirty="0"/>
          </a:p>
          <a:p>
            <a:r>
              <a:rPr lang="tr-TR" dirty="0"/>
              <a:t>Potansiyel zararlı etkileri nedeniyle dislipidemi tedavisinde alkol alımı </a:t>
            </a:r>
            <a:r>
              <a:rPr lang="tr-TR" dirty="0" smtClean="0"/>
              <a:t>önerilmez.</a:t>
            </a:r>
            <a:endParaRPr lang="tr-TR" dirty="0"/>
          </a:p>
          <a:p>
            <a:endParaRPr lang="tr-TR" dirty="0"/>
          </a:p>
        </p:txBody>
      </p:sp>
      <p:cxnSp>
        <p:nvCxnSpPr>
          <p:cNvPr id="7" name="Düz Ok Bağlayıcısı 6"/>
          <p:cNvCxnSpPr/>
          <p:nvPr/>
        </p:nvCxnSpPr>
        <p:spPr>
          <a:xfrm>
            <a:off x="4644008" y="2348880"/>
            <a:ext cx="0"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Düz Ok Bağlayıcısı 8"/>
          <p:cNvCxnSpPr/>
          <p:nvPr/>
        </p:nvCxnSpPr>
        <p:spPr>
          <a:xfrm flipV="1">
            <a:off x="5292080" y="2636912"/>
            <a:ext cx="0" cy="436407"/>
          </a:xfrm>
          <a:prstGeom prst="straightConnector1">
            <a:avLst/>
          </a:prstGeom>
          <a:ln>
            <a:solidFill>
              <a:srgbClr val="0070C0"/>
            </a:solidFill>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80513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pic>
        <p:nvPicPr>
          <p:cNvPr id="4"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71600" y="1772815"/>
            <a:ext cx="7416824" cy="368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485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dışı tedaviler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02" y="1900568"/>
            <a:ext cx="7460038" cy="478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85" y="1332675"/>
            <a:ext cx="7511671" cy="56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818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t>İLAÇ TEDAVİLERİ</a:t>
            </a:r>
          </a:p>
        </p:txBody>
      </p:sp>
      <p:sp>
        <p:nvSpPr>
          <p:cNvPr id="3" name="İçerik Yer Tutucusu 2"/>
          <p:cNvSpPr>
            <a:spLocks noGrp="1"/>
          </p:cNvSpPr>
          <p:nvPr>
            <p:ph idx="1"/>
          </p:nvPr>
        </p:nvSpPr>
        <p:spPr>
          <a:xfrm>
            <a:off x="457200" y="1600201"/>
            <a:ext cx="8229600" cy="3175000"/>
          </a:xfrm>
        </p:spPr>
        <p:txBody>
          <a:bodyPr>
            <a:normAutofit lnSpcReduction="10000"/>
          </a:bodyPr>
          <a:lstStyle/>
          <a:p>
            <a:r>
              <a:rPr lang="tr-TR" dirty="0"/>
              <a:t>Statinler</a:t>
            </a:r>
          </a:p>
          <a:p>
            <a:r>
              <a:rPr lang="tr-TR" dirty="0"/>
              <a:t>Kolesterol emilim inhibitörleri</a:t>
            </a:r>
          </a:p>
          <a:p>
            <a:r>
              <a:rPr lang="tr-TR" dirty="0"/>
              <a:t>Safra asidi bağlayıcılar</a:t>
            </a:r>
          </a:p>
          <a:p>
            <a:r>
              <a:rPr lang="tr-TR" dirty="0"/>
              <a:t>Fibratlar</a:t>
            </a:r>
          </a:p>
          <a:p>
            <a:r>
              <a:rPr lang="tr-TR" dirty="0" err="1"/>
              <a:t>Niasin</a:t>
            </a:r>
            <a:endParaRPr lang="tr-TR" dirty="0"/>
          </a:p>
          <a:p>
            <a:r>
              <a:rPr lang="tr-TR" dirty="0"/>
              <a:t>Omega-3 yağ asitleri</a:t>
            </a:r>
          </a:p>
          <a:p>
            <a:r>
              <a:rPr lang="tr-TR" dirty="0" err="1"/>
              <a:t>Aferez</a:t>
            </a:r>
            <a:endParaRPr lang="tr-TR" dirty="0"/>
          </a:p>
          <a:p>
            <a:pPr marL="0" indent="0">
              <a:buNone/>
            </a:pPr>
            <a:endParaRPr lang="tr-TR" dirty="0"/>
          </a:p>
          <a:p>
            <a:pPr marL="0" indent="0">
              <a:buNone/>
            </a:pPr>
            <a:endParaRPr lang="tr-TR" dirty="0"/>
          </a:p>
          <a:p>
            <a:pPr marL="0" indent="0">
              <a:buNone/>
            </a:pPr>
            <a:endParaRPr lang="tr-TR"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8907" y="3356992"/>
            <a:ext cx="338437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740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Tedavisi-Statin</a:t>
            </a:r>
          </a:p>
        </p:txBody>
      </p:sp>
      <p:sp>
        <p:nvSpPr>
          <p:cNvPr id="3" name="İçerik Yer Tutucusu 2"/>
          <p:cNvSpPr>
            <a:spLocks noGrp="1"/>
          </p:cNvSpPr>
          <p:nvPr>
            <p:ph sz="quarter" idx="1"/>
          </p:nvPr>
        </p:nvSpPr>
        <p:spPr/>
        <p:txBody>
          <a:bodyPr>
            <a:normAutofit/>
          </a:bodyPr>
          <a:lstStyle/>
          <a:p>
            <a:r>
              <a:rPr lang="tr-TR" dirty="0"/>
              <a:t>Statinler;</a:t>
            </a:r>
          </a:p>
          <a:p>
            <a:pPr lvl="1">
              <a:buFont typeface="Courier New" pitchFamily="49" charset="0"/>
              <a:buChar char="o"/>
            </a:pPr>
            <a:r>
              <a:rPr lang="tr-TR" dirty="0"/>
              <a:t>HMG-CoA </a:t>
            </a:r>
            <a:r>
              <a:rPr lang="tr-TR" dirty="0" err="1"/>
              <a:t>reduktaz</a:t>
            </a:r>
            <a:r>
              <a:rPr lang="tr-TR" dirty="0"/>
              <a:t> enzimini </a:t>
            </a:r>
            <a:r>
              <a:rPr lang="tr-TR" dirty="0" err="1"/>
              <a:t>inhibe</a:t>
            </a:r>
            <a:r>
              <a:rPr lang="tr-TR" dirty="0"/>
              <a:t> eder</a:t>
            </a:r>
          </a:p>
          <a:p>
            <a:pPr lvl="1">
              <a:buFont typeface="Courier New" pitchFamily="49" charset="0"/>
              <a:buChar char="o"/>
            </a:pPr>
            <a:r>
              <a:rPr lang="tr-TR" dirty="0"/>
              <a:t>LDL-K düzeyinde her 38,6 mg/dL düşüş; koroner olayları %23, KAH’a bağlı ölüm oranını %</a:t>
            </a:r>
            <a:r>
              <a:rPr lang="tr-TR" dirty="0" smtClean="0"/>
              <a:t>20 ve </a:t>
            </a:r>
            <a:r>
              <a:rPr lang="tr-TR" dirty="0"/>
              <a:t>total mortaliteyi %10 azalttığını tespit edilmiş.</a:t>
            </a:r>
          </a:p>
          <a:p>
            <a:pPr lvl="1">
              <a:buFont typeface="Courier New" pitchFamily="49" charset="0"/>
              <a:buChar char="o"/>
            </a:pPr>
            <a:r>
              <a:rPr lang="tr-TR" dirty="0"/>
              <a:t>LDL-K düşürücü etkisi 1-2 hafta içerisinde başlamakta</a:t>
            </a:r>
          </a:p>
          <a:p>
            <a:pPr lvl="1">
              <a:buFont typeface="Courier New" pitchFamily="49" charset="0"/>
              <a:buChar char="o"/>
            </a:pPr>
            <a:r>
              <a:rPr lang="tr-TR" dirty="0"/>
              <a:t>TG düzeylerini de %10-20 düşürür</a:t>
            </a:r>
          </a:p>
          <a:p>
            <a:pPr lvl="1">
              <a:buFont typeface="Courier New" pitchFamily="49" charset="0"/>
              <a:buChar char="o"/>
            </a:pPr>
            <a:r>
              <a:rPr lang="tr-TR" dirty="0"/>
              <a:t>Çoğu karaciğerden </a:t>
            </a:r>
            <a:r>
              <a:rPr lang="tr-TR" dirty="0" err="1"/>
              <a:t>metabolize</a:t>
            </a:r>
            <a:r>
              <a:rPr lang="tr-TR" dirty="0"/>
              <a:t> olmakta (CYP3A)</a:t>
            </a:r>
          </a:p>
          <a:p>
            <a:r>
              <a:rPr lang="tr-TR" dirty="0"/>
              <a:t>Kolesterol sentezi başlıca gece </a:t>
            </a:r>
            <a:r>
              <a:rPr lang="tr-TR" dirty="0" smtClean="0"/>
              <a:t>gerçekleştirildiğinden </a:t>
            </a:r>
            <a:r>
              <a:rPr lang="tr-TR" dirty="0"/>
              <a:t>yatmadan önce alınmaları önerilir.</a:t>
            </a:r>
          </a:p>
          <a:p>
            <a:endParaRPr lang="tr-TR" dirty="0"/>
          </a:p>
        </p:txBody>
      </p:sp>
    </p:spTree>
    <p:extLst>
      <p:ext uri="{BB962C8B-B14F-4D97-AF65-F5344CB8AC3E}">
        <p14:creationId xmlns:p14="http://schemas.microsoft.com/office/powerpoint/2010/main" val="1037151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Tedavisi-Statin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853407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sim 3"/>
          <p:cNvPicPr>
            <a:picLocks noChangeAspect="1"/>
          </p:cNvPicPr>
          <p:nvPr/>
        </p:nvPicPr>
        <p:blipFill>
          <a:blip r:embed="rId4"/>
          <a:stretch>
            <a:fillRect/>
          </a:stretch>
        </p:blipFill>
        <p:spPr>
          <a:xfrm>
            <a:off x="367735" y="4637609"/>
            <a:ext cx="2987824" cy="1892012"/>
          </a:xfrm>
          <a:prstGeom prst="rect">
            <a:avLst/>
          </a:prstGeom>
        </p:spPr>
      </p:pic>
      <p:pic>
        <p:nvPicPr>
          <p:cNvPr id="5" name="Resim 4"/>
          <p:cNvPicPr>
            <a:picLocks noChangeAspect="1"/>
          </p:cNvPicPr>
          <p:nvPr/>
        </p:nvPicPr>
        <p:blipFill>
          <a:blip r:embed="rId5"/>
          <a:stretch>
            <a:fillRect/>
          </a:stretch>
        </p:blipFill>
        <p:spPr>
          <a:xfrm>
            <a:off x="3361279" y="4637609"/>
            <a:ext cx="2466975" cy="1847850"/>
          </a:xfrm>
          <a:prstGeom prst="rect">
            <a:avLst/>
          </a:prstGeom>
        </p:spPr>
      </p:pic>
      <p:pic>
        <p:nvPicPr>
          <p:cNvPr id="7" name="Resim 6"/>
          <p:cNvPicPr>
            <a:picLocks noChangeAspect="1"/>
          </p:cNvPicPr>
          <p:nvPr/>
        </p:nvPicPr>
        <p:blipFill>
          <a:blip r:embed="rId6"/>
          <a:stretch>
            <a:fillRect/>
          </a:stretch>
        </p:blipFill>
        <p:spPr>
          <a:xfrm>
            <a:off x="5828254" y="4593447"/>
            <a:ext cx="2674640" cy="1732469"/>
          </a:xfrm>
          <a:prstGeom prst="rect">
            <a:avLst/>
          </a:prstGeom>
        </p:spPr>
      </p:pic>
    </p:spTree>
    <p:extLst>
      <p:ext uri="{BB962C8B-B14F-4D97-AF65-F5344CB8AC3E}">
        <p14:creationId xmlns:p14="http://schemas.microsoft.com/office/powerpoint/2010/main" val="126081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Statin-Yan Etki</a:t>
            </a:r>
          </a:p>
        </p:txBody>
      </p:sp>
      <p:sp>
        <p:nvSpPr>
          <p:cNvPr id="3" name="İçerik Yer Tutucusu 2"/>
          <p:cNvSpPr>
            <a:spLocks noGrp="1"/>
          </p:cNvSpPr>
          <p:nvPr>
            <p:ph sz="quarter" idx="1"/>
          </p:nvPr>
        </p:nvSpPr>
        <p:spPr/>
        <p:txBody>
          <a:bodyPr>
            <a:normAutofit/>
          </a:bodyPr>
          <a:lstStyle/>
          <a:p>
            <a:r>
              <a:rPr lang="tr-TR" dirty="0"/>
              <a:t>Statinlerin en sık görülen yan etkileri;</a:t>
            </a:r>
          </a:p>
          <a:p>
            <a:pPr lvl="1">
              <a:buFont typeface="Courier New" pitchFamily="49" charset="0"/>
              <a:buChar char="o"/>
            </a:pPr>
            <a:r>
              <a:rPr lang="tr-TR" dirty="0"/>
              <a:t>Baş ağrısı </a:t>
            </a:r>
          </a:p>
          <a:p>
            <a:pPr lvl="1">
              <a:buFont typeface="Courier New" pitchFamily="49" charset="0"/>
              <a:buChar char="o"/>
            </a:pPr>
            <a:r>
              <a:rPr lang="tr-TR" dirty="0"/>
              <a:t>Karın ağrısı</a:t>
            </a:r>
          </a:p>
          <a:p>
            <a:pPr lvl="1">
              <a:buFont typeface="Courier New" pitchFamily="49" charset="0"/>
              <a:buChar char="o"/>
            </a:pPr>
            <a:r>
              <a:rPr lang="tr-TR" dirty="0"/>
              <a:t>Konstipasyon</a:t>
            </a:r>
          </a:p>
          <a:p>
            <a:pPr lvl="1">
              <a:buFont typeface="Courier New" pitchFamily="49" charset="0"/>
              <a:buChar char="o"/>
            </a:pPr>
            <a:r>
              <a:rPr lang="tr-TR" dirty="0"/>
              <a:t>Bulantı</a:t>
            </a:r>
          </a:p>
          <a:p>
            <a:pPr lvl="1">
              <a:buFont typeface="Courier New" pitchFamily="49" charset="0"/>
              <a:buChar char="o"/>
            </a:pPr>
            <a:r>
              <a:rPr lang="tr-TR" dirty="0"/>
              <a:t>İştahsızlık</a:t>
            </a:r>
          </a:p>
          <a:p>
            <a:pPr lvl="1">
              <a:buFont typeface="Courier New" pitchFamily="49" charset="0"/>
              <a:buChar char="o"/>
            </a:pPr>
            <a:r>
              <a:rPr lang="tr-TR" dirty="0"/>
              <a:t>Diyare </a:t>
            </a:r>
          </a:p>
          <a:p>
            <a:pPr lvl="1">
              <a:buFont typeface="Courier New" pitchFamily="49" charset="0"/>
              <a:buChar char="o"/>
            </a:pPr>
            <a:r>
              <a:rPr lang="tr-TR" dirty="0"/>
              <a:t>Muskuler problemler </a:t>
            </a:r>
          </a:p>
          <a:p>
            <a:pPr lvl="1">
              <a:buFont typeface="Courier New" pitchFamily="49" charset="0"/>
              <a:buChar char="o"/>
            </a:pPr>
            <a:r>
              <a:rPr lang="tr-TR" dirty="0"/>
              <a:t>Hepatotoksisite </a:t>
            </a:r>
          </a:p>
        </p:txBody>
      </p:sp>
    </p:spTree>
    <p:extLst>
      <p:ext uri="{BB962C8B-B14F-4D97-AF65-F5344CB8AC3E}">
        <p14:creationId xmlns:p14="http://schemas.microsoft.com/office/powerpoint/2010/main" val="8551733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Tedavisi-Statin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132856"/>
            <a:ext cx="8060665" cy="30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Nokta Yıldız 2"/>
          <p:cNvSpPr/>
          <p:nvPr/>
        </p:nvSpPr>
        <p:spPr>
          <a:xfrm>
            <a:off x="637849" y="4293096"/>
            <a:ext cx="189735"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Nokta Yıldız 4"/>
          <p:cNvSpPr/>
          <p:nvPr/>
        </p:nvSpPr>
        <p:spPr>
          <a:xfrm>
            <a:off x="3419872" y="3659795"/>
            <a:ext cx="189735"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31760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Statin-Yan Etki</a:t>
            </a:r>
          </a:p>
        </p:txBody>
      </p:sp>
      <p:sp>
        <p:nvSpPr>
          <p:cNvPr id="3" name="İçerik Yer Tutucusu 2"/>
          <p:cNvSpPr>
            <a:spLocks noGrp="1"/>
          </p:cNvSpPr>
          <p:nvPr>
            <p:ph sz="quarter" idx="1"/>
          </p:nvPr>
        </p:nvSpPr>
        <p:spPr>
          <a:xfrm>
            <a:off x="914400" y="1628800"/>
            <a:ext cx="7772400" cy="4572000"/>
          </a:xfrm>
        </p:spPr>
        <p:txBody>
          <a:bodyPr>
            <a:normAutofit/>
          </a:bodyPr>
          <a:lstStyle/>
          <a:p>
            <a:r>
              <a:rPr lang="tr-TR" dirty="0"/>
              <a:t>Miyopati; statinlerin klinik olarak en önemli yan etkisidir. </a:t>
            </a:r>
          </a:p>
          <a:p>
            <a:r>
              <a:rPr lang="tr-TR" dirty="0" err="1"/>
              <a:t>Statin</a:t>
            </a:r>
            <a:r>
              <a:rPr lang="tr-TR" dirty="0"/>
              <a:t> ilişkili </a:t>
            </a:r>
            <a:r>
              <a:rPr lang="tr-TR" dirty="0" err="1"/>
              <a:t>miyalji</a:t>
            </a:r>
            <a:r>
              <a:rPr lang="tr-TR" dirty="0"/>
              <a:t> ve </a:t>
            </a:r>
            <a:r>
              <a:rPr lang="tr-TR" dirty="0" err="1"/>
              <a:t>miyopatide</a:t>
            </a:r>
            <a:r>
              <a:rPr lang="tr-TR" dirty="0"/>
              <a:t> tedavinin kesilmesi ile semptomlar kaybolur. Tekrar başlandığında semptomlar geri döner. Bu durum klinik tanıyı koymak </a:t>
            </a:r>
            <a:r>
              <a:rPr lang="tr-TR" dirty="0" err="1"/>
              <a:t>icin</a:t>
            </a:r>
            <a:r>
              <a:rPr lang="tr-TR" dirty="0"/>
              <a:t> </a:t>
            </a:r>
            <a:r>
              <a:rPr lang="tr-TR" dirty="0" smtClean="0"/>
              <a:t>önemlidir</a:t>
            </a:r>
            <a:r>
              <a:rPr lang="tr-TR" dirty="0"/>
              <a:t>.</a:t>
            </a:r>
          </a:p>
          <a:p>
            <a:r>
              <a:rPr lang="tr-TR" dirty="0" smtClean="0"/>
              <a:t>Açıklanamayan </a:t>
            </a:r>
            <a:r>
              <a:rPr lang="tr-TR" dirty="0"/>
              <a:t>kas ağrısı ve güçsüzlüğü ile birlikte </a:t>
            </a:r>
            <a:endParaRPr lang="tr-TR" dirty="0" smtClean="0"/>
          </a:p>
          <a:p>
            <a:r>
              <a:rPr lang="tr-TR" dirty="0" smtClean="0"/>
              <a:t>CK </a:t>
            </a:r>
            <a:r>
              <a:rPr lang="tr-TR" dirty="0"/>
              <a:t>&gt;10 kat fazla artış  </a:t>
            </a:r>
          </a:p>
          <a:p>
            <a:r>
              <a:rPr lang="tr-TR" dirty="0"/>
              <a:t>Rabdomiyolizde CK &gt;40 kat artış bulunmakta olup, renal hasar ve </a:t>
            </a:r>
            <a:r>
              <a:rPr lang="tr-TR" dirty="0" err="1"/>
              <a:t>miyoglobinüri</a:t>
            </a:r>
            <a:endParaRPr lang="tr-TR" dirty="0"/>
          </a:p>
          <a:p>
            <a:endParaRPr lang="tr-TR" dirty="0"/>
          </a:p>
          <a:p>
            <a:endParaRPr lang="tr-TR" dirty="0"/>
          </a:p>
        </p:txBody>
      </p:sp>
    </p:spTree>
    <p:extLst>
      <p:ext uri="{BB962C8B-B14F-4D97-AF65-F5344CB8AC3E}">
        <p14:creationId xmlns:p14="http://schemas.microsoft.com/office/powerpoint/2010/main" val="1010702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185" y="742950"/>
            <a:ext cx="6248203" cy="563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547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97760"/>
            <a:ext cx="8186134" cy="3583630"/>
          </a:xfrm>
          <a:prstGeom prst="rect">
            <a:avLst/>
          </a:prstGeom>
        </p:spPr>
      </p:pic>
    </p:spTree>
    <p:extLst>
      <p:ext uri="{BB962C8B-B14F-4D97-AF65-F5344CB8AC3E}">
        <p14:creationId xmlns:p14="http://schemas.microsoft.com/office/powerpoint/2010/main" val="36695042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Statin-Yan Etki</a:t>
            </a:r>
          </a:p>
        </p:txBody>
      </p:sp>
      <p:sp>
        <p:nvSpPr>
          <p:cNvPr id="3" name="İçerik Yer Tutucusu 2"/>
          <p:cNvSpPr>
            <a:spLocks noGrp="1"/>
          </p:cNvSpPr>
          <p:nvPr>
            <p:ph sz="quarter" idx="1"/>
          </p:nvPr>
        </p:nvSpPr>
        <p:spPr/>
        <p:txBody>
          <a:bodyPr>
            <a:normAutofit/>
          </a:bodyPr>
          <a:lstStyle/>
          <a:p>
            <a:r>
              <a:rPr lang="tr-TR" dirty="0"/>
              <a:t>Gebelik ve emzirme döneminde </a:t>
            </a:r>
            <a:r>
              <a:rPr lang="tr-TR" dirty="0" err="1"/>
              <a:t>statin</a:t>
            </a:r>
            <a:r>
              <a:rPr lang="tr-TR" dirty="0"/>
              <a:t> </a:t>
            </a:r>
            <a:r>
              <a:rPr lang="tr-TR" dirty="0" smtClean="0"/>
              <a:t>verme!</a:t>
            </a:r>
            <a:endParaRPr lang="tr-TR" dirty="0"/>
          </a:p>
          <a:p>
            <a:r>
              <a:rPr lang="tr-TR" dirty="0"/>
              <a:t>Renal yetmezliği olanlarda atorvastatin ve fluvastatin doz ayarına gerek olmaksızın kullanılabilir. </a:t>
            </a:r>
          </a:p>
          <a:p>
            <a:r>
              <a:rPr lang="tr-TR" dirty="0"/>
              <a:t>Kronik karaciğer hastalığı ve yüksek kardiyovaskuler riski bulunanlarda düşük doz pravastatin tercih edilmelidir.</a:t>
            </a:r>
          </a:p>
        </p:txBody>
      </p:sp>
    </p:spTree>
    <p:extLst>
      <p:ext uri="{BB962C8B-B14F-4D97-AF65-F5344CB8AC3E}">
        <p14:creationId xmlns:p14="http://schemas.microsoft.com/office/powerpoint/2010/main" val="1535499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Statin-Yan Etki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56" y="1841670"/>
            <a:ext cx="8539223" cy="4518327"/>
          </a:xfrm>
          <a:prstGeom prst="rect">
            <a:avLst/>
          </a:prstGeom>
          <a:noFill/>
          <a:ln>
            <a:noFill/>
          </a:ln>
          <a:effectLst/>
        </p:spPr>
      </p:pic>
      <p:sp>
        <p:nvSpPr>
          <p:cNvPr id="4" name="Akış Çizelgesi: İşlem 3"/>
          <p:cNvSpPr/>
          <p:nvPr/>
        </p:nvSpPr>
        <p:spPr>
          <a:xfrm>
            <a:off x="683568" y="4437112"/>
            <a:ext cx="2304256" cy="216024"/>
          </a:xfrm>
          <a:prstGeom prst="flowChartProcess">
            <a:avLst/>
          </a:prstGeom>
          <a:ln w="1270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68859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Statin-Yan Etki</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841342"/>
            <a:ext cx="8427519" cy="453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kış Çizelgesi: İşlem 4"/>
          <p:cNvSpPr/>
          <p:nvPr/>
        </p:nvSpPr>
        <p:spPr>
          <a:xfrm>
            <a:off x="827584" y="5589240"/>
            <a:ext cx="1584176" cy="216024"/>
          </a:xfrm>
          <a:prstGeom prst="flowChartProcess">
            <a:avLst/>
          </a:prstGeom>
          <a:ln w="1270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6945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tedavisi-Ezetimib </a:t>
            </a:r>
          </a:p>
        </p:txBody>
      </p:sp>
      <p:sp>
        <p:nvSpPr>
          <p:cNvPr id="3" name="İçerik Yer Tutucusu 2"/>
          <p:cNvSpPr>
            <a:spLocks noGrp="1"/>
          </p:cNvSpPr>
          <p:nvPr>
            <p:ph sz="quarter" idx="1"/>
          </p:nvPr>
        </p:nvSpPr>
        <p:spPr/>
        <p:txBody>
          <a:bodyPr>
            <a:normAutofit/>
          </a:bodyPr>
          <a:lstStyle/>
          <a:p>
            <a:r>
              <a:rPr lang="tr-TR" dirty="0"/>
              <a:t>Kolesterol emilim inhibitörüdür.</a:t>
            </a:r>
          </a:p>
          <a:p>
            <a:r>
              <a:rPr lang="tr-TR" dirty="0"/>
              <a:t>Yağda eriyen vitamin emilimini bozmaksızın diyetle alınan kolesterolun ve biliyer kolesterolun intestinal emilimini bloke eder.</a:t>
            </a:r>
          </a:p>
          <a:p>
            <a:r>
              <a:rPr lang="tr-TR" dirty="0"/>
              <a:t>Doz: 1x10mg</a:t>
            </a:r>
          </a:p>
          <a:p>
            <a:r>
              <a:rPr lang="tr-TR" dirty="0"/>
              <a:t>LDL-K %18 </a:t>
            </a:r>
            <a:r>
              <a:rPr lang="tr-TR" dirty="0" smtClean="0"/>
              <a:t>düşürür</a:t>
            </a:r>
            <a:endParaRPr lang="tr-TR" dirty="0"/>
          </a:p>
        </p:txBody>
      </p:sp>
    </p:spTree>
    <p:extLst>
      <p:ext uri="{BB962C8B-B14F-4D97-AF65-F5344CB8AC3E}">
        <p14:creationId xmlns:p14="http://schemas.microsoft.com/office/powerpoint/2010/main" val="1085215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tedavisi-Ezetimib </a:t>
            </a:r>
          </a:p>
        </p:txBody>
      </p:sp>
      <p:sp>
        <p:nvSpPr>
          <p:cNvPr id="3" name="İçerik Yer Tutucusu 2"/>
          <p:cNvSpPr>
            <a:spLocks noGrp="1"/>
          </p:cNvSpPr>
          <p:nvPr>
            <p:ph sz="quarter" idx="1"/>
          </p:nvPr>
        </p:nvSpPr>
        <p:spPr/>
        <p:txBody>
          <a:bodyPr>
            <a:normAutofit/>
          </a:bodyPr>
          <a:lstStyle/>
          <a:p>
            <a:r>
              <a:rPr lang="tr-TR" dirty="0"/>
              <a:t>Yan etki;</a:t>
            </a:r>
          </a:p>
          <a:p>
            <a:pPr lvl="1">
              <a:buFont typeface="Courier New" pitchFamily="49" charset="0"/>
              <a:buChar char="o"/>
            </a:pPr>
            <a:r>
              <a:rPr lang="tr-TR" dirty="0"/>
              <a:t>Major bir yan etkisi yoktur.</a:t>
            </a:r>
          </a:p>
          <a:p>
            <a:pPr lvl="1">
              <a:buFont typeface="Courier New" pitchFamily="49" charset="0"/>
              <a:buChar char="o"/>
            </a:pPr>
            <a:r>
              <a:rPr lang="tr-TR" dirty="0"/>
              <a:t>Diyare </a:t>
            </a:r>
          </a:p>
          <a:p>
            <a:pPr lvl="1">
              <a:buFont typeface="Courier New" pitchFamily="49" charset="0"/>
              <a:buChar char="o"/>
            </a:pPr>
            <a:r>
              <a:rPr lang="tr-TR" dirty="0"/>
              <a:t>Karında şişkinlik</a:t>
            </a:r>
          </a:p>
          <a:p>
            <a:pPr lvl="1">
              <a:buFont typeface="Courier New" pitchFamily="49" charset="0"/>
              <a:buChar char="o"/>
            </a:pPr>
            <a:r>
              <a:rPr lang="tr-TR" dirty="0"/>
              <a:t>Karın ağrısı</a:t>
            </a:r>
          </a:p>
          <a:p>
            <a:pPr lvl="1">
              <a:buFont typeface="Courier New" pitchFamily="49" charset="0"/>
              <a:buChar char="o"/>
            </a:pPr>
            <a:r>
              <a:rPr lang="tr-TR" dirty="0"/>
              <a:t>Yorgunluk </a:t>
            </a:r>
          </a:p>
          <a:p>
            <a:r>
              <a:rPr lang="tr-TR" dirty="0"/>
              <a:t>Gebelik ve ciddi karaciğer hastalıklarında kontraendike</a:t>
            </a:r>
          </a:p>
          <a:p>
            <a:r>
              <a:rPr lang="tr-TR" dirty="0"/>
              <a:t>Statin intoleransı olanlarda </a:t>
            </a:r>
          </a:p>
          <a:p>
            <a:r>
              <a:rPr lang="tr-TR" dirty="0"/>
              <a:t>Yeterli lipid kontrolü sağlanamamışsa</a:t>
            </a:r>
          </a:p>
          <a:p>
            <a:pPr marL="45720" indent="0">
              <a:buNone/>
            </a:pPr>
            <a:endParaRPr lang="tr-TR" dirty="0"/>
          </a:p>
          <a:p>
            <a:pPr marL="45720" indent="0">
              <a:buNone/>
            </a:pPr>
            <a:endParaRPr lang="tr-TR" dirty="0"/>
          </a:p>
          <a:p>
            <a:pPr marL="45720" indent="0">
              <a:buNone/>
            </a:pPr>
            <a:endParaRPr lang="tr-TR" dirty="0"/>
          </a:p>
        </p:txBody>
      </p:sp>
    </p:spTree>
    <p:extLst>
      <p:ext uri="{BB962C8B-B14F-4D97-AF65-F5344CB8AC3E}">
        <p14:creationId xmlns:p14="http://schemas.microsoft.com/office/powerpoint/2010/main" val="942024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tedavisi-Safra Asidi Bağlayıcıları </a:t>
            </a:r>
          </a:p>
        </p:txBody>
      </p:sp>
      <p:sp>
        <p:nvSpPr>
          <p:cNvPr id="3" name="İçerik Yer Tutucusu 2"/>
          <p:cNvSpPr>
            <a:spLocks noGrp="1"/>
          </p:cNvSpPr>
          <p:nvPr>
            <p:ph sz="quarter" idx="1"/>
          </p:nvPr>
        </p:nvSpPr>
        <p:spPr/>
        <p:txBody>
          <a:bodyPr>
            <a:normAutofit/>
          </a:bodyPr>
          <a:lstStyle/>
          <a:p>
            <a:r>
              <a:rPr lang="tr-TR" dirty="0"/>
              <a:t>Kolesevelam, kolestiramin ve </a:t>
            </a:r>
            <a:r>
              <a:rPr lang="tr-TR" dirty="0" err="1"/>
              <a:t>kolestipol</a:t>
            </a:r>
            <a:r>
              <a:rPr lang="tr-TR" dirty="0"/>
              <a:t> </a:t>
            </a:r>
            <a:r>
              <a:rPr lang="tr-TR" sz="2800" dirty="0"/>
              <a:t>safra asidini bağlayıcı </a:t>
            </a:r>
            <a:r>
              <a:rPr lang="tr-TR" sz="2800" dirty="0" smtClean="0"/>
              <a:t>reçinelerdir</a:t>
            </a:r>
            <a:endParaRPr lang="tr-TR" dirty="0"/>
          </a:p>
          <a:p>
            <a:r>
              <a:rPr lang="tr-TR" dirty="0"/>
              <a:t>Bağırsaktan emilemez ve sindirim enzimlerinden etkilenmez</a:t>
            </a:r>
          </a:p>
          <a:p>
            <a:r>
              <a:rPr lang="tr-TR" dirty="0"/>
              <a:t>Kolesterolün emilimi engellenir.</a:t>
            </a:r>
          </a:p>
          <a:p>
            <a:r>
              <a:rPr lang="tr-TR" dirty="0"/>
              <a:t>Safra asidi sentezi artar</a:t>
            </a:r>
          </a:p>
          <a:p>
            <a:r>
              <a:rPr lang="tr-TR" dirty="0"/>
              <a:t>LDL-K düşer</a:t>
            </a:r>
          </a:p>
          <a:p>
            <a:r>
              <a:rPr lang="tr-TR" dirty="0"/>
              <a:t>Emziren ve gebelerde güvenle kullanılır</a:t>
            </a:r>
          </a:p>
          <a:p>
            <a:endParaRPr lang="tr-TR" dirty="0"/>
          </a:p>
        </p:txBody>
      </p:sp>
    </p:spTree>
    <p:extLst>
      <p:ext uri="{BB962C8B-B14F-4D97-AF65-F5344CB8AC3E}">
        <p14:creationId xmlns:p14="http://schemas.microsoft.com/office/powerpoint/2010/main" val="2099197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tedavisi-Safra Asidi Bağlayıcıları </a:t>
            </a:r>
          </a:p>
        </p:txBody>
      </p:sp>
      <p:sp>
        <p:nvSpPr>
          <p:cNvPr id="3" name="İçerik Yer Tutucusu 2"/>
          <p:cNvSpPr>
            <a:spLocks noGrp="1"/>
          </p:cNvSpPr>
          <p:nvPr>
            <p:ph sz="quarter" idx="1"/>
          </p:nvPr>
        </p:nvSpPr>
        <p:spPr/>
        <p:txBody>
          <a:bodyPr/>
          <a:lstStyle/>
          <a:p>
            <a:r>
              <a:rPr lang="tr-TR" dirty="0"/>
              <a:t>Yan etkiler;</a:t>
            </a:r>
          </a:p>
          <a:p>
            <a:pPr lvl="1">
              <a:buFont typeface="Courier New" pitchFamily="49" charset="0"/>
              <a:buChar char="o"/>
            </a:pPr>
            <a:r>
              <a:rPr lang="tr-TR" dirty="0"/>
              <a:t>Yağda eriyen vitamin eksikliği</a:t>
            </a:r>
          </a:p>
          <a:p>
            <a:pPr lvl="1">
              <a:buFont typeface="Courier New" pitchFamily="49" charset="0"/>
              <a:buChar char="o"/>
            </a:pPr>
            <a:r>
              <a:rPr lang="tr-TR" dirty="0"/>
              <a:t>Gaz</a:t>
            </a:r>
          </a:p>
          <a:p>
            <a:pPr lvl="1">
              <a:buFont typeface="Courier New" pitchFamily="49" charset="0"/>
              <a:buChar char="o"/>
            </a:pPr>
            <a:r>
              <a:rPr lang="tr-TR" dirty="0"/>
              <a:t>Kabızlık</a:t>
            </a:r>
          </a:p>
          <a:p>
            <a:pPr lvl="1">
              <a:buFont typeface="Courier New" pitchFamily="49" charset="0"/>
              <a:buChar char="o"/>
            </a:pPr>
            <a:r>
              <a:rPr lang="tr-TR" dirty="0"/>
              <a:t>Bulantı</a:t>
            </a:r>
          </a:p>
          <a:p>
            <a:pPr lvl="1">
              <a:buFont typeface="Courier New" pitchFamily="49" charset="0"/>
              <a:buChar char="o"/>
            </a:pPr>
            <a:r>
              <a:rPr lang="tr-TR" dirty="0"/>
              <a:t>İlaç emilimini engeller!     4 saat önce veya 1 saat sonra alınmalı </a:t>
            </a:r>
          </a:p>
          <a:p>
            <a:r>
              <a:rPr lang="tr-TR" dirty="0"/>
              <a:t>TG düzeyini arttırır</a:t>
            </a:r>
          </a:p>
          <a:p>
            <a:pPr lvl="1">
              <a:buFont typeface="Courier New" pitchFamily="49" charset="0"/>
              <a:buChar char="o"/>
            </a:pPr>
            <a:r>
              <a:rPr lang="tr-TR" dirty="0"/>
              <a:t>TG &gt;300mg/dl ise kullanılmamalı</a:t>
            </a:r>
          </a:p>
          <a:p>
            <a:pPr lvl="1">
              <a:buFont typeface="Courier New" pitchFamily="49" charset="0"/>
              <a:buChar char="o"/>
            </a:pPr>
            <a:r>
              <a:rPr lang="tr-TR" dirty="0"/>
              <a:t>Tedavi sırasında TG&gt;400mg/dl olduğunda kesilmeli</a:t>
            </a:r>
          </a:p>
        </p:txBody>
      </p:sp>
      <p:sp>
        <p:nvSpPr>
          <p:cNvPr id="4" name="Sağ Ok 3"/>
          <p:cNvSpPr/>
          <p:nvPr/>
        </p:nvSpPr>
        <p:spPr>
          <a:xfrm>
            <a:off x="4404264" y="3717032"/>
            <a:ext cx="2520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07799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Tedavisi-Fibratlar</a:t>
            </a:r>
          </a:p>
        </p:txBody>
      </p:sp>
      <p:sp>
        <p:nvSpPr>
          <p:cNvPr id="3" name="İçerik Yer Tutucusu 2"/>
          <p:cNvSpPr>
            <a:spLocks noGrp="1"/>
          </p:cNvSpPr>
          <p:nvPr>
            <p:ph sz="quarter" idx="1"/>
          </p:nvPr>
        </p:nvSpPr>
        <p:spPr/>
        <p:txBody>
          <a:bodyPr>
            <a:normAutofit fontScale="85000" lnSpcReduction="20000"/>
          </a:bodyPr>
          <a:lstStyle/>
          <a:p>
            <a:r>
              <a:rPr lang="tr-TR" dirty="0"/>
              <a:t>Fenofibrat ve gemfibrozil</a:t>
            </a:r>
          </a:p>
          <a:p>
            <a:r>
              <a:rPr lang="tr-TR" dirty="0"/>
              <a:t>PPAR-</a:t>
            </a:r>
            <a:r>
              <a:rPr lang="el-GR" dirty="0"/>
              <a:t>α </a:t>
            </a:r>
            <a:r>
              <a:rPr lang="tr-TR" dirty="0"/>
              <a:t>agonisti</a:t>
            </a:r>
          </a:p>
          <a:p>
            <a:r>
              <a:rPr lang="tr-TR" dirty="0" err="1"/>
              <a:t>Fibratlar</a:t>
            </a:r>
            <a:r>
              <a:rPr lang="tr-TR" dirty="0"/>
              <a:t> orta ve şiddetli HTG varlığında (TG &gt;500 mg/</a:t>
            </a:r>
            <a:r>
              <a:rPr lang="tr-TR" dirty="0" err="1"/>
              <a:t>dL</a:t>
            </a:r>
            <a:r>
              <a:rPr lang="tr-TR" dirty="0"/>
              <a:t>) </a:t>
            </a:r>
            <a:r>
              <a:rPr lang="tr-TR" dirty="0" err="1"/>
              <a:t>pankreatit</a:t>
            </a:r>
            <a:r>
              <a:rPr lang="tr-TR" dirty="0"/>
              <a:t> riskini </a:t>
            </a:r>
            <a:r>
              <a:rPr lang="tr-TR" dirty="0" smtClean="0"/>
              <a:t>önlemek için</a:t>
            </a:r>
            <a:r>
              <a:rPr lang="tr-TR" dirty="0"/>
              <a:t>, </a:t>
            </a:r>
            <a:endParaRPr lang="tr-TR" dirty="0" smtClean="0"/>
          </a:p>
          <a:p>
            <a:r>
              <a:rPr lang="tr-TR" dirty="0" smtClean="0"/>
              <a:t>hafif </a:t>
            </a:r>
            <a:r>
              <a:rPr lang="tr-TR" dirty="0"/>
              <a:t>HTG olgularında ise (TG = 150-500 mg/</a:t>
            </a:r>
            <a:r>
              <a:rPr lang="tr-TR" dirty="0" err="1"/>
              <a:t>dL</a:t>
            </a:r>
            <a:r>
              <a:rPr lang="tr-TR" dirty="0"/>
              <a:t>) </a:t>
            </a:r>
            <a:r>
              <a:rPr lang="tr-TR" dirty="0" err="1"/>
              <a:t>aterosklerotik</a:t>
            </a:r>
            <a:r>
              <a:rPr lang="tr-TR" dirty="0"/>
              <a:t> </a:t>
            </a:r>
            <a:r>
              <a:rPr lang="tr-TR" dirty="0" err="1"/>
              <a:t>kardiyovaskuler</a:t>
            </a:r>
            <a:r>
              <a:rPr lang="tr-TR" dirty="0"/>
              <a:t> hastalık riskini azaltmak </a:t>
            </a:r>
            <a:r>
              <a:rPr lang="tr-TR" dirty="0" smtClean="0"/>
              <a:t>için </a:t>
            </a:r>
            <a:r>
              <a:rPr lang="tr-TR" dirty="0"/>
              <a:t>uygun hastalarda kullanılabilen ajanlardır </a:t>
            </a:r>
          </a:p>
          <a:p>
            <a:endParaRPr lang="tr-TR" dirty="0"/>
          </a:p>
          <a:p>
            <a:r>
              <a:rPr lang="tr-TR" dirty="0"/>
              <a:t>Yan etki;</a:t>
            </a:r>
          </a:p>
          <a:p>
            <a:pPr lvl="1">
              <a:buFont typeface="Courier New" pitchFamily="49" charset="0"/>
              <a:buChar char="o"/>
            </a:pPr>
            <a:r>
              <a:rPr lang="tr-TR" dirty="0"/>
              <a:t>GİS problemleri</a:t>
            </a:r>
          </a:p>
          <a:p>
            <a:pPr lvl="1">
              <a:buFont typeface="Courier New" pitchFamily="49" charset="0"/>
              <a:buChar char="o"/>
            </a:pPr>
            <a:r>
              <a:rPr lang="tr-TR" dirty="0"/>
              <a:t>Döküntü</a:t>
            </a:r>
          </a:p>
          <a:p>
            <a:pPr lvl="1">
              <a:buFont typeface="Courier New" pitchFamily="49" charset="0"/>
              <a:buChar char="o"/>
            </a:pPr>
            <a:r>
              <a:rPr lang="tr-TR" dirty="0"/>
              <a:t>Miyopati       statinlerden 5,5 kat fazla</a:t>
            </a:r>
          </a:p>
          <a:p>
            <a:pPr lvl="1">
              <a:buFont typeface="Courier New" pitchFamily="49" charset="0"/>
              <a:buChar char="o"/>
            </a:pPr>
            <a:r>
              <a:rPr lang="tr-TR" dirty="0"/>
              <a:t>Safra taşı</a:t>
            </a:r>
          </a:p>
          <a:p>
            <a:pPr lvl="1">
              <a:buFont typeface="Courier New" pitchFamily="49" charset="0"/>
              <a:buChar char="o"/>
            </a:pPr>
            <a:r>
              <a:rPr lang="tr-TR" dirty="0"/>
              <a:t>KCFT yüksekliği</a:t>
            </a:r>
          </a:p>
          <a:p>
            <a:endParaRPr lang="tr-TR" dirty="0"/>
          </a:p>
        </p:txBody>
      </p:sp>
      <p:sp>
        <p:nvSpPr>
          <p:cNvPr id="4" name="Sağ Ok 3"/>
          <p:cNvSpPr/>
          <p:nvPr/>
        </p:nvSpPr>
        <p:spPr>
          <a:xfrm>
            <a:off x="2555776" y="4869160"/>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23658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Tedavisi-Niasin </a:t>
            </a:r>
          </a:p>
        </p:txBody>
      </p:sp>
      <p:sp>
        <p:nvSpPr>
          <p:cNvPr id="3" name="İçerik Yer Tutucusu 2"/>
          <p:cNvSpPr>
            <a:spLocks noGrp="1"/>
          </p:cNvSpPr>
          <p:nvPr>
            <p:ph sz="quarter" idx="1"/>
          </p:nvPr>
        </p:nvSpPr>
        <p:spPr>
          <a:xfrm>
            <a:off x="914400" y="1384848"/>
            <a:ext cx="7772400" cy="4572000"/>
          </a:xfrm>
        </p:spPr>
        <p:txBody>
          <a:bodyPr>
            <a:normAutofit lnSpcReduction="10000"/>
          </a:bodyPr>
          <a:lstStyle/>
          <a:p>
            <a:r>
              <a:rPr lang="tr-TR" dirty="0"/>
              <a:t>Karaciğerde VLDL </a:t>
            </a:r>
            <a:r>
              <a:rPr lang="tr-TR" dirty="0" err="1"/>
              <a:t>sekresyonunu</a:t>
            </a:r>
            <a:r>
              <a:rPr lang="tr-TR" dirty="0"/>
              <a:t> azaltır</a:t>
            </a:r>
          </a:p>
          <a:p>
            <a:pPr marL="320040" lvl="1" indent="0">
              <a:buNone/>
            </a:pPr>
            <a:r>
              <a:rPr lang="tr-TR" dirty="0"/>
              <a:t>        IDL ve LDL azalmış olur. (%15)</a:t>
            </a:r>
          </a:p>
          <a:p>
            <a:r>
              <a:rPr lang="tr-TR" dirty="0"/>
              <a:t>Karaciğerde apo A1 arttırır</a:t>
            </a:r>
          </a:p>
          <a:p>
            <a:pPr marL="0" indent="0">
              <a:buNone/>
            </a:pPr>
            <a:r>
              <a:rPr lang="tr-TR" dirty="0"/>
              <a:t>           HDL-K   artar  (%25)</a:t>
            </a:r>
          </a:p>
          <a:p>
            <a:r>
              <a:rPr lang="tr-TR" dirty="0"/>
              <a:t>TG düzeylerini %20-40 düşürür</a:t>
            </a:r>
          </a:p>
          <a:p>
            <a:r>
              <a:rPr lang="tr-TR" sz="2800" dirty="0"/>
              <a:t>Özellikle </a:t>
            </a:r>
            <a:r>
              <a:rPr lang="tr-TR" sz="2800" dirty="0" err="1"/>
              <a:t>hiperkolesterolemi</a:t>
            </a:r>
            <a:r>
              <a:rPr lang="tr-TR" sz="2800" dirty="0"/>
              <a:t> ve düşük HDL-K seviyeleri ile ilişkili kombine </a:t>
            </a:r>
            <a:r>
              <a:rPr lang="tr-TR" sz="2800" dirty="0" err="1"/>
              <a:t>dislipidemisi</a:t>
            </a:r>
            <a:r>
              <a:rPr lang="tr-TR" sz="2800" dirty="0"/>
              <a:t> olan hastalarda etkindir. </a:t>
            </a:r>
            <a:endParaRPr lang="tr-TR" dirty="0"/>
          </a:p>
          <a:p>
            <a:endParaRPr lang="tr-TR" dirty="0"/>
          </a:p>
          <a:p>
            <a:r>
              <a:rPr lang="tr-TR" dirty="0"/>
              <a:t>Fibrat tedavisine rağmen TG &gt;500mg/dl olanlarda</a:t>
            </a:r>
          </a:p>
          <a:p>
            <a:endParaRPr lang="tr-TR" dirty="0"/>
          </a:p>
          <a:p>
            <a:endParaRPr lang="tr-TR" dirty="0"/>
          </a:p>
        </p:txBody>
      </p:sp>
      <p:sp>
        <p:nvSpPr>
          <p:cNvPr id="7" name="Bükülü Ok 6"/>
          <p:cNvSpPr/>
          <p:nvPr/>
        </p:nvSpPr>
        <p:spPr>
          <a:xfrm rot="10800000" flipH="1">
            <a:off x="1344261" y="1900731"/>
            <a:ext cx="360040" cy="3346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Bükülü Ok 10"/>
          <p:cNvSpPr/>
          <p:nvPr/>
        </p:nvSpPr>
        <p:spPr>
          <a:xfrm rot="10800000" flipH="1">
            <a:off x="1379999" y="2805007"/>
            <a:ext cx="360040" cy="3346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Dikdörtgen 13"/>
          <p:cNvSpPr/>
          <p:nvPr/>
        </p:nvSpPr>
        <p:spPr>
          <a:xfrm>
            <a:off x="1164196" y="5725379"/>
            <a:ext cx="7272808" cy="864096"/>
          </a:xfrm>
          <a:prstGeom prst="rect">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Niasin ile kardiyovaskuler korumada net bir yarar gösterilemediği için bu amaçla rutin olarak</a:t>
            </a:r>
          </a:p>
          <a:p>
            <a:pPr algn="ctr"/>
            <a:r>
              <a:rPr lang="tr-TR" sz="2000" b="1" dirty="0"/>
              <a:t>kullanılmamalıdır.</a:t>
            </a:r>
          </a:p>
        </p:txBody>
      </p:sp>
    </p:spTree>
    <p:extLst>
      <p:ext uri="{BB962C8B-B14F-4D97-AF65-F5344CB8AC3E}">
        <p14:creationId xmlns:p14="http://schemas.microsoft.com/office/powerpoint/2010/main" val="3415648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Tedavisi-Niasin </a:t>
            </a:r>
          </a:p>
        </p:txBody>
      </p:sp>
      <p:sp>
        <p:nvSpPr>
          <p:cNvPr id="3" name="İçerik Yer Tutucusu 2"/>
          <p:cNvSpPr>
            <a:spLocks noGrp="1"/>
          </p:cNvSpPr>
          <p:nvPr>
            <p:ph sz="quarter" idx="1"/>
          </p:nvPr>
        </p:nvSpPr>
        <p:spPr/>
        <p:txBody>
          <a:bodyPr/>
          <a:lstStyle/>
          <a:p>
            <a:r>
              <a:rPr lang="tr-TR" dirty="0"/>
              <a:t>Yan etki;</a:t>
            </a:r>
          </a:p>
          <a:p>
            <a:pPr lvl="1">
              <a:buFont typeface="Courier New" pitchFamily="49" charset="0"/>
              <a:buChar char="o"/>
            </a:pPr>
            <a:r>
              <a:rPr lang="tr-TR" dirty="0"/>
              <a:t>Hiperglisemi     DM’de dikkat!</a:t>
            </a:r>
          </a:p>
          <a:p>
            <a:pPr lvl="1">
              <a:buFont typeface="Courier New" pitchFamily="49" charset="0"/>
              <a:buChar char="o"/>
            </a:pPr>
            <a:r>
              <a:rPr lang="tr-TR" dirty="0"/>
              <a:t>Ateş basması</a:t>
            </a:r>
          </a:p>
          <a:p>
            <a:pPr lvl="1">
              <a:buFont typeface="Courier New" pitchFamily="49" charset="0"/>
              <a:buChar char="o"/>
            </a:pPr>
            <a:r>
              <a:rPr lang="tr-TR" dirty="0"/>
              <a:t>Hepatotoksisite, fulminan hepatit</a:t>
            </a:r>
          </a:p>
          <a:p>
            <a:pPr lvl="1">
              <a:buFont typeface="Courier New" pitchFamily="49" charset="0"/>
              <a:buChar char="o"/>
            </a:pPr>
            <a:r>
              <a:rPr lang="tr-TR" dirty="0"/>
              <a:t>Hiperürisemi</a:t>
            </a:r>
          </a:p>
          <a:p>
            <a:pPr lvl="1">
              <a:buFont typeface="Courier New" pitchFamily="49" charset="0"/>
              <a:buChar char="o"/>
            </a:pPr>
            <a:r>
              <a:rPr lang="tr-TR" dirty="0"/>
              <a:t>Gastrointestinal semptomlar (%20 bulantı)</a:t>
            </a:r>
          </a:p>
          <a:p>
            <a:pPr lvl="1"/>
            <a:endParaRPr lang="tr-TR" dirty="0"/>
          </a:p>
          <a:p>
            <a:pPr lvl="1"/>
            <a:endParaRPr lang="tr-TR" dirty="0"/>
          </a:p>
          <a:p>
            <a:pPr lvl="1"/>
            <a:endParaRPr lang="tr-TR" dirty="0"/>
          </a:p>
        </p:txBody>
      </p:sp>
      <p:sp>
        <p:nvSpPr>
          <p:cNvPr id="4" name="Sağ Ok 3"/>
          <p:cNvSpPr/>
          <p:nvPr/>
        </p:nvSpPr>
        <p:spPr>
          <a:xfrm>
            <a:off x="3144090" y="2040648"/>
            <a:ext cx="21602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3850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Ateroskleroz </a:t>
            </a:r>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627784" y="1412776"/>
            <a:ext cx="6233878" cy="524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066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İlaç Tedavisi-Omega 3 Yağ Asitleri </a:t>
            </a:r>
          </a:p>
        </p:txBody>
      </p:sp>
      <p:sp>
        <p:nvSpPr>
          <p:cNvPr id="3" name="İçerik Yer Tutucusu 2"/>
          <p:cNvSpPr>
            <a:spLocks noGrp="1"/>
          </p:cNvSpPr>
          <p:nvPr>
            <p:ph sz="quarter" idx="1"/>
          </p:nvPr>
        </p:nvSpPr>
        <p:spPr>
          <a:xfrm>
            <a:off x="914400" y="1447800"/>
            <a:ext cx="7906072" cy="4572000"/>
          </a:xfrm>
        </p:spPr>
        <p:txBody>
          <a:bodyPr/>
          <a:lstStyle/>
          <a:p>
            <a:r>
              <a:rPr lang="tr-TR" dirty="0"/>
              <a:t>Omega-3 </a:t>
            </a:r>
            <a:r>
              <a:rPr lang="tr-TR" dirty="0" err="1"/>
              <a:t>poliansature</a:t>
            </a:r>
            <a:r>
              <a:rPr lang="tr-TR" dirty="0"/>
              <a:t> yağ asitleri, balık sıvı yağları </a:t>
            </a:r>
            <a:r>
              <a:rPr lang="tr-TR" dirty="0" smtClean="0"/>
              <a:t>içinde </a:t>
            </a:r>
            <a:r>
              <a:rPr lang="tr-TR" dirty="0"/>
              <a:t>fazla miktarlarda bulunmaları nedeniyle balık yağı olarak </a:t>
            </a:r>
            <a:r>
              <a:rPr lang="tr-TR" dirty="0" smtClean="0"/>
              <a:t>bilinmektedir.</a:t>
            </a:r>
          </a:p>
          <a:p>
            <a:r>
              <a:rPr lang="tr-TR" dirty="0" err="1" smtClean="0"/>
              <a:t>Trigliserit</a:t>
            </a:r>
            <a:r>
              <a:rPr lang="tr-TR" dirty="0" smtClean="0"/>
              <a:t> </a:t>
            </a:r>
            <a:r>
              <a:rPr lang="tr-TR" dirty="0"/>
              <a:t>seviyesini düşürür</a:t>
            </a:r>
          </a:p>
          <a:p>
            <a:r>
              <a:rPr lang="tr-TR" dirty="0"/>
              <a:t>LDL düzeyini etkilemeden </a:t>
            </a:r>
            <a:r>
              <a:rPr lang="tr-TR" dirty="0" err="1"/>
              <a:t>aterojenik</a:t>
            </a:r>
            <a:r>
              <a:rPr lang="tr-TR" dirty="0"/>
              <a:t> etkisini azaltır</a:t>
            </a:r>
          </a:p>
          <a:p>
            <a:r>
              <a:rPr lang="tr-TR" dirty="0" err="1"/>
              <a:t>Antitrombotik</a:t>
            </a:r>
            <a:r>
              <a:rPr lang="tr-TR" dirty="0"/>
              <a:t> etkilerinden dolayı </a:t>
            </a:r>
            <a:r>
              <a:rPr lang="tr-TR" dirty="0" err="1"/>
              <a:t>ozellikle</a:t>
            </a:r>
            <a:r>
              <a:rPr lang="tr-TR" dirty="0"/>
              <a:t> aspirin/</a:t>
            </a:r>
            <a:r>
              <a:rPr lang="tr-TR" dirty="0" err="1"/>
              <a:t>klopidogrel</a:t>
            </a:r>
            <a:r>
              <a:rPr lang="tr-TR" dirty="0"/>
              <a:t> alan hastalara ilave olarak verildiğinde kanama riski artabilir</a:t>
            </a:r>
          </a:p>
          <a:p>
            <a:r>
              <a:rPr lang="tr-TR" dirty="0" smtClean="0"/>
              <a:t>Gebelikte </a:t>
            </a:r>
            <a:r>
              <a:rPr lang="tr-TR" dirty="0" smtClean="0">
                <a:solidFill>
                  <a:srgbClr val="00B050"/>
                </a:solidFill>
              </a:rPr>
              <a:t>√ </a:t>
            </a:r>
            <a:endParaRPr lang="tr-TR" dirty="0">
              <a:solidFill>
                <a:srgbClr val="00B050"/>
              </a:solidFill>
            </a:endParaRPr>
          </a:p>
        </p:txBody>
      </p:sp>
    </p:spTree>
    <p:extLst>
      <p:ext uri="{BB962C8B-B14F-4D97-AF65-F5344CB8AC3E}">
        <p14:creationId xmlns:p14="http://schemas.microsoft.com/office/powerpoint/2010/main" val="770962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Kombinasyon Tedavisi</a:t>
            </a:r>
          </a:p>
        </p:txBody>
      </p:sp>
      <p:pic>
        <p:nvPicPr>
          <p:cNvPr id="4"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403648" y="1340768"/>
            <a:ext cx="5328592" cy="531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Hipertrigliseridemi </a:t>
            </a:r>
          </a:p>
        </p:txBody>
      </p:sp>
      <p:sp>
        <p:nvSpPr>
          <p:cNvPr id="3" name="İçerik Yer Tutucusu 2"/>
          <p:cNvSpPr>
            <a:spLocks noGrp="1"/>
          </p:cNvSpPr>
          <p:nvPr>
            <p:ph sz="quarter" idx="1"/>
          </p:nvPr>
        </p:nvSpPr>
        <p:spPr/>
        <p:txBody>
          <a:bodyPr/>
          <a:lstStyle/>
          <a:p>
            <a:r>
              <a:rPr lang="tr-TR" dirty="0"/>
              <a:t>Trigliseritler vücudumuzun temel enerji kaynaklarından biri</a:t>
            </a:r>
          </a:p>
          <a:p>
            <a:r>
              <a:rPr lang="tr-TR" dirty="0"/>
              <a:t>Karaciğerde TG üretiminin esas nedeni diyetle alınan yağlar değil karbonhidratlar</a:t>
            </a:r>
          </a:p>
          <a:p>
            <a:r>
              <a:rPr lang="tr-TR" dirty="0"/>
              <a:t> Yüksek TG düzeyleri; artmış ASKVH, hepatik steatoz ve pankreatit riski ile ilişkili</a:t>
            </a:r>
          </a:p>
          <a:p>
            <a:r>
              <a:rPr lang="tr-TR" dirty="0"/>
              <a:t>Normal &lt;150mg/dl</a:t>
            </a:r>
          </a:p>
          <a:p>
            <a:r>
              <a:rPr lang="tr-TR" dirty="0"/>
              <a:t>Her üç kişiden biri &gt;150mg/dl</a:t>
            </a:r>
          </a:p>
        </p:txBody>
      </p:sp>
    </p:spTree>
    <p:extLst>
      <p:ext uri="{BB962C8B-B14F-4D97-AF65-F5344CB8AC3E}">
        <p14:creationId xmlns:p14="http://schemas.microsoft.com/office/powerpoint/2010/main" val="1840115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Hipertrigliseridemi </a:t>
            </a:r>
          </a:p>
        </p:txBody>
      </p:sp>
      <p:sp>
        <p:nvSpPr>
          <p:cNvPr id="3" name="İçerik Yer Tutucusu 2"/>
          <p:cNvSpPr>
            <a:spLocks noGrp="1"/>
          </p:cNvSpPr>
          <p:nvPr>
            <p:ph sz="quarter" idx="1"/>
          </p:nvPr>
        </p:nvSpPr>
        <p:spPr/>
        <p:txBody>
          <a:bodyPr>
            <a:normAutofit/>
          </a:bodyPr>
          <a:lstStyle/>
          <a:p>
            <a:r>
              <a:rPr lang="tr-TR" dirty="0"/>
              <a:t>TG düzeyleri;</a:t>
            </a:r>
          </a:p>
          <a:p>
            <a:pPr lvl="1">
              <a:buFont typeface="Wingdings" panose="05000000000000000000" pitchFamily="2" charset="2"/>
              <a:buChar char="v"/>
            </a:pPr>
            <a:r>
              <a:rPr lang="tr-TR" dirty="0"/>
              <a:t>150-499 mg/dl     hafif HTG</a:t>
            </a:r>
          </a:p>
          <a:p>
            <a:pPr lvl="1">
              <a:buFont typeface="Wingdings" panose="05000000000000000000" pitchFamily="2" charset="2"/>
              <a:buChar char="v"/>
            </a:pPr>
            <a:r>
              <a:rPr lang="tr-TR" dirty="0"/>
              <a:t>500-1000 mg/dl      orta HTG</a:t>
            </a:r>
          </a:p>
          <a:p>
            <a:pPr lvl="1">
              <a:buFont typeface="Wingdings" panose="05000000000000000000" pitchFamily="2" charset="2"/>
              <a:buChar char="v"/>
            </a:pPr>
            <a:r>
              <a:rPr lang="tr-TR" dirty="0"/>
              <a:t>&gt;1000 mg/dl      şiddetli HTG</a:t>
            </a:r>
          </a:p>
          <a:p>
            <a:pPr lvl="1">
              <a:buFont typeface="Courier New" pitchFamily="49" charset="0"/>
              <a:buChar char="o"/>
            </a:pPr>
            <a:endParaRPr lang="tr-TR" dirty="0"/>
          </a:p>
          <a:p>
            <a:r>
              <a:rPr lang="tr-TR" dirty="0"/>
              <a:t>Gün içinde en düşük düzeyleri saat 03:00’de, en yüksek düzeyleri ise öğleden sonra ölçülür.</a:t>
            </a:r>
          </a:p>
          <a:p>
            <a:endParaRPr lang="tr-TR" dirty="0"/>
          </a:p>
          <a:p>
            <a:pPr lvl="1"/>
            <a:endParaRPr lang="tr-TR" dirty="0"/>
          </a:p>
        </p:txBody>
      </p:sp>
      <p:sp>
        <p:nvSpPr>
          <p:cNvPr id="4" name="Sağ Ok 3"/>
          <p:cNvSpPr/>
          <p:nvPr/>
        </p:nvSpPr>
        <p:spPr>
          <a:xfrm>
            <a:off x="3431849" y="2074728"/>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3581402" y="2537189"/>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ağ Ok 5"/>
          <p:cNvSpPr/>
          <p:nvPr/>
        </p:nvSpPr>
        <p:spPr>
          <a:xfrm>
            <a:off x="3215825" y="2924944"/>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94553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Hipertrigliseridemi</a:t>
            </a:r>
            <a:endParaRPr lang="tr-TR" dirty="0"/>
          </a:p>
        </p:txBody>
      </p:sp>
      <p:pic>
        <p:nvPicPr>
          <p:cNvPr id="4" name="İçerik Yer Tutucus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489515"/>
            <a:ext cx="7330008" cy="4963821"/>
          </a:xfrm>
        </p:spPr>
      </p:pic>
    </p:spTree>
    <p:extLst>
      <p:ext uri="{BB962C8B-B14F-4D97-AF65-F5344CB8AC3E}">
        <p14:creationId xmlns:p14="http://schemas.microsoft.com/office/powerpoint/2010/main" val="2421716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Hipertrigliseridemi Tedavisi</a:t>
            </a:r>
          </a:p>
        </p:txBody>
      </p:sp>
      <p:sp>
        <p:nvSpPr>
          <p:cNvPr id="3" name="İçerik Yer Tutucusu 2"/>
          <p:cNvSpPr>
            <a:spLocks noGrp="1"/>
          </p:cNvSpPr>
          <p:nvPr>
            <p:ph sz="quarter" idx="1"/>
          </p:nvPr>
        </p:nvSpPr>
        <p:spPr/>
        <p:txBody>
          <a:bodyPr/>
          <a:lstStyle/>
          <a:p>
            <a:r>
              <a:rPr lang="tr-TR" dirty="0"/>
              <a:t>Sekonder nedenlerin tedavisi</a:t>
            </a:r>
          </a:p>
          <a:p>
            <a:r>
              <a:rPr lang="tr-TR" dirty="0"/>
              <a:t>Yaşam tarzı yönetimi!</a:t>
            </a:r>
          </a:p>
          <a:p>
            <a:endParaRPr lang="tr-TR" dirty="0"/>
          </a:p>
          <a:p>
            <a:r>
              <a:rPr lang="tr-TR" dirty="0"/>
              <a:t>Şiddetli HTG; günlük yağ alımında ciddi kısıtlama</a:t>
            </a:r>
          </a:p>
        </p:txBody>
      </p:sp>
    </p:spTree>
    <p:extLst>
      <p:ext uri="{BB962C8B-B14F-4D97-AF65-F5344CB8AC3E}">
        <p14:creationId xmlns:p14="http://schemas.microsoft.com/office/powerpoint/2010/main" val="2924876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Hipertrigliseridemi Tedavisi</a:t>
            </a:r>
          </a:p>
        </p:txBody>
      </p:sp>
      <p:sp>
        <p:nvSpPr>
          <p:cNvPr id="3" name="İçerik Yer Tutucusu 2"/>
          <p:cNvSpPr>
            <a:spLocks noGrp="1"/>
          </p:cNvSpPr>
          <p:nvPr>
            <p:ph sz="quarter" idx="1"/>
          </p:nvPr>
        </p:nvSpPr>
        <p:spPr/>
        <p:txBody>
          <a:bodyPr/>
          <a:lstStyle/>
          <a:p>
            <a:r>
              <a:rPr lang="tr-TR" dirty="0"/>
              <a:t>Hafif ve Orta düzeydeki HTG;</a:t>
            </a:r>
          </a:p>
          <a:p>
            <a:pPr lvl="1">
              <a:buFont typeface="Courier New" pitchFamily="49" charset="0"/>
              <a:buChar char="o"/>
            </a:pPr>
            <a:r>
              <a:rPr lang="tr-TR" dirty="0"/>
              <a:t>Kalori kısıtlaması</a:t>
            </a:r>
          </a:p>
          <a:p>
            <a:pPr lvl="1">
              <a:buFont typeface="Courier New" pitchFamily="49" charset="0"/>
              <a:buChar char="o"/>
            </a:pPr>
            <a:r>
              <a:rPr lang="tr-TR" dirty="0"/>
              <a:t>Ağırlık kontrolü</a:t>
            </a:r>
          </a:p>
          <a:p>
            <a:pPr lvl="1">
              <a:buFont typeface="Courier New" pitchFamily="49" charset="0"/>
              <a:buChar char="o"/>
            </a:pPr>
            <a:r>
              <a:rPr lang="tr-TR" dirty="0"/>
              <a:t>Fazla karbonhidrat alımının kısıtlanması</a:t>
            </a:r>
          </a:p>
          <a:p>
            <a:pPr lvl="1">
              <a:buFont typeface="Courier New" pitchFamily="49" charset="0"/>
              <a:buChar char="o"/>
            </a:pPr>
            <a:r>
              <a:rPr lang="tr-TR" dirty="0"/>
              <a:t>Konsantre şeker ve fruktoz alımının engellenmesi</a:t>
            </a:r>
          </a:p>
          <a:p>
            <a:pPr lvl="1">
              <a:buFont typeface="Courier New" pitchFamily="49" charset="0"/>
              <a:buChar char="o"/>
            </a:pPr>
            <a:r>
              <a:rPr lang="tr-TR" dirty="0"/>
              <a:t>Glisemik indeksi yüksek besinlerin kısıtlanması</a:t>
            </a:r>
          </a:p>
          <a:p>
            <a:pPr lvl="1">
              <a:buFont typeface="Courier New" pitchFamily="49" charset="0"/>
              <a:buChar char="o"/>
            </a:pPr>
            <a:r>
              <a:rPr lang="tr-TR" dirty="0"/>
              <a:t>Omega 3 tüketiminin artması</a:t>
            </a:r>
          </a:p>
          <a:p>
            <a:pPr lvl="1">
              <a:buFont typeface="Courier New" pitchFamily="49" charset="0"/>
              <a:buChar char="o"/>
            </a:pPr>
            <a:r>
              <a:rPr lang="tr-TR" dirty="0"/>
              <a:t>Egzersiz </a:t>
            </a:r>
          </a:p>
          <a:p>
            <a:endParaRPr lang="tr-TR" dirty="0"/>
          </a:p>
        </p:txBody>
      </p:sp>
    </p:spTree>
    <p:extLst>
      <p:ext uri="{BB962C8B-B14F-4D97-AF65-F5344CB8AC3E}">
        <p14:creationId xmlns:p14="http://schemas.microsoft.com/office/powerpoint/2010/main" val="2287635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Hipertrigliseridemi Tedavisi</a:t>
            </a:r>
          </a:p>
        </p:txBody>
      </p:sp>
      <p:sp>
        <p:nvSpPr>
          <p:cNvPr id="3" name="İçerik Yer Tutucusu 2"/>
          <p:cNvSpPr>
            <a:spLocks noGrp="1"/>
          </p:cNvSpPr>
          <p:nvPr>
            <p:ph sz="quarter" idx="1"/>
          </p:nvPr>
        </p:nvSpPr>
        <p:spPr/>
        <p:txBody>
          <a:bodyPr>
            <a:normAutofit/>
          </a:bodyPr>
          <a:lstStyle/>
          <a:p>
            <a:r>
              <a:rPr lang="tr-TR" dirty="0"/>
              <a:t>Hafif ve Orta düzeydeki HTG; yaşam tarzı değişikliği ve uygun tıbbi beslenme tedavisine rağmen TG&gt;200mg/dl olan yüksek ASKVH riskli  olgularda ilaç tedavisi olarak öncelikle statinler tercih edilmelidir.</a:t>
            </a:r>
          </a:p>
          <a:p>
            <a:r>
              <a:rPr lang="tr-TR" dirty="0" err="1"/>
              <a:t>Hipertrigliseridemili</a:t>
            </a:r>
            <a:r>
              <a:rPr lang="tr-TR" dirty="0"/>
              <a:t> olgularda TG &gt;500 mg/</a:t>
            </a:r>
            <a:r>
              <a:rPr lang="tr-TR" dirty="0" err="1"/>
              <a:t>dL’de</a:t>
            </a:r>
            <a:r>
              <a:rPr lang="tr-TR" dirty="0"/>
              <a:t> ilk sırada kullanılması </a:t>
            </a:r>
            <a:r>
              <a:rPr lang="tr-TR" dirty="0" err="1"/>
              <a:t>onerilen</a:t>
            </a:r>
            <a:r>
              <a:rPr lang="tr-TR" dirty="0"/>
              <a:t> </a:t>
            </a:r>
            <a:r>
              <a:rPr lang="tr-TR" dirty="0" err="1"/>
              <a:t>ilaclar</a:t>
            </a:r>
            <a:r>
              <a:rPr lang="tr-TR" dirty="0"/>
              <a:t> </a:t>
            </a:r>
            <a:r>
              <a:rPr lang="tr-TR" dirty="0" err="1"/>
              <a:t>fibratlardır</a:t>
            </a:r>
            <a:r>
              <a:rPr lang="tr-TR" dirty="0"/>
              <a:t>.</a:t>
            </a:r>
          </a:p>
          <a:p>
            <a:r>
              <a:rPr lang="tr-TR" dirty="0" err="1"/>
              <a:t>Fibratlar</a:t>
            </a:r>
            <a:r>
              <a:rPr lang="tr-TR" dirty="0"/>
              <a:t>, mevcut tedavi </a:t>
            </a:r>
            <a:r>
              <a:rPr lang="tr-TR" dirty="0" err="1"/>
              <a:t>secenekleri</a:t>
            </a:r>
            <a:r>
              <a:rPr lang="tr-TR" dirty="0"/>
              <a:t> </a:t>
            </a:r>
            <a:r>
              <a:rPr lang="tr-TR" dirty="0" err="1"/>
              <a:t>icinde</a:t>
            </a:r>
            <a:r>
              <a:rPr lang="tr-TR" dirty="0"/>
              <a:t> etkisi en </a:t>
            </a:r>
            <a:r>
              <a:rPr lang="tr-TR" dirty="0" err="1"/>
              <a:t>guclu</a:t>
            </a:r>
            <a:r>
              <a:rPr lang="tr-TR" dirty="0"/>
              <a:t> olan ajanlardır. Hem açlık hem de </a:t>
            </a:r>
            <a:r>
              <a:rPr lang="tr-TR" dirty="0" err="1"/>
              <a:t>postprandiyal</a:t>
            </a:r>
            <a:r>
              <a:rPr lang="tr-TR" dirty="0"/>
              <a:t> TG </a:t>
            </a:r>
            <a:r>
              <a:rPr lang="tr-TR" dirty="0" err="1"/>
              <a:t>duzeylerini</a:t>
            </a:r>
            <a:r>
              <a:rPr lang="tr-TR" dirty="0"/>
              <a:t> </a:t>
            </a:r>
            <a:r>
              <a:rPr lang="tr-TR" dirty="0" err="1"/>
              <a:t>duşurmede</a:t>
            </a:r>
            <a:r>
              <a:rPr lang="tr-TR" dirty="0"/>
              <a:t> etkindirler.</a:t>
            </a:r>
          </a:p>
          <a:p>
            <a:r>
              <a:rPr lang="tr-TR" dirty="0"/>
              <a:t>Yeterli düşüş yoksa      omega3/</a:t>
            </a:r>
            <a:r>
              <a:rPr lang="tr-TR" dirty="0" err="1"/>
              <a:t>Niasin</a:t>
            </a:r>
            <a:endParaRPr lang="tr-TR" dirty="0"/>
          </a:p>
          <a:p>
            <a:endParaRPr lang="tr-TR" dirty="0"/>
          </a:p>
          <a:p>
            <a:endParaRPr lang="tr-TR" dirty="0"/>
          </a:p>
          <a:p>
            <a:endParaRPr lang="tr-TR" dirty="0"/>
          </a:p>
          <a:p>
            <a:endParaRPr lang="tr-TR" dirty="0"/>
          </a:p>
        </p:txBody>
      </p:sp>
      <p:sp>
        <p:nvSpPr>
          <p:cNvPr id="4" name="Artı 3"/>
          <p:cNvSpPr/>
          <p:nvPr/>
        </p:nvSpPr>
        <p:spPr>
          <a:xfrm>
            <a:off x="3851920" y="5373216"/>
            <a:ext cx="28803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26818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Hipertrigliseridemi</a:t>
            </a:r>
            <a:r>
              <a:rPr lang="tr-TR" dirty="0"/>
              <a:t> Tedavisi</a:t>
            </a:r>
          </a:p>
        </p:txBody>
      </p:sp>
      <p:sp>
        <p:nvSpPr>
          <p:cNvPr id="3" name="İçerik Yer Tutucusu 2"/>
          <p:cNvSpPr>
            <a:spLocks noGrp="1"/>
          </p:cNvSpPr>
          <p:nvPr>
            <p:ph sz="quarter" idx="1"/>
          </p:nvPr>
        </p:nvSpPr>
        <p:spPr/>
        <p:txBody>
          <a:bodyPr/>
          <a:lstStyle/>
          <a:p>
            <a:r>
              <a:rPr lang="tr-TR" dirty="0" err="1"/>
              <a:t>HTG’si</a:t>
            </a:r>
            <a:r>
              <a:rPr lang="tr-TR" dirty="0"/>
              <a:t> olan hastalarda genel tedavi önerisi;</a:t>
            </a:r>
          </a:p>
          <a:p>
            <a:pPr lvl="1">
              <a:buFont typeface="Courier New" pitchFamily="49" charset="0"/>
              <a:buChar char="o"/>
            </a:pPr>
            <a:r>
              <a:rPr lang="tr-TR" dirty="0"/>
              <a:t>Yüksek riskli hastalarda KVH riskini azaltmak için TG &gt;200 mg/</a:t>
            </a:r>
            <a:r>
              <a:rPr lang="tr-TR" dirty="0" err="1"/>
              <a:t>dL</a:t>
            </a:r>
            <a:r>
              <a:rPr lang="tr-TR" dirty="0"/>
              <a:t> olunca </a:t>
            </a:r>
            <a:r>
              <a:rPr lang="tr-TR" dirty="0" err="1"/>
              <a:t>statin</a:t>
            </a:r>
            <a:r>
              <a:rPr lang="tr-TR" dirty="0"/>
              <a:t> başlanması</a:t>
            </a:r>
          </a:p>
          <a:p>
            <a:pPr lvl="1">
              <a:buFont typeface="Courier New" pitchFamily="49" charset="0"/>
              <a:buChar char="o"/>
            </a:pPr>
            <a:r>
              <a:rPr lang="tr-TR" dirty="0" err="1"/>
              <a:t>Statin</a:t>
            </a:r>
            <a:r>
              <a:rPr lang="tr-TR" dirty="0"/>
              <a:t> tedavisine rağmen TG </a:t>
            </a:r>
            <a:r>
              <a:rPr lang="tr-TR" dirty="0" err="1"/>
              <a:t>duzeyleri</a:t>
            </a:r>
            <a:r>
              <a:rPr lang="tr-TR" dirty="0"/>
              <a:t> 135-499 mg/</a:t>
            </a:r>
            <a:r>
              <a:rPr lang="tr-TR" dirty="0" err="1"/>
              <a:t>dL</a:t>
            </a:r>
            <a:r>
              <a:rPr lang="tr-TR" dirty="0"/>
              <a:t> arasında olan yüksek riskli hastalarda bir omega-3 (</a:t>
            </a:r>
            <a:r>
              <a:rPr lang="tr-TR" dirty="0" err="1"/>
              <a:t>ikozapent</a:t>
            </a:r>
            <a:r>
              <a:rPr lang="tr-TR" dirty="0"/>
              <a:t> etil 2x2 gr/</a:t>
            </a:r>
            <a:r>
              <a:rPr lang="tr-TR" dirty="0" err="1"/>
              <a:t>gun</a:t>
            </a:r>
            <a:r>
              <a:rPr lang="tr-TR" dirty="0"/>
              <a:t> dozunda) </a:t>
            </a:r>
            <a:r>
              <a:rPr lang="tr-TR" dirty="0" err="1"/>
              <a:t>statinle</a:t>
            </a:r>
            <a:r>
              <a:rPr lang="tr-TR" dirty="0"/>
              <a:t> beraber kombine verilebilir.</a:t>
            </a:r>
          </a:p>
          <a:p>
            <a:pPr lvl="1">
              <a:buFont typeface="Courier New" pitchFamily="49" charset="0"/>
              <a:buChar char="o"/>
            </a:pPr>
            <a:r>
              <a:rPr lang="tr-TR" dirty="0" err="1"/>
              <a:t>Omega</a:t>
            </a:r>
            <a:r>
              <a:rPr lang="tr-TR" dirty="0"/>
              <a:t> 3 olmaması halinde </a:t>
            </a:r>
            <a:r>
              <a:rPr lang="tr-TR" dirty="0" err="1"/>
              <a:t>fenofibratla</a:t>
            </a:r>
            <a:r>
              <a:rPr lang="tr-TR" dirty="0"/>
              <a:t> kombinasyon düşünülebilir. </a:t>
            </a:r>
          </a:p>
          <a:p>
            <a:endParaRPr lang="tr-TR" dirty="0"/>
          </a:p>
        </p:txBody>
      </p:sp>
    </p:spTree>
    <p:extLst>
      <p:ext uri="{BB962C8B-B14F-4D97-AF65-F5344CB8AC3E}">
        <p14:creationId xmlns:p14="http://schemas.microsoft.com/office/powerpoint/2010/main" val="1451671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4EFD8D4-4197-4D0F-BD44-39A8CAA69882}"/>
              </a:ext>
            </a:extLst>
          </p:cNvPr>
          <p:cNvSpPr>
            <a:spLocks noGrp="1"/>
          </p:cNvSpPr>
          <p:nvPr>
            <p:ph type="title"/>
          </p:nvPr>
        </p:nvSpPr>
        <p:spPr/>
        <p:txBody>
          <a:bodyPr/>
          <a:lstStyle/>
          <a:p>
            <a:r>
              <a:rPr lang="tr-TR" b="1" dirty="0">
                <a:solidFill>
                  <a:srgbClr val="FF0000"/>
                </a:solidFill>
              </a:rPr>
              <a:t>Diyabetli hastada </a:t>
            </a:r>
            <a:r>
              <a:rPr lang="tr-TR" b="1" dirty="0" err="1">
                <a:solidFill>
                  <a:srgbClr val="FF0000"/>
                </a:solidFill>
              </a:rPr>
              <a:t>dislipidemi</a:t>
            </a:r>
            <a:r>
              <a:rPr lang="tr-TR" b="1" dirty="0">
                <a:solidFill>
                  <a:srgbClr val="FF0000"/>
                </a:solidFill>
              </a:rPr>
              <a:t> </a:t>
            </a:r>
          </a:p>
        </p:txBody>
      </p:sp>
      <p:sp>
        <p:nvSpPr>
          <p:cNvPr id="3" name="İçerik Yer Tutucusu 2">
            <a:extLst>
              <a:ext uri="{FF2B5EF4-FFF2-40B4-BE49-F238E27FC236}">
                <a16:creationId xmlns:a16="http://schemas.microsoft.com/office/drawing/2014/main" xmlns="" id="{DF6616ED-30E8-47BC-A7D8-B70D536A808E}"/>
              </a:ext>
            </a:extLst>
          </p:cNvPr>
          <p:cNvSpPr>
            <a:spLocks noGrp="1"/>
          </p:cNvSpPr>
          <p:nvPr>
            <p:ph sz="quarter" idx="1"/>
          </p:nvPr>
        </p:nvSpPr>
        <p:spPr/>
        <p:txBody>
          <a:bodyPr>
            <a:normAutofit/>
          </a:bodyPr>
          <a:lstStyle/>
          <a:p>
            <a:r>
              <a:rPr lang="tr-TR" dirty="0"/>
              <a:t>Diyabetik </a:t>
            </a:r>
            <a:r>
              <a:rPr lang="tr-TR" dirty="0" err="1"/>
              <a:t>dislipidemi</a:t>
            </a:r>
            <a:r>
              <a:rPr lang="tr-TR" dirty="0"/>
              <a:t> (</a:t>
            </a:r>
            <a:r>
              <a:rPr lang="tr-TR" dirty="0" err="1"/>
              <a:t>aterojenik</a:t>
            </a:r>
            <a:r>
              <a:rPr lang="tr-TR" dirty="0"/>
              <a:t> </a:t>
            </a:r>
            <a:r>
              <a:rPr lang="tr-TR" dirty="0" err="1"/>
              <a:t>dislipidemi</a:t>
            </a:r>
            <a:r>
              <a:rPr lang="tr-TR" dirty="0"/>
              <a:t>) </a:t>
            </a:r>
            <a:r>
              <a:rPr lang="tr-TR" dirty="0" err="1"/>
              <a:t>kardiyovaskuler</a:t>
            </a:r>
            <a:r>
              <a:rPr lang="tr-TR" dirty="0"/>
              <a:t> veya tip 2 diyabet </a:t>
            </a:r>
            <a:r>
              <a:rPr lang="tr-TR" dirty="0" smtClean="0"/>
              <a:t>olgularında görülen </a:t>
            </a:r>
            <a:r>
              <a:rPr lang="tr-TR" dirty="0"/>
              <a:t>karakteristik </a:t>
            </a:r>
            <a:r>
              <a:rPr lang="tr-TR" dirty="0" err="1"/>
              <a:t>lipid</a:t>
            </a:r>
            <a:r>
              <a:rPr lang="tr-TR" dirty="0"/>
              <a:t> </a:t>
            </a:r>
            <a:r>
              <a:rPr lang="tr-TR" dirty="0" err="1"/>
              <a:t>bozukluğudur</a:t>
            </a:r>
            <a:r>
              <a:rPr lang="tr-TR" dirty="0"/>
              <a:t>. Diyabete bağlı </a:t>
            </a:r>
            <a:r>
              <a:rPr lang="tr-TR" dirty="0" smtClean="0"/>
              <a:t>ölümlerin </a:t>
            </a:r>
            <a:r>
              <a:rPr lang="tr-TR" dirty="0"/>
              <a:t>yaklaşık %</a:t>
            </a:r>
            <a:r>
              <a:rPr lang="tr-TR" dirty="0" smtClean="0"/>
              <a:t>60-70’inden ASKVH sorumludur.</a:t>
            </a:r>
          </a:p>
          <a:p>
            <a:r>
              <a:rPr lang="tr-TR" dirty="0"/>
              <a:t>İyi </a:t>
            </a:r>
            <a:r>
              <a:rPr lang="tr-TR" dirty="0" err="1"/>
              <a:t>glisemik</a:t>
            </a:r>
            <a:r>
              <a:rPr lang="tr-TR" dirty="0"/>
              <a:t> kontrole sahip tip 1 diyabetli hastaların </a:t>
            </a:r>
            <a:r>
              <a:rPr lang="tr-TR" dirty="0" err="1"/>
              <a:t>lipid</a:t>
            </a:r>
            <a:r>
              <a:rPr lang="tr-TR" dirty="0"/>
              <a:t> profili genel sağlıklı </a:t>
            </a:r>
            <a:r>
              <a:rPr lang="tr-TR" dirty="0" smtClean="0"/>
              <a:t>popülasyonla </a:t>
            </a:r>
            <a:r>
              <a:rPr lang="tr-TR" dirty="0" err="1" smtClean="0"/>
              <a:t>oldukca</a:t>
            </a:r>
            <a:r>
              <a:rPr lang="tr-TR" dirty="0" smtClean="0"/>
              <a:t> </a:t>
            </a:r>
            <a:r>
              <a:rPr lang="tr-TR" dirty="0"/>
              <a:t>benzerdir </a:t>
            </a:r>
            <a:r>
              <a:rPr lang="tr-TR" dirty="0" smtClean="0"/>
              <a:t>. </a:t>
            </a:r>
          </a:p>
          <a:p>
            <a:r>
              <a:rPr lang="tr-TR" dirty="0" smtClean="0"/>
              <a:t>Tip </a:t>
            </a:r>
            <a:r>
              <a:rPr lang="tr-TR" dirty="0"/>
              <a:t>2 diyabetli hastalarsa </a:t>
            </a:r>
            <a:r>
              <a:rPr lang="tr-TR" dirty="0" err="1"/>
              <a:t>glisemi</a:t>
            </a:r>
            <a:r>
              <a:rPr lang="tr-TR" dirty="0"/>
              <a:t> </a:t>
            </a:r>
            <a:r>
              <a:rPr lang="tr-TR" dirty="0" err="1"/>
              <a:t>duzeyleri</a:t>
            </a:r>
            <a:r>
              <a:rPr lang="tr-TR" dirty="0"/>
              <a:t> kontrol altında olsa bile </a:t>
            </a:r>
            <a:r>
              <a:rPr lang="tr-TR" dirty="0" smtClean="0"/>
              <a:t>serum </a:t>
            </a:r>
            <a:r>
              <a:rPr lang="tr-TR" dirty="0" err="1" smtClean="0"/>
              <a:t>lipidlerinde</a:t>
            </a:r>
            <a:r>
              <a:rPr lang="tr-TR" dirty="0" smtClean="0"/>
              <a:t> </a:t>
            </a:r>
            <a:r>
              <a:rPr lang="tr-TR" dirty="0" err="1"/>
              <a:t>ceşitli</a:t>
            </a:r>
            <a:r>
              <a:rPr lang="tr-TR" dirty="0"/>
              <a:t> bozukluklar </a:t>
            </a:r>
            <a:r>
              <a:rPr lang="tr-TR" dirty="0" err="1"/>
              <a:t>coğunlukla</a:t>
            </a:r>
            <a:r>
              <a:rPr lang="tr-TR" dirty="0"/>
              <a:t> bulunmaktadır</a:t>
            </a:r>
          </a:p>
        </p:txBody>
      </p:sp>
    </p:spTree>
    <p:extLst>
      <p:ext uri="{BB962C8B-B14F-4D97-AF65-F5344CB8AC3E}">
        <p14:creationId xmlns:p14="http://schemas.microsoft.com/office/powerpoint/2010/main" val="388050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331640" y="1412777"/>
            <a:ext cx="6016897" cy="4104456"/>
          </a:xfrm>
          <a:prstGeom prst="rect">
            <a:avLst/>
          </a:prstGeom>
        </p:spPr>
      </p:pic>
    </p:spTree>
    <p:extLst>
      <p:ext uri="{BB962C8B-B14F-4D97-AF65-F5344CB8AC3E}">
        <p14:creationId xmlns:p14="http://schemas.microsoft.com/office/powerpoint/2010/main" val="12128463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Diyabetli hastada </a:t>
            </a:r>
            <a:r>
              <a:rPr lang="tr-TR" b="1" dirty="0" err="1">
                <a:solidFill>
                  <a:srgbClr val="FF0000"/>
                </a:solidFill>
              </a:rPr>
              <a:t>dislipidemi</a:t>
            </a:r>
            <a:r>
              <a:rPr lang="tr-TR" b="1" dirty="0">
                <a:solidFill>
                  <a:srgbClr val="FF0000"/>
                </a:solidFill>
              </a:rPr>
              <a:t> </a:t>
            </a:r>
            <a:endParaRPr lang="tr-TR" dirty="0"/>
          </a:p>
        </p:txBody>
      </p:sp>
      <p:sp>
        <p:nvSpPr>
          <p:cNvPr id="3" name="İçerik Yer Tutucusu 2"/>
          <p:cNvSpPr>
            <a:spLocks noGrp="1"/>
          </p:cNvSpPr>
          <p:nvPr>
            <p:ph sz="quarter" idx="1"/>
          </p:nvPr>
        </p:nvSpPr>
        <p:spPr/>
        <p:txBody>
          <a:bodyPr/>
          <a:lstStyle/>
          <a:p>
            <a:r>
              <a:rPr lang="tr-TR" dirty="0"/>
              <a:t>TG </a:t>
            </a:r>
            <a:r>
              <a:rPr lang="tr-TR" dirty="0" err="1"/>
              <a:t>duzeyi</a:t>
            </a:r>
            <a:r>
              <a:rPr lang="tr-TR" dirty="0"/>
              <a:t> &lt;500mg/</a:t>
            </a:r>
            <a:r>
              <a:rPr lang="tr-TR" dirty="0" err="1"/>
              <a:t>dL</a:t>
            </a:r>
            <a:r>
              <a:rPr lang="tr-TR" dirty="0"/>
              <a:t> olan </a:t>
            </a:r>
            <a:r>
              <a:rPr lang="tr-TR" dirty="0" smtClean="0"/>
              <a:t>tüm </a:t>
            </a:r>
            <a:r>
              <a:rPr lang="tr-TR" dirty="0"/>
              <a:t>diyabet hastalarında ö</a:t>
            </a:r>
            <a:r>
              <a:rPr lang="tr-TR" dirty="0" smtClean="0"/>
              <a:t>ncelikle </a:t>
            </a:r>
            <a:r>
              <a:rPr lang="tr-TR" dirty="0" err="1" smtClean="0"/>
              <a:t>statin</a:t>
            </a:r>
            <a:r>
              <a:rPr lang="tr-TR" dirty="0" smtClean="0"/>
              <a:t> </a:t>
            </a:r>
            <a:r>
              <a:rPr lang="tr-TR" dirty="0"/>
              <a:t>tedavisi </a:t>
            </a:r>
            <a:r>
              <a:rPr lang="tr-TR" dirty="0" err="1"/>
              <a:t>onerilir</a:t>
            </a:r>
            <a:r>
              <a:rPr lang="tr-TR" dirty="0"/>
              <a:t>. </a:t>
            </a:r>
            <a:r>
              <a:rPr lang="tr-TR" dirty="0" err="1"/>
              <a:t>Statin</a:t>
            </a:r>
            <a:r>
              <a:rPr lang="tr-TR" dirty="0"/>
              <a:t> dozu ve tedavi hedefi hastaların 10 yıllık </a:t>
            </a:r>
            <a:r>
              <a:rPr lang="tr-TR" dirty="0" err="1"/>
              <a:t>kardiyovaskuler</a:t>
            </a:r>
            <a:r>
              <a:rPr lang="tr-TR" dirty="0"/>
              <a:t> olum riskine </a:t>
            </a:r>
            <a:r>
              <a:rPr lang="tr-TR" dirty="0" smtClean="0"/>
              <a:t>göre hesaplanır.</a:t>
            </a:r>
          </a:p>
          <a:p>
            <a:r>
              <a:rPr lang="tr-TR" dirty="0" err="1"/>
              <a:t>Lipid</a:t>
            </a:r>
            <a:r>
              <a:rPr lang="tr-TR" dirty="0"/>
              <a:t> </a:t>
            </a:r>
            <a:r>
              <a:rPr lang="tr-TR" dirty="0" err="1"/>
              <a:t>duşurucu</a:t>
            </a:r>
            <a:r>
              <a:rPr lang="tr-TR" dirty="0"/>
              <a:t> tedavi alan hastalarda tedaviye başlandıktan 4-12 hafta sonra, doz </a:t>
            </a:r>
            <a:r>
              <a:rPr lang="tr-TR" dirty="0" smtClean="0"/>
              <a:t>değişikliği yapıldığında </a:t>
            </a:r>
            <a:r>
              <a:rPr lang="tr-TR" dirty="0"/>
              <a:t>ve sonrasında yılda bir defa </a:t>
            </a:r>
            <a:r>
              <a:rPr lang="tr-TR" dirty="0" err="1"/>
              <a:t>lipid</a:t>
            </a:r>
            <a:r>
              <a:rPr lang="tr-TR" dirty="0"/>
              <a:t> profiline bakılmalıdır.</a:t>
            </a:r>
          </a:p>
        </p:txBody>
      </p:sp>
    </p:spTree>
    <p:extLst>
      <p:ext uri="{BB962C8B-B14F-4D97-AF65-F5344CB8AC3E}">
        <p14:creationId xmlns:p14="http://schemas.microsoft.com/office/powerpoint/2010/main" val="250589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Diyabetli hastada </a:t>
            </a:r>
            <a:r>
              <a:rPr lang="tr-TR" b="1" dirty="0" err="1">
                <a:solidFill>
                  <a:srgbClr val="FF0000"/>
                </a:solidFill>
              </a:rPr>
              <a:t>dislipidemi</a:t>
            </a:r>
            <a:r>
              <a:rPr lang="tr-TR" b="1" dirty="0">
                <a:solidFill>
                  <a:srgbClr val="FF0000"/>
                </a:solidFill>
              </a:rPr>
              <a:t> </a:t>
            </a:r>
            <a:endParaRPr lang="tr-TR" dirty="0"/>
          </a:p>
        </p:txBody>
      </p:sp>
      <p:sp>
        <p:nvSpPr>
          <p:cNvPr id="3" name="İçerik Yer Tutucusu 2"/>
          <p:cNvSpPr>
            <a:spLocks noGrp="1"/>
          </p:cNvSpPr>
          <p:nvPr>
            <p:ph sz="quarter" idx="1"/>
          </p:nvPr>
        </p:nvSpPr>
        <p:spPr/>
        <p:txBody>
          <a:bodyPr>
            <a:normAutofit/>
          </a:bodyPr>
          <a:lstStyle/>
          <a:p>
            <a:r>
              <a:rPr lang="tr-TR" dirty="0" err="1"/>
              <a:t>Glisemik</a:t>
            </a:r>
            <a:r>
              <a:rPr lang="tr-TR" dirty="0"/>
              <a:t> kontrol sağlanmasına ve yaşam tarzı ile ilişkili </a:t>
            </a:r>
            <a:r>
              <a:rPr lang="tr-TR" dirty="0" err="1"/>
              <a:t>duzenlemelere</a:t>
            </a:r>
            <a:r>
              <a:rPr lang="tr-TR" dirty="0"/>
              <a:t> (kilo kaybı, rafine </a:t>
            </a:r>
            <a:r>
              <a:rPr lang="tr-TR" dirty="0" smtClean="0"/>
              <a:t>karbonhidratlar ve </a:t>
            </a:r>
            <a:r>
              <a:rPr lang="tr-TR" dirty="0" err="1"/>
              <a:t>alkolun</a:t>
            </a:r>
            <a:r>
              <a:rPr lang="tr-TR" dirty="0"/>
              <a:t> kısıtlanması) rağmen serum TG </a:t>
            </a:r>
            <a:r>
              <a:rPr lang="tr-TR" dirty="0" err="1"/>
              <a:t>duzeyi</a:t>
            </a:r>
            <a:r>
              <a:rPr lang="tr-TR" dirty="0"/>
              <a:t> </a:t>
            </a:r>
            <a:r>
              <a:rPr lang="tr-TR" dirty="0" err="1"/>
              <a:t>cok</a:t>
            </a:r>
            <a:r>
              <a:rPr lang="tr-TR" dirty="0"/>
              <a:t> </a:t>
            </a:r>
            <a:r>
              <a:rPr lang="tr-TR" dirty="0" err="1"/>
              <a:t>yuksek</a:t>
            </a:r>
            <a:r>
              <a:rPr lang="tr-TR" dirty="0"/>
              <a:t> ise (&gt;500 mg/</a:t>
            </a:r>
            <a:r>
              <a:rPr lang="tr-TR" dirty="0" err="1"/>
              <a:t>dL</a:t>
            </a:r>
            <a:r>
              <a:rPr lang="tr-TR" dirty="0"/>
              <a:t>) </a:t>
            </a:r>
            <a:r>
              <a:rPr lang="tr-TR" dirty="0" err="1"/>
              <a:t>pankreatit</a:t>
            </a:r>
            <a:r>
              <a:rPr lang="tr-TR" dirty="0"/>
              <a:t> </a:t>
            </a:r>
            <a:r>
              <a:rPr lang="tr-TR" dirty="0" smtClean="0"/>
              <a:t>riskini azaltmak </a:t>
            </a:r>
            <a:r>
              <a:rPr lang="tr-TR" dirty="0" err="1"/>
              <a:t>icin</a:t>
            </a:r>
            <a:r>
              <a:rPr lang="tr-TR" dirty="0"/>
              <a:t> tedaviye </a:t>
            </a:r>
            <a:r>
              <a:rPr lang="tr-TR" dirty="0" err="1"/>
              <a:t>fibrat</a:t>
            </a:r>
            <a:r>
              <a:rPr lang="tr-TR" dirty="0"/>
              <a:t> eklenebilir</a:t>
            </a:r>
            <a:r>
              <a:rPr lang="tr-TR" dirty="0" smtClean="0"/>
              <a:t>.</a:t>
            </a:r>
          </a:p>
          <a:p>
            <a:r>
              <a:rPr lang="tr-TR" dirty="0"/>
              <a:t>LDL kolesterol hedeflerine </a:t>
            </a:r>
            <a:r>
              <a:rPr lang="tr-TR" dirty="0" err="1"/>
              <a:t>ulaşıldığı</a:t>
            </a:r>
            <a:r>
              <a:rPr lang="tr-TR" dirty="0"/>
              <a:t> halde </a:t>
            </a:r>
            <a:r>
              <a:rPr lang="tr-TR" dirty="0" err="1"/>
              <a:t>non</a:t>
            </a:r>
            <a:r>
              <a:rPr lang="tr-TR" dirty="0"/>
              <a:t>-HDL-K </a:t>
            </a:r>
            <a:r>
              <a:rPr lang="tr-TR" dirty="0" err="1"/>
              <a:t>düzeylerine</a:t>
            </a:r>
            <a:r>
              <a:rPr lang="tr-TR" dirty="0"/>
              <a:t> </a:t>
            </a:r>
            <a:r>
              <a:rPr lang="tr-TR" dirty="0" err="1"/>
              <a:t>ulaşılamayan</a:t>
            </a:r>
            <a:r>
              <a:rPr lang="tr-TR" dirty="0"/>
              <a:t> ve </a:t>
            </a:r>
            <a:r>
              <a:rPr lang="tr-TR" dirty="0" err="1"/>
              <a:t>çok</a:t>
            </a:r>
            <a:r>
              <a:rPr lang="tr-TR" dirty="0"/>
              <a:t> </a:t>
            </a:r>
            <a:r>
              <a:rPr lang="tr-TR" dirty="0" err="1"/>
              <a:t>yüksek</a:t>
            </a:r>
            <a:r>
              <a:rPr lang="tr-TR" dirty="0"/>
              <a:t> </a:t>
            </a:r>
            <a:r>
              <a:rPr lang="tr-TR" dirty="0" smtClean="0"/>
              <a:t>KVH riski </a:t>
            </a:r>
            <a:r>
              <a:rPr lang="tr-TR" dirty="0"/>
              <a:t>olan hastalarda (TG &gt;200mg/</a:t>
            </a:r>
            <a:r>
              <a:rPr lang="tr-TR" dirty="0" err="1"/>
              <a:t>dL</a:t>
            </a:r>
            <a:r>
              <a:rPr lang="tr-TR" dirty="0"/>
              <a:t> ve HDL-K &lt;40mg/</a:t>
            </a:r>
            <a:r>
              <a:rPr lang="tr-TR" dirty="0" err="1"/>
              <a:t>dL</a:t>
            </a:r>
            <a:r>
              <a:rPr lang="tr-TR" dirty="0"/>
              <a:t>) </a:t>
            </a:r>
            <a:r>
              <a:rPr lang="tr-TR" dirty="0" err="1"/>
              <a:t>statin</a:t>
            </a:r>
            <a:r>
              <a:rPr lang="tr-TR" dirty="0"/>
              <a:t> tedavisine </a:t>
            </a:r>
            <a:r>
              <a:rPr lang="tr-TR" dirty="0" err="1"/>
              <a:t>fenofibrat</a:t>
            </a:r>
            <a:r>
              <a:rPr lang="tr-TR" dirty="0"/>
              <a:t> eklenmesi </a:t>
            </a:r>
            <a:r>
              <a:rPr lang="tr-TR" dirty="0" smtClean="0"/>
              <a:t>yararlı olabilir</a:t>
            </a:r>
            <a:r>
              <a:rPr lang="tr-TR" dirty="0"/>
              <a:t>.</a:t>
            </a:r>
          </a:p>
        </p:txBody>
      </p:sp>
    </p:spTree>
    <p:extLst>
      <p:ext uri="{BB962C8B-B14F-4D97-AF65-F5344CB8AC3E}">
        <p14:creationId xmlns:p14="http://schemas.microsoft.com/office/powerpoint/2010/main" val="1808236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7C8E7A9-82E9-446D-AA46-1222E13DBA54}"/>
              </a:ext>
            </a:extLst>
          </p:cNvPr>
          <p:cNvSpPr>
            <a:spLocks noGrp="1"/>
          </p:cNvSpPr>
          <p:nvPr>
            <p:ph type="title"/>
          </p:nvPr>
        </p:nvSpPr>
        <p:spPr/>
        <p:txBody>
          <a:bodyPr/>
          <a:lstStyle/>
          <a:p>
            <a:r>
              <a:rPr lang="tr-TR" b="1" dirty="0">
                <a:solidFill>
                  <a:srgbClr val="FF0000"/>
                </a:solidFill>
              </a:rPr>
              <a:t>İlaç raporu SUT </a:t>
            </a:r>
            <a:r>
              <a:rPr lang="tr-TR" b="1" dirty="0" smtClean="0">
                <a:solidFill>
                  <a:srgbClr val="FF0000"/>
                </a:solidFill>
              </a:rPr>
              <a:t>kuralları</a:t>
            </a:r>
            <a:br>
              <a:rPr lang="tr-TR" b="1" dirty="0" smtClean="0">
                <a:solidFill>
                  <a:srgbClr val="FF0000"/>
                </a:solidFill>
              </a:rPr>
            </a:br>
            <a:r>
              <a:rPr lang="tr-TR" b="1" dirty="0" err="1" smtClean="0"/>
              <a:t>Statinler</a:t>
            </a:r>
            <a:r>
              <a:rPr lang="tr-TR" b="1" dirty="0" smtClean="0"/>
              <a:t> ve </a:t>
            </a:r>
            <a:r>
              <a:rPr lang="tr-TR" b="1" dirty="0" err="1"/>
              <a:t>Kolestiramin</a:t>
            </a:r>
            <a:endParaRPr lang="tr-TR" b="1" dirty="0">
              <a:solidFill>
                <a:srgbClr val="FF0000"/>
              </a:solidFill>
            </a:endParaRPr>
          </a:p>
        </p:txBody>
      </p:sp>
      <p:sp>
        <p:nvSpPr>
          <p:cNvPr id="3" name="İçerik Yer Tutucusu 2">
            <a:extLst>
              <a:ext uri="{FF2B5EF4-FFF2-40B4-BE49-F238E27FC236}">
                <a16:creationId xmlns:a16="http://schemas.microsoft.com/office/drawing/2014/main" xmlns="" id="{E4BE7004-5B11-4FC1-A5BF-BBD6A9D45B61}"/>
              </a:ext>
            </a:extLst>
          </p:cNvPr>
          <p:cNvSpPr>
            <a:spLocks noGrp="1"/>
          </p:cNvSpPr>
          <p:nvPr>
            <p:ph sz="quarter" idx="1"/>
          </p:nvPr>
        </p:nvSpPr>
        <p:spPr/>
        <p:txBody>
          <a:bodyPr>
            <a:normAutofit/>
          </a:bodyPr>
          <a:lstStyle/>
          <a:p>
            <a:pPr>
              <a:buFont typeface="Wingdings" panose="05000000000000000000" pitchFamily="2" charset="2"/>
              <a:buChar char="§"/>
            </a:pPr>
            <a:r>
              <a:rPr lang="tr-TR" dirty="0" err="1"/>
              <a:t>Statin</a:t>
            </a:r>
            <a:r>
              <a:rPr lang="tr-TR" dirty="0"/>
              <a:t> ve </a:t>
            </a:r>
            <a:r>
              <a:rPr lang="tr-TR" dirty="0" err="1"/>
              <a:t>Kolestiramin</a:t>
            </a:r>
            <a:r>
              <a:rPr lang="tr-TR" dirty="0"/>
              <a:t> preparatlarını daha </a:t>
            </a:r>
            <a:r>
              <a:rPr lang="tr-TR" dirty="0" err="1"/>
              <a:t>once</a:t>
            </a:r>
            <a:r>
              <a:rPr lang="tr-TR" dirty="0"/>
              <a:t> kullanmayan hastalarda, uzman </a:t>
            </a:r>
            <a:r>
              <a:rPr lang="tr-TR" dirty="0" smtClean="0"/>
              <a:t>hekim raporuna </a:t>
            </a:r>
            <a:r>
              <a:rPr lang="tr-TR" dirty="0"/>
              <a:t>dayanılarak kullanılmaya başlanır;</a:t>
            </a:r>
          </a:p>
          <a:p>
            <a:r>
              <a:rPr lang="tr-TR" sz="1700" dirty="0" smtClean="0"/>
              <a:t> LDL kolesterol </a:t>
            </a:r>
            <a:r>
              <a:rPr lang="tr-TR" sz="1700" dirty="0" err="1" smtClean="0"/>
              <a:t>duzeyinin</a:t>
            </a:r>
            <a:r>
              <a:rPr lang="tr-TR" sz="1700" dirty="0" smtClean="0"/>
              <a:t> 190 mg/</a:t>
            </a:r>
            <a:r>
              <a:rPr lang="tr-TR" sz="1700" dirty="0" err="1" smtClean="0"/>
              <a:t>dL’nin</a:t>
            </a:r>
            <a:r>
              <a:rPr lang="tr-TR" sz="1700" dirty="0" smtClean="0"/>
              <a:t> </a:t>
            </a:r>
            <a:r>
              <a:rPr lang="tr-TR" sz="1700" dirty="0" err="1" smtClean="0"/>
              <a:t>ustunde</a:t>
            </a:r>
            <a:r>
              <a:rPr lang="tr-TR" sz="1700" dirty="0" smtClean="0"/>
              <a:t> olduğu durumlarda,</a:t>
            </a:r>
          </a:p>
          <a:p>
            <a:r>
              <a:rPr lang="tr-TR" sz="1700" dirty="0" smtClean="0"/>
              <a:t> LDL kolesterol </a:t>
            </a:r>
            <a:r>
              <a:rPr lang="tr-TR" sz="1700" dirty="0" err="1" smtClean="0"/>
              <a:t>duzeyinin</a:t>
            </a:r>
            <a:r>
              <a:rPr lang="tr-TR" sz="1700" dirty="0" smtClean="0"/>
              <a:t> 160 mg/</a:t>
            </a:r>
            <a:r>
              <a:rPr lang="tr-TR" sz="1700" dirty="0" err="1" smtClean="0"/>
              <a:t>dL’nin</a:t>
            </a:r>
            <a:r>
              <a:rPr lang="tr-TR" sz="1700" dirty="0" smtClean="0"/>
              <a:t> </a:t>
            </a:r>
            <a:r>
              <a:rPr lang="tr-TR" sz="1700" dirty="0" err="1" smtClean="0"/>
              <a:t>ustunde</a:t>
            </a:r>
            <a:r>
              <a:rPr lang="tr-TR" sz="1700" dirty="0" smtClean="0"/>
              <a:t> olduğu durumlarda; iki (2) ek </a:t>
            </a:r>
            <a:r>
              <a:rPr lang="tr-TR" sz="1700" dirty="0" err="1" smtClean="0"/>
              <a:t>riskfaktoru</a:t>
            </a:r>
            <a:r>
              <a:rPr lang="tr-TR" sz="1700" dirty="0" smtClean="0"/>
              <a:t> varsa,</a:t>
            </a:r>
          </a:p>
          <a:p>
            <a:r>
              <a:rPr lang="tr-TR" sz="1700" dirty="0" smtClean="0"/>
              <a:t> LDL kolesterol </a:t>
            </a:r>
            <a:r>
              <a:rPr lang="tr-TR" sz="1700" dirty="0" err="1" smtClean="0"/>
              <a:t>duzeyinin</a:t>
            </a:r>
            <a:r>
              <a:rPr lang="tr-TR" sz="1700" dirty="0" smtClean="0"/>
              <a:t> 130 mg/</a:t>
            </a:r>
            <a:r>
              <a:rPr lang="tr-TR" sz="1700" dirty="0" err="1" smtClean="0"/>
              <a:t>dL’nin</a:t>
            </a:r>
            <a:r>
              <a:rPr lang="tr-TR" sz="1700" dirty="0" smtClean="0"/>
              <a:t> </a:t>
            </a:r>
            <a:r>
              <a:rPr lang="tr-TR" sz="1700" dirty="0" err="1" smtClean="0"/>
              <a:t>ustunde</a:t>
            </a:r>
            <a:r>
              <a:rPr lang="tr-TR" sz="1700" dirty="0" smtClean="0"/>
              <a:t> olduğu durumlarda; </a:t>
            </a:r>
            <a:r>
              <a:rPr lang="tr-TR" sz="1700" dirty="0" err="1" smtClean="0"/>
              <a:t>uc</a:t>
            </a:r>
            <a:r>
              <a:rPr lang="tr-TR" sz="1700" dirty="0" smtClean="0"/>
              <a:t> (3) ek risk </a:t>
            </a:r>
            <a:r>
              <a:rPr lang="tr-TR" sz="1700" dirty="0" err="1" smtClean="0"/>
              <a:t>faktoru</a:t>
            </a:r>
            <a:r>
              <a:rPr lang="tr-TR" sz="1700" dirty="0" smtClean="0"/>
              <a:t> varsa,</a:t>
            </a:r>
          </a:p>
          <a:p>
            <a:r>
              <a:rPr lang="tr-TR" sz="1700" dirty="0" smtClean="0"/>
              <a:t> LDL kolesterol </a:t>
            </a:r>
            <a:r>
              <a:rPr lang="tr-TR" sz="1700" dirty="0" err="1" smtClean="0"/>
              <a:t>duzeyinin</a:t>
            </a:r>
            <a:r>
              <a:rPr lang="tr-TR" sz="1700" dirty="0" smtClean="0"/>
              <a:t> 70 mg/</a:t>
            </a:r>
            <a:r>
              <a:rPr lang="tr-TR" sz="1700" dirty="0" err="1" smtClean="0"/>
              <a:t>dL’nin</a:t>
            </a:r>
            <a:r>
              <a:rPr lang="tr-TR" sz="1700" dirty="0" smtClean="0"/>
              <a:t> </a:t>
            </a:r>
            <a:r>
              <a:rPr lang="tr-TR" sz="1700" dirty="0" err="1" smtClean="0"/>
              <a:t>ustunde</a:t>
            </a:r>
            <a:r>
              <a:rPr lang="tr-TR" sz="1700" dirty="0" smtClean="0"/>
              <a:t> olduğu durumlarda; DM, AKS, geçirilmiş MI, </a:t>
            </a:r>
            <a:r>
              <a:rPr lang="tr-TR" sz="1700" dirty="0" err="1" smtClean="0"/>
              <a:t>gecirilmiş</a:t>
            </a:r>
            <a:r>
              <a:rPr lang="tr-TR" sz="1700" dirty="0" smtClean="0"/>
              <a:t> inme, KAH, PAH, </a:t>
            </a:r>
            <a:r>
              <a:rPr lang="tr-TR" sz="1700" dirty="0" err="1" smtClean="0"/>
              <a:t>abdominal</a:t>
            </a:r>
            <a:r>
              <a:rPr lang="tr-TR" sz="1700" dirty="0" smtClean="0"/>
              <a:t> aort anevrizması veya </a:t>
            </a:r>
            <a:r>
              <a:rPr lang="tr-TR" sz="1700" dirty="0" err="1" smtClean="0"/>
              <a:t>karotis</a:t>
            </a:r>
            <a:r>
              <a:rPr lang="tr-TR" sz="1700" dirty="0" smtClean="0"/>
              <a:t> arter hastalığı olanlarda.</a:t>
            </a:r>
            <a:endParaRPr lang="tr-TR" sz="1700" dirty="0"/>
          </a:p>
        </p:txBody>
      </p:sp>
    </p:spTree>
    <p:extLst>
      <p:ext uri="{BB962C8B-B14F-4D97-AF65-F5344CB8AC3E}">
        <p14:creationId xmlns:p14="http://schemas.microsoft.com/office/powerpoint/2010/main" val="112451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İlaç raporu SUT kuralları</a:t>
            </a:r>
            <a:br>
              <a:rPr lang="tr-TR" b="1" dirty="0">
                <a:solidFill>
                  <a:srgbClr val="FF0000"/>
                </a:solidFill>
              </a:rPr>
            </a:br>
            <a:r>
              <a:rPr lang="tr-TR" b="1" dirty="0" err="1"/>
              <a:t>Statinler</a:t>
            </a:r>
            <a:r>
              <a:rPr lang="tr-TR" b="1" dirty="0"/>
              <a:t> ve </a:t>
            </a:r>
            <a:r>
              <a:rPr lang="tr-TR" b="1" dirty="0" err="1"/>
              <a:t>Kolestiramin</a:t>
            </a:r>
            <a:endParaRPr lang="tr-TR" dirty="0"/>
          </a:p>
        </p:txBody>
      </p:sp>
      <p:sp>
        <p:nvSpPr>
          <p:cNvPr id="3" name="İçerik Yer Tutucusu 2"/>
          <p:cNvSpPr>
            <a:spLocks noGrp="1"/>
          </p:cNvSpPr>
          <p:nvPr>
            <p:ph sz="quarter" idx="1"/>
          </p:nvPr>
        </p:nvSpPr>
        <p:spPr/>
        <p:txBody>
          <a:bodyPr>
            <a:normAutofit/>
          </a:bodyPr>
          <a:lstStyle/>
          <a:p>
            <a:r>
              <a:rPr lang="tr-TR" sz="2000" dirty="0" err="1"/>
              <a:t>Rosuvastatinin</a:t>
            </a:r>
            <a:r>
              <a:rPr lang="tr-TR" sz="2000" dirty="0"/>
              <a:t> 20 mg/</a:t>
            </a:r>
            <a:r>
              <a:rPr lang="tr-TR" sz="2000" dirty="0" err="1"/>
              <a:t>gun</a:t>
            </a:r>
            <a:r>
              <a:rPr lang="tr-TR" sz="2000" dirty="0"/>
              <a:t> ve </a:t>
            </a:r>
            <a:r>
              <a:rPr lang="tr-TR" sz="2000" dirty="0" err="1"/>
              <a:t>uzeri</a:t>
            </a:r>
            <a:r>
              <a:rPr lang="tr-TR" sz="2000" dirty="0"/>
              <a:t> etken </a:t>
            </a:r>
            <a:r>
              <a:rPr lang="tr-TR" sz="2000" dirty="0" smtClean="0"/>
              <a:t>madde </a:t>
            </a:r>
            <a:r>
              <a:rPr lang="tr-TR" sz="2000" dirty="0" err="1" smtClean="0"/>
              <a:t>iceren</a:t>
            </a:r>
            <a:r>
              <a:rPr lang="tr-TR" sz="2000" dirty="0" smtClean="0"/>
              <a:t> </a:t>
            </a:r>
            <a:r>
              <a:rPr lang="tr-TR" sz="2000" dirty="0"/>
              <a:t>dozları, </a:t>
            </a:r>
            <a:r>
              <a:rPr lang="tr-TR" sz="2000" dirty="0" err="1"/>
              <a:t>atorvastatin</a:t>
            </a:r>
            <a:r>
              <a:rPr lang="tr-TR" sz="2000" dirty="0"/>
              <a:t>, </a:t>
            </a:r>
            <a:r>
              <a:rPr lang="tr-TR" sz="2000" dirty="0" err="1" smtClean="0"/>
              <a:t>simvastatin</a:t>
            </a:r>
            <a:r>
              <a:rPr lang="tr-TR" sz="2000" dirty="0"/>
              <a:t> </a:t>
            </a:r>
            <a:r>
              <a:rPr lang="tr-TR" sz="2000" dirty="0" smtClean="0"/>
              <a:t>ve </a:t>
            </a:r>
            <a:r>
              <a:rPr lang="tr-TR" sz="2000" dirty="0" err="1"/>
              <a:t>pravastatinin</a:t>
            </a:r>
            <a:r>
              <a:rPr lang="tr-TR" sz="2000" dirty="0"/>
              <a:t> 40 mg/</a:t>
            </a:r>
            <a:r>
              <a:rPr lang="tr-TR" sz="2000" dirty="0" err="1"/>
              <a:t>gun</a:t>
            </a:r>
            <a:r>
              <a:rPr lang="tr-TR" sz="2000" dirty="0"/>
              <a:t> ve </a:t>
            </a:r>
            <a:r>
              <a:rPr lang="tr-TR" sz="2000" dirty="0" err="1"/>
              <a:t>uzeri</a:t>
            </a:r>
            <a:r>
              <a:rPr lang="tr-TR" sz="2000" dirty="0"/>
              <a:t> etken madde </a:t>
            </a:r>
            <a:r>
              <a:rPr lang="tr-TR" sz="2000" dirty="0" err="1"/>
              <a:t>iceren</a:t>
            </a:r>
            <a:r>
              <a:rPr lang="tr-TR" sz="2000" dirty="0"/>
              <a:t> dozları, </a:t>
            </a:r>
            <a:r>
              <a:rPr lang="tr-TR" sz="2000" dirty="0" err="1"/>
              <a:t>fluvastatinin</a:t>
            </a:r>
            <a:r>
              <a:rPr lang="tr-TR" sz="2000" dirty="0"/>
              <a:t> 80 </a:t>
            </a:r>
            <a:r>
              <a:rPr lang="tr-TR" sz="2000" dirty="0" smtClean="0"/>
              <a:t>mg/</a:t>
            </a:r>
            <a:r>
              <a:rPr lang="tr-TR" sz="2000" dirty="0" err="1" smtClean="0"/>
              <a:t>gun</a:t>
            </a:r>
            <a:r>
              <a:rPr lang="tr-TR" sz="2000" dirty="0"/>
              <a:t> </a:t>
            </a:r>
            <a:r>
              <a:rPr lang="tr-TR" sz="2000" dirty="0" smtClean="0"/>
              <a:t>ve </a:t>
            </a:r>
            <a:r>
              <a:rPr lang="tr-TR" sz="2000" dirty="0" err="1"/>
              <a:t>uzeri</a:t>
            </a:r>
            <a:r>
              <a:rPr lang="tr-TR" sz="2000" dirty="0"/>
              <a:t> etken madde </a:t>
            </a:r>
            <a:r>
              <a:rPr lang="tr-TR" sz="2000" dirty="0" err="1"/>
              <a:t>iceren</a:t>
            </a:r>
            <a:r>
              <a:rPr lang="tr-TR" sz="2000" dirty="0"/>
              <a:t> dozları (kombinasyonları dahil) kardiyoloji, kalp ve </a:t>
            </a:r>
            <a:r>
              <a:rPr lang="tr-TR" sz="2000" dirty="0" smtClean="0"/>
              <a:t>damar cerrahisi</a:t>
            </a:r>
            <a:r>
              <a:rPr lang="tr-TR" sz="2000" dirty="0"/>
              <a:t>, endokrinoloji veya geriatri uzman hekimlerince </a:t>
            </a:r>
            <a:r>
              <a:rPr lang="tr-TR" sz="2000" dirty="0" err="1"/>
              <a:t>duzenlenecek</a:t>
            </a:r>
            <a:r>
              <a:rPr lang="tr-TR" sz="2000" dirty="0"/>
              <a:t> uzman </a:t>
            </a:r>
            <a:r>
              <a:rPr lang="tr-TR" sz="2000" dirty="0" smtClean="0"/>
              <a:t>hekim raporuna </a:t>
            </a:r>
            <a:r>
              <a:rPr lang="tr-TR" sz="2000" dirty="0"/>
              <a:t>dayanılarak bu hekimlerce </a:t>
            </a:r>
            <a:r>
              <a:rPr lang="tr-TR" sz="2000" dirty="0" err="1"/>
              <a:t>recete</a:t>
            </a:r>
            <a:r>
              <a:rPr lang="tr-TR" sz="2000" dirty="0"/>
              <a:t> edilir</a:t>
            </a:r>
            <a:r>
              <a:rPr lang="tr-TR" sz="2000" dirty="0" smtClean="0"/>
              <a:t>.</a:t>
            </a:r>
          </a:p>
          <a:p>
            <a:r>
              <a:rPr lang="tr-TR" sz="2000" dirty="0" err="1"/>
              <a:t>Kolestiramin</a:t>
            </a:r>
            <a:r>
              <a:rPr lang="tr-TR" sz="2000" dirty="0"/>
              <a:t>; birinci, ikinci ve </a:t>
            </a:r>
            <a:r>
              <a:rPr lang="tr-TR" sz="2000" dirty="0" err="1"/>
              <a:t>ucuncu</a:t>
            </a:r>
            <a:r>
              <a:rPr lang="tr-TR" sz="2000" dirty="0"/>
              <a:t> fıkralarda yer alan </a:t>
            </a:r>
            <a:r>
              <a:rPr lang="tr-TR" sz="2000" dirty="0" smtClean="0"/>
              <a:t>kullanım koşulları </a:t>
            </a:r>
            <a:r>
              <a:rPr lang="tr-TR" sz="2000" dirty="0"/>
              <a:t>esas </a:t>
            </a:r>
            <a:r>
              <a:rPr lang="tr-TR" sz="2000" dirty="0" smtClean="0"/>
              <a:t>alınmak </a:t>
            </a:r>
            <a:r>
              <a:rPr lang="tr-TR" sz="2000" dirty="0" err="1" smtClean="0"/>
              <a:t>uzere</a:t>
            </a:r>
            <a:r>
              <a:rPr lang="tr-TR" sz="2000" dirty="0"/>
              <a:t>, kardiyoloji, kalp ve damar cerrahisi, endokrinoloji, </a:t>
            </a:r>
            <a:r>
              <a:rPr lang="tr-TR" sz="2000" dirty="0" err="1"/>
              <a:t>ic</a:t>
            </a:r>
            <a:r>
              <a:rPr lang="tr-TR" sz="2000" dirty="0"/>
              <a:t> hastalıkları veya </a:t>
            </a:r>
            <a:r>
              <a:rPr lang="tr-TR" sz="2000" dirty="0" smtClean="0"/>
              <a:t>nöroloji uzman </a:t>
            </a:r>
            <a:r>
              <a:rPr lang="tr-TR" sz="2000" dirty="0"/>
              <a:t>hekimlerince </a:t>
            </a:r>
            <a:r>
              <a:rPr lang="tr-TR" sz="2000" dirty="0" err="1"/>
              <a:t>duzenlenecek</a:t>
            </a:r>
            <a:r>
              <a:rPr lang="tr-TR" sz="2000" dirty="0"/>
              <a:t> uzman hekim raporuna dayanılarak </a:t>
            </a:r>
            <a:r>
              <a:rPr lang="tr-TR" sz="2000" dirty="0" err="1"/>
              <a:t>tum</a:t>
            </a:r>
            <a:r>
              <a:rPr lang="tr-TR" sz="2000" dirty="0"/>
              <a:t> </a:t>
            </a:r>
            <a:r>
              <a:rPr lang="tr-TR" sz="2000" dirty="0" smtClean="0"/>
              <a:t>hekimlerce </a:t>
            </a:r>
            <a:r>
              <a:rPr lang="tr-TR" sz="2000" dirty="0" err="1" smtClean="0"/>
              <a:t>recete</a:t>
            </a:r>
            <a:r>
              <a:rPr lang="tr-TR" sz="2000" dirty="0" smtClean="0"/>
              <a:t> </a:t>
            </a:r>
            <a:r>
              <a:rPr lang="tr-TR" sz="2000" dirty="0"/>
              <a:t>edilir.</a:t>
            </a:r>
          </a:p>
        </p:txBody>
      </p:sp>
    </p:spTree>
    <p:extLst>
      <p:ext uri="{BB962C8B-B14F-4D97-AF65-F5344CB8AC3E}">
        <p14:creationId xmlns:p14="http://schemas.microsoft.com/office/powerpoint/2010/main" val="8825212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İlaç raporu SUT </a:t>
            </a:r>
            <a:r>
              <a:rPr lang="tr-TR" b="1" dirty="0" smtClean="0">
                <a:solidFill>
                  <a:srgbClr val="FF0000"/>
                </a:solidFill>
              </a:rPr>
              <a:t>kuralları</a:t>
            </a:r>
            <a:br>
              <a:rPr lang="tr-TR" b="1" dirty="0" smtClean="0">
                <a:solidFill>
                  <a:srgbClr val="FF0000"/>
                </a:solidFill>
              </a:rPr>
            </a:br>
            <a:r>
              <a:rPr lang="tr-TR" b="1" dirty="0" err="1" smtClean="0"/>
              <a:t>Fibratlar</a:t>
            </a:r>
            <a:endParaRPr lang="tr-TR" dirty="0"/>
          </a:p>
        </p:txBody>
      </p:sp>
      <p:sp>
        <p:nvSpPr>
          <p:cNvPr id="3" name="İçerik Yer Tutucusu 2"/>
          <p:cNvSpPr>
            <a:spLocks noGrp="1"/>
          </p:cNvSpPr>
          <p:nvPr>
            <p:ph sz="quarter" idx="1"/>
          </p:nvPr>
        </p:nvSpPr>
        <p:spPr/>
        <p:txBody>
          <a:bodyPr>
            <a:normAutofit/>
          </a:bodyPr>
          <a:lstStyle/>
          <a:p>
            <a:pPr>
              <a:buFont typeface="Wingdings" panose="05000000000000000000" pitchFamily="2" charset="2"/>
              <a:buChar char="§"/>
            </a:pPr>
            <a:r>
              <a:rPr lang="tr-TR" dirty="0" err="1"/>
              <a:t>Statin</a:t>
            </a:r>
            <a:r>
              <a:rPr lang="tr-TR" dirty="0"/>
              <a:t> dışındaki </a:t>
            </a:r>
            <a:r>
              <a:rPr lang="tr-TR" dirty="0" err="1"/>
              <a:t>lipid</a:t>
            </a:r>
            <a:r>
              <a:rPr lang="tr-TR" dirty="0"/>
              <a:t> </a:t>
            </a:r>
            <a:r>
              <a:rPr lang="tr-TR" dirty="0" err="1"/>
              <a:t>duşurucu</a:t>
            </a:r>
            <a:r>
              <a:rPr lang="tr-TR" dirty="0"/>
              <a:t> </a:t>
            </a:r>
            <a:r>
              <a:rPr lang="tr-TR" dirty="0" err="1"/>
              <a:t>ilaclar</a:t>
            </a:r>
            <a:r>
              <a:rPr lang="tr-TR" dirty="0"/>
              <a:t>;</a:t>
            </a:r>
          </a:p>
          <a:p>
            <a:r>
              <a:rPr lang="tr-TR" dirty="0"/>
              <a:t>a) </a:t>
            </a:r>
            <a:r>
              <a:rPr lang="tr-TR" dirty="0" err="1"/>
              <a:t>Trigliserid</a:t>
            </a:r>
            <a:r>
              <a:rPr lang="tr-TR" dirty="0"/>
              <a:t> </a:t>
            </a:r>
            <a:r>
              <a:rPr lang="tr-TR" dirty="0" err="1"/>
              <a:t>duzeyinin</a:t>
            </a:r>
            <a:r>
              <a:rPr lang="tr-TR" dirty="0"/>
              <a:t> 500 mg/</a:t>
            </a:r>
            <a:r>
              <a:rPr lang="tr-TR" dirty="0" err="1"/>
              <a:t>dL’nin</a:t>
            </a:r>
            <a:r>
              <a:rPr lang="tr-TR" dirty="0"/>
              <a:t> </a:t>
            </a:r>
            <a:r>
              <a:rPr lang="tr-TR" dirty="0" err="1"/>
              <a:t>ustunde</a:t>
            </a:r>
            <a:r>
              <a:rPr lang="tr-TR" dirty="0"/>
              <a:t> olduğu durumlarda veya</a:t>
            </a:r>
          </a:p>
          <a:p>
            <a:r>
              <a:rPr lang="tr-TR" dirty="0"/>
              <a:t>b) </a:t>
            </a:r>
            <a:r>
              <a:rPr lang="tr-TR" dirty="0" err="1"/>
              <a:t>Trigliserid</a:t>
            </a:r>
            <a:r>
              <a:rPr lang="tr-TR" dirty="0"/>
              <a:t> </a:t>
            </a:r>
            <a:r>
              <a:rPr lang="tr-TR" dirty="0" err="1"/>
              <a:t>duzeyi</a:t>
            </a:r>
            <a:r>
              <a:rPr lang="tr-TR" dirty="0"/>
              <a:t> 200 mg/</a:t>
            </a:r>
            <a:r>
              <a:rPr lang="tr-TR" dirty="0" err="1"/>
              <a:t>dL</a:t>
            </a:r>
            <a:r>
              <a:rPr lang="tr-TR" dirty="0"/>
              <a:t> </a:t>
            </a:r>
            <a:r>
              <a:rPr lang="tr-TR" dirty="0" err="1"/>
              <a:t>ustunde</a:t>
            </a:r>
            <a:r>
              <a:rPr lang="tr-TR" dirty="0"/>
              <a:t> olan; DM, AKS, </a:t>
            </a:r>
            <a:r>
              <a:rPr lang="tr-TR" dirty="0" err="1"/>
              <a:t>gecirilmiş</a:t>
            </a:r>
            <a:r>
              <a:rPr lang="tr-TR" dirty="0"/>
              <a:t> Mİ, </a:t>
            </a:r>
            <a:r>
              <a:rPr lang="tr-TR" dirty="0" smtClean="0"/>
              <a:t>geçirilmiş inme</a:t>
            </a:r>
            <a:r>
              <a:rPr lang="tr-TR" dirty="0"/>
              <a:t>, KAH, PAH, </a:t>
            </a:r>
            <a:r>
              <a:rPr lang="tr-TR" dirty="0" err="1"/>
              <a:t>abdominal</a:t>
            </a:r>
            <a:r>
              <a:rPr lang="tr-TR" dirty="0"/>
              <a:t> aort anevrizması veya </a:t>
            </a:r>
            <a:r>
              <a:rPr lang="tr-TR" dirty="0" err="1"/>
              <a:t>karotis</a:t>
            </a:r>
            <a:r>
              <a:rPr lang="tr-TR" dirty="0"/>
              <a:t> arter hastalığı </a:t>
            </a:r>
            <a:r>
              <a:rPr lang="tr-TR" dirty="0" smtClean="0"/>
              <a:t>olanlarda, kardiyoloji</a:t>
            </a:r>
            <a:r>
              <a:rPr lang="tr-TR" dirty="0"/>
              <a:t>, kalp ve damar cerrahisi, endokrinoloji, </a:t>
            </a:r>
            <a:r>
              <a:rPr lang="tr-TR" dirty="0" err="1"/>
              <a:t>ic</a:t>
            </a:r>
            <a:r>
              <a:rPr lang="tr-TR" dirty="0"/>
              <a:t> hastalıkları veya </a:t>
            </a:r>
            <a:r>
              <a:rPr lang="tr-TR" dirty="0" err="1"/>
              <a:t>noroloji</a:t>
            </a:r>
            <a:r>
              <a:rPr lang="tr-TR" dirty="0"/>
              <a:t> </a:t>
            </a:r>
            <a:r>
              <a:rPr lang="tr-TR" dirty="0" smtClean="0"/>
              <a:t>uzman hekimlerince </a:t>
            </a:r>
            <a:r>
              <a:rPr lang="tr-TR" dirty="0" err="1"/>
              <a:t>duzenlenecek</a:t>
            </a:r>
            <a:r>
              <a:rPr lang="tr-TR" dirty="0"/>
              <a:t> uzman hekim raporuna dayanılarak </a:t>
            </a:r>
            <a:r>
              <a:rPr lang="tr-TR" dirty="0" err="1"/>
              <a:t>tum</a:t>
            </a:r>
            <a:r>
              <a:rPr lang="tr-TR" dirty="0"/>
              <a:t> </a:t>
            </a:r>
            <a:r>
              <a:rPr lang="tr-TR" dirty="0" smtClean="0"/>
              <a:t>hekimlerce </a:t>
            </a:r>
            <a:r>
              <a:rPr lang="tr-TR" dirty="0" err="1" smtClean="0"/>
              <a:t>recete</a:t>
            </a:r>
            <a:r>
              <a:rPr lang="tr-TR" dirty="0" smtClean="0"/>
              <a:t> </a:t>
            </a:r>
            <a:r>
              <a:rPr lang="tr-TR" dirty="0"/>
              <a:t>edilir.</a:t>
            </a:r>
          </a:p>
        </p:txBody>
      </p:sp>
    </p:spTree>
    <p:extLst>
      <p:ext uri="{BB962C8B-B14F-4D97-AF65-F5344CB8AC3E}">
        <p14:creationId xmlns:p14="http://schemas.microsoft.com/office/powerpoint/2010/main" val="242586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İlaç raporu SUT </a:t>
            </a:r>
            <a:r>
              <a:rPr lang="tr-TR" b="1" dirty="0" smtClean="0">
                <a:solidFill>
                  <a:srgbClr val="FF0000"/>
                </a:solidFill>
              </a:rPr>
              <a:t>kuralları</a:t>
            </a:r>
            <a:br>
              <a:rPr lang="tr-TR" b="1" dirty="0" smtClean="0">
                <a:solidFill>
                  <a:srgbClr val="FF0000"/>
                </a:solidFill>
              </a:rPr>
            </a:br>
            <a:r>
              <a:rPr lang="tr-TR" b="1" dirty="0" smtClean="0"/>
              <a:t>Rapor yenileme</a:t>
            </a:r>
            <a:endParaRPr lang="tr-TR" dirty="0"/>
          </a:p>
        </p:txBody>
      </p:sp>
      <p:sp>
        <p:nvSpPr>
          <p:cNvPr id="3" name="İçerik Yer Tutucusu 2"/>
          <p:cNvSpPr>
            <a:spLocks noGrp="1"/>
          </p:cNvSpPr>
          <p:nvPr>
            <p:ph sz="quarter" idx="1"/>
          </p:nvPr>
        </p:nvSpPr>
        <p:spPr/>
        <p:txBody>
          <a:bodyPr/>
          <a:lstStyle/>
          <a:p>
            <a:r>
              <a:rPr lang="tr-TR" dirty="0"/>
              <a:t>Raporlu hastalarda raporun yenilenmesi durumunda, yapılan tetkik sonucu dikkate </a:t>
            </a:r>
            <a:r>
              <a:rPr lang="tr-TR" dirty="0" smtClean="0"/>
              <a:t>alınmadan,</a:t>
            </a:r>
            <a:r>
              <a:rPr lang="en-US" dirty="0" err="1" smtClean="0"/>
              <a:t>daha</a:t>
            </a:r>
            <a:r>
              <a:rPr lang="en-US" dirty="0" smtClean="0"/>
              <a:t> </a:t>
            </a:r>
            <a:r>
              <a:rPr lang="en-US" dirty="0"/>
              <a:t>once </a:t>
            </a:r>
            <a:r>
              <a:rPr lang="en-US" dirty="0" err="1"/>
              <a:t>alınmış</a:t>
            </a:r>
            <a:r>
              <a:rPr lang="en-US" dirty="0"/>
              <a:t> </a:t>
            </a:r>
            <a:r>
              <a:rPr lang="en-US" dirty="0" err="1"/>
              <a:t>ilacın</a:t>
            </a:r>
            <a:r>
              <a:rPr lang="en-US" dirty="0"/>
              <a:t> </a:t>
            </a:r>
            <a:r>
              <a:rPr lang="en-US" dirty="0" err="1"/>
              <a:t>teminine</a:t>
            </a:r>
            <a:r>
              <a:rPr lang="en-US" dirty="0"/>
              <a:t> </a:t>
            </a:r>
            <a:r>
              <a:rPr lang="en-US" dirty="0" err="1"/>
              <a:t>esas</a:t>
            </a:r>
            <a:r>
              <a:rPr lang="en-US" dirty="0"/>
              <a:t> </a:t>
            </a:r>
            <a:r>
              <a:rPr lang="en-US" dirty="0" err="1"/>
              <a:t>olan</a:t>
            </a:r>
            <a:r>
              <a:rPr lang="en-US" dirty="0"/>
              <a:t> </a:t>
            </a:r>
            <a:r>
              <a:rPr lang="en-US" dirty="0" err="1"/>
              <a:t>bir</a:t>
            </a:r>
            <a:r>
              <a:rPr lang="en-US" dirty="0"/>
              <a:t> </a:t>
            </a:r>
            <a:r>
              <a:rPr lang="en-US" dirty="0" err="1"/>
              <a:t>onceki</a:t>
            </a:r>
            <a:r>
              <a:rPr lang="en-US" dirty="0"/>
              <a:t> </a:t>
            </a:r>
            <a:r>
              <a:rPr lang="en-US" dirty="0" err="1"/>
              <a:t>raporun</a:t>
            </a:r>
            <a:r>
              <a:rPr lang="en-US" dirty="0"/>
              <a:t> </a:t>
            </a:r>
            <a:r>
              <a:rPr lang="en-US" dirty="0" err="1"/>
              <a:t>duzenlenme</a:t>
            </a:r>
            <a:r>
              <a:rPr lang="en-US" dirty="0"/>
              <a:t> </a:t>
            </a:r>
            <a:r>
              <a:rPr lang="en-US" dirty="0" err="1" smtClean="0"/>
              <a:t>tarihi</a:t>
            </a:r>
            <a:r>
              <a:rPr lang="tr-TR" dirty="0"/>
              <a:t> </a:t>
            </a:r>
            <a:r>
              <a:rPr lang="tr-TR" dirty="0" smtClean="0"/>
              <a:t>veya </a:t>
            </a:r>
            <a:r>
              <a:rPr lang="tr-TR" dirty="0"/>
              <a:t>tedaviye başlama tarihi ve başlama değerlerinin raporda belirtilmesi yeterlidir.</a:t>
            </a:r>
          </a:p>
          <a:p>
            <a:r>
              <a:rPr lang="tr-TR" dirty="0" smtClean="0"/>
              <a:t> </a:t>
            </a:r>
            <a:r>
              <a:rPr lang="tr-TR" dirty="0"/>
              <a:t>Ancak yeni yapılan tetkikin sonucu başlama değerlerine uygunsa </a:t>
            </a:r>
            <a:r>
              <a:rPr lang="tr-TR" dirty="0" err="1"/>
              <a:t>onceki</a:t>
            </a:r>
            <a:r>
              <a:rPr lang="tr-TR" dirty="0"/>
              <a:t> rapora ait </a:t>
            </a:r>
            <a:r>
              <a:rPr lang="tr-TR" dirty="0" smtClean="0"/>
              <a:t>bilgilere gerek </a:t>
            </a:r>
            <a:r>
              <a:rPr lang="tr-TR" dirty="0"/>
              <a:t>olmaksızın yeni rapor </a:t>
            </a:r>
            <a:r>
              <a:rPr lang="tr-TR" dirty="0" err="1"/>
              <a:t>duzenlenir</a:t>
            </a:r>
            <a:r>
              <a:rPr lang="tr-TR" dirty="0"/>
              <a:t>.</a:t>
            </a:r>
          </a:p>
        </p:txBody>
      </p:sp>
    </p:spTree>
    <p:extLst>
      <p:ext uri="{BB962C8B-B14F-4D97-AF65-F5344CB8AC3E}">
        <p14:creationId xmlns:p14="http://schemas.microsoft.com/office/powerpoint/2010/main" val="3597778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Kaynaklar </a:t>
            </a:r>
          </a:p>
        </p:txBody>
      </p:sp>
      <p:sp>
        <p:nvSpPr>
          <p:cNvPr id="3" name="İçerik Yer Tutucusu 2"/>
          <p:cNvSpPr>
            <a:spLocks noGrp="1"/>
          </p:cNvSpPr>
          <p:nvPr>
            <p:ph sz="quarter" idx="1"/>
          </p:nvPr>
        </p:nvSpPr>
        <p:spPr/>
        <p:txBody>
          <a:bodyPr>
            <a:normAutofit/>
          </a:bodyPr>
          <a:lstStyle/>
          <a:p>
            <a:r>
              <a:rPr lang="tr-TR" sz="1600" dirty="0"/>
              <a:t>https://www.uptodate.com/contents/overview-of-atherosclerotic-cardiovascular-risk-factors-in-females?search=aterosklerotik%20ve%20ardiyovask%C3%BCler%20hastal%C4%B1k%20eidemiyoloji&amp;sectionRank=1&amp;usage_type=default&amp;anchor=H2&amp;source=machineLearning&amp;selectedTitle=2~150&amp;display_rank=2#H2</a:t>
            </a:r>
          </a:p>
          <a:p>
            <a:r>
              <a:rPr lang="tr-TR" sz="1600" dirty="0"/>
              <a:t> </a:t>
            </a:r>
            <a:r>
              <a:rPr lang="tr-TR" sz="1600" dirty="0" err="1"/>
              <a:t>Dislipidemilerin</a:t>
            </a:r>
            <a:r>
              <a:rPr lang="tr-TR" sz="1600" dirty="0"/>
              <a:t> Tedavisine İlişkin 2016 ESC/EAS Kılavuzu </a:t>
            </a:r>
          </a:p>
          <a:p>
            <a:r>
              <a:rPr lang="tr-TR" sz="1600" dirty="0" err="1"/>
              <a:t>Pathogenesis</a:t>
            </a:r>
            <a:r>
              <a:rPr lang="tr-TR" sz="1600" dirty="0"/>
              <a:t> of atherosclerosis</a:t>
            </a:r>
            <a:r>
              <a:rPr lang="tr-TR" sz="1100" dirty="0"/>
              <a:t>: </a:t>
            </a:r>
            <a:r>
              <a:rPr lang="tr-TR" sz="1100" dirty="0">
                <a:hlinkClick r:id="rId2"/>
              </a:rPr>
              <a:t>https://www.uptodate.com/contents/pathogenesis-of-atherosclerosis?search=ateroskleroz&amp;source=search_result&amp;selectedTitle=1~150&amp;usage_type=default&amp;display_rank=1</a:t>
            </a:r>
            <a:endParaRPr lang="tr-TR" sz="1100" dirty="0"/>
          </a:p>
          <a:p>
            <a:r>
              <a:rPr lang="tr-TR" sz="1600" dirty="0"/>
              <a:t>Guyton ve Hall tıbbi fizyoloji 13. baskı</a:t>
            </a:r>
          </a:p>
          <a:p>
            <a:r>
              <a:rPr lang="tr-TR" sz="1600" dirty="0"/>
              <a:t>TEMD dislipidemi tanı tedavi klavuzu 2021</a:t>
            </a:r>
          </a:p>
          <a:p>
            <a:r>
              <a:rPr lang="tr-TR" sz="1600" dirty="0"/>
              <a:t>Güncel kılavuzlar ışığında dislipidemi yönetiminin ilk basamağı: Yaşam tarzı değişiklikleri- Türk Aile Hek Derg 2019</a:t>
            </a:r>
          </a:p>
          <a:p>
            <a:r>
              <a:rPr lang="tr-TR" altLang="tr-TR" sz="1600" dirty="0"/>
              <a:t>Current Aile Hekimliği Tanı ve Tedavi</a:t>
            </a:r>
            <a:endParaRPr lang="tr-TR" sz="1600" dirty="0">
              <a:solidFill>
                <a:srgbClr val="5F6368"/>
              </a:solidFill>
            </a:endParaRPr>
          </a:p>
          <a:p>
            <a:r>
              <a:rPr lang="en-US" sz="1600" dirty="0">
                <a:solidFill>
                  <a:schemeClr val="tx1">
                    <a:lumMod val="95000"/>
                    <a:lumOff val="5000"/>
                  </a:schemeClr>
                </a:solidFill>
              </a:rPr>
              <a:t>Cecil Essentials of Medicine</a:t>
            </a:r>
            <a:endParaRPr lang="tr-TR" sz="1600" dirty="0">
              <a:solidFill>
                <a:schemeClr val="tx1">
                  <a:lumMod val="95000"/>
                  <a:lumOff val="5000"/>
                </a:schemeClr>
              </a:solidFill>
            </a:endParaRPr>
          </a:p>
          <a:p>
            <a:r>
              <a:rPr lang="tr-TR" sz="1600" dirty="0">
                <a:solidFill>
                  <a:schemeClr val="tx1">
                    <a:lumMod val="95000"/>
                    <a:lumOff val="5000"/>
                  </a:schemeClr>
                </a:solidFill>
              </a:rPr>
              <a:t>Temd obezite tanı tedavi klavuzu-2019</a:t>
            </a:r>
            <a:endParaRPr lang="tr-TR" sz="1600" dirty="0"/>
          </a:p>
          <a:p>
            <a:endParaRPr lang="tr-TR" sz="1600" dirty="0"/>
          </a:p>
          <a:p>
            <a:endParaRPr lang="tr-TR" sz="1600" dirty="0"/>
          </a:p>
        </p:txBody>
      </p:sp>
    </p:spTree>
    <p:extLst>
      <p:ext uri="{BB962C8B-B14F-4D97-AF65-F5344CB8AC3E}">
        <p14:creationId xmlns:p14="http://schemas.microsoft.com/office/powerpoint/2010/main" val="1418172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marL="0" indent="0" algn="ctr">
              <a:buNone/>
            </a:pPr>
            <a:r>
              <a:rPr lang="tr-TR" sz="3200" dirty="0"/>
              <a:t>Dinlediğiniz için teşekkürler</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905" y="2664808"/>
            <a:ext cx="3376707"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Organik Zeytinyağı Nedir - Nasıl Anlaşılır? - Biokent Organik Ürünler  Market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048198"/>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sim 4"/>
          <p:cNvPicPr>
            <a:picLocks noChangeAspect="1"/>
          </p:cNvPicPr>
          <p:nvPr/>
        </p:nvPicPr>
        <p:blipFill>
          <a:blip r:embed="rId4"/>
          <a:stretch>
            <a:fillRect/>
          </a:stretch>
        </p:blipFill>
        <p:spPr>
          <a:xfrm>
            <a:off x="4644008" y="2564904"/>
            <a:ext cx="4318219" cy="2617505"/>
          </a:xfrm>
          <a:prstGeom prst="rect">
            <a:avLst/>
          </a:prstGeom>
        </p:spPr>
      </p:pic>
    </p:spTree>
    <p:extLst>
      <p:ext uri="{BB962C8B-B14F-4D97-AF65-F5344CB8AC3E}">
        <p14:creationId xmlns:p14="http://schemas.microsoft.com/office/powerpoint/2010/main" val="264249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Ateroskleroz</a:t>
            </a:r>
          </a:p>
        </p:txBody>
      </p:sp>
      <p:sp>
        <p:nvSpPr>
          <p:cNvPr id="3" name="İçerik Yer Tutucusu 2"/>
          <p:cNvSpPr>
            <a:spLocks noGrp="1"/>
          </p:cNvSpPr>
          <p:nvPr>
            <p:ph sz="quarter" idx="1"/>
          </p:nvPr>
        </p:nvSpPr>
        <p:spPr/>
        <p:txBody>
          <a:bodyPr/>
          <a:lstStyle/>
          <a:p>
            <a:r>
              <a:rPr lang="tr-TR" dirty="0"/>
              <a:t>LDL;</a:t>
            </a:r>
          </a:p>
          <a:p>
            <a:pPr lvl="1">
              <a:buFont typeface="Courier New" pitchFamily="49" charset="0"/>
              <a:buChar char="o"/>
            </a:pPr>
            <a:r>
              <a:rPr lang="tr-TR" dirty="0"/>
              <a:t>Ateroskleroz oluşumundaki en önemli etken</a:t>
            </a:r>
          </a:p>
          <a:p>
            <a:pPr lvl="1">
              <a:buFont typeface="Courier New" pitchFamily="49" charset="0"/>
              <a:buChar char="o"/>
            </a:pPr>
            <a:r>
              <a:rPr lang="tr-TR" dirty="0"/>
              <a:t>Günlük diyetle alınan yüksek derecede doymuş yağ miktarı</a:t>
            </a:r>
          </a:p>
          <a:p>
            <a:pPr lvl="1">
              <a:buFont typeface="Courier New" pitchFamily="49" charset="0"/>
              <a:buChar char="o"/>
            </a:pPr>
            <a:r>
              <a:rPr lang="tr-TR" dirty="0"/>
              <a:t>Obezite</a:t>
            </a:r>
          </a:p>
          <a:p>
            <a:pPr lvl="1">
              <a:buFont typeface="Courier New" pitchFamily="49" charset="0"/>
              <a:buChar char="o"/>
            </a:pPr>
            <a:r>
              <a:rPr lang="tr-TR" dirty="0"/>
              <a:t>Fiziksel inaktivite</a:t>
            </a:r>
          </a:p>
        </p:txBody>
      </p:sp>
    </p:spTree>
    <p:extLst>
      <p:ext uri="{BB962C8B-B14F-4D97-AF65-F5344CB8AC3E}">
        <p14:creationId xmlns:p14="http://schemas.microsoft.com/office/powerpoint/2010/main" val="2078681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Ateroskleroz </a:t>
            </a:r>
          </a:p>
        </p:txBody>
      </p:sp>
      <p:sp>
        <p:nvSpPr>
          <p:cNvPr id="3" name="İçerik Yer Tutucusu 2"/>
          <p:cNvSpPr>
            <a:spLocks noGrp="1"/>
          </p:cNvSpPr>
          <p:nvPr>
            <p:ph sz="quarter" idx="1"/>
          </p:nvPr>
        </p:nvSpPr>
        <p:spPr/>
        <p:txBody>
          <a:bodyPr/>
          <a:lstStyle/>
          <a:p>
            <a:r>
              <a:rPr lang="tr-TR" dirty="0"/>
              <a:t>HDL;</a:t>
            </a:r>
          </a:p>
          <a:p>
            <a:pPr lvl="1">
              <a:buFont typeface="Courier New" pitchFamily="49" charset="0"/>
              <a:buChar char="o"/>
            </a:pPr>
            <a:r>
              <a:rPr lang="tr-TR" dirty="0"/>
              <a:t>Ateroskleroz gelişimine karşı koruyucu</a:t>
            </a:r>
          </a:p>
          <a:p>
            <a:pPr lvl="1">
              <a:buFont typeface="Courier New" pitchFamily="49" charset="0"/>
              <a:buChar char="o"/>
            </a:pPr>
            <a:r>
              <a:rPr lang="tr-TR" dirty="0"/>
              <a:t>İlaçla artırmak yapılan klinik çalışmalarda kardiyovasküler hastalık riskini azaltmada başarısız</a:t>
            </a:r>
          </a:p>
        </p:txBody>
      </p:sp>
    </p:spTree>
    <p:extLst>
      <p:ext uri="{BB962C8B-B14F-4D97-AF65-F5344CB8AC3E}">
        <p14:creationId xmlns:p14="http://schemas.microsoft.com/office/powerpoint/2010/main" val="325976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8178</TotalTime>
  <Words>5218</Words>
  <Application>Microsoft Office PowerPoint</Application>
  <PresentationFormat>Ekran Gösterisi (4:3)</PresentationFormat>
  <Paragraphs>479</Paragraphs>
  <Slides>77</Slides>
  <Notes>49</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77</vt:i4>
      </vt:variant>
    </vt:vector>
  </HeadingPairs>
  <TitlesOfParts>
    <vt:vector size="84" baseType="lpstr">
      <vt:lpstr>Calibri</vt:lpstr>
      <vt:lpstr>Courier New</vt:lpstr>
      <vt:lpstr>Franklin Gothic Book</vt:lpstr>
      <vt:lpstr>Perpetua</vt:lpstr>
      <vt:lpstr>Wingdings</vt:lpstr>
      <vt:lpstr>Wingdings 2</vt:lpstr>
      <vt:lpstr>Hisse Senedi</vt:lpstr>
      <vt:lpstr>Dislipidemiler </vt:lpstr>
      <vt:lpstr>Amaç </vt:lpstr>
      <vt:lpstr>Hedefler </vt:lpstr>
      <vt:lpstr>Ateroskleroz </vt:lpstr>
      <vt:lpstr>PowerPoint Sunusu</vt:lpstr>
      <vt:lpstr>Ateroskleroz </vt:lpstr>
      <vt:lpstr>PowerPoint Sunusu</vt:lpstr>
      <vt:lpstr>Ateroskleroz</vt:lpstr>
      <vt:lpstr>Ateroskleroz </vt:lpstr>
      <vt:lpstr>Dislipidemi</vt:lpstr>
      <vt:lpstr>Dislipidemi-Erişkin Lipid Değerleri</vt:lpstr>
      <vt:lpstr>Dislipidemi-Çocuklarda Lipid Değerleri</vt:lpstr>
      <vt:lpstr>Dislipidemi-Tarama</vt:lpstr>
      <vt:lpstr>Dislipidemi-Tarama</vt:lpstr>
      <vt:lpstr>Dislipidemi-Kan alım vakti</vt:lpstr>
      <vt:lpstr>Anamnez/Fizik muayene</vt:lpstr>
      <vt:lpstr>Anamnez/Fizik muayene</vt:lpstr>
      <vt:lpstr>Anamnez/Fizik muayene</vt:lpstr>
      <vt:lpstr>Anamnez/Fizik muayene</vt:lpstr>
      <vt:lpstr>Anamnez/Fizik muayene</vt:lpstr>
      <vt:lpstr>Laboratuvar</vt:lpstr>
      <vt:lpstr>PowerPoint Sunusu</vt:lpstr>
      <vt:lpstr>Kardiyovasküler Risk Değerlendirmesi-SCORE</vt:lpstr>
      <vt:lpstr>PowerPoint Sunusu</vt:lpstr>
      <vt:lpstr>Gençlerde Kardiyovasküler Risk Hesaplaması</vt:lpstr>
      <vt:lpstr>ESC SCORE 2 ve SCORE 2-Older Persons</vt:lpstr>
      <vt:lpstr>Risk regions based on standardised cardiovascular disease mortality rates. Countries were grouped into four ...</vt:lpstr>
      <vt:lpstr>PowerPoint Sunusu</vt:lpstr>
      <vt:lpstr>PowerPoint Sunusu</vt:lpstr>
      <vt:lpstr>PowerPoint Sunusu</vt:lpstr>
      <vt:lpstr>PowerPoint Sunusu</vt:lpstr>
      <vt:lpstr>PowerPoint Sunusu</vt:lpstr>
      <vt:lpstr>PowerPoint Sunusu</vt:lpstr>
      <vt:lpstr>PowerPoint Sunusu</vt:lpstr>
      <vt:lpstr>PowerPoint Sunusu</vt:lpstr>
      <vt:lpstr>İlaç dışı tedaviler</vt:lpstr>
      <vt:lpstr>İlaç dışı tedaviler</vt:lpstr>
      <vt:lpstr>İlaç dışı tedaviler</vt:lpstr>
      <vt:lpstr>İlaç dışı tedaviler</vt:lpstr>
      <vt:lpstr>İlaç dışı tedaviler</vt:lpstr>
      <vt:lpstr>İlaç dışı tedaviler</vt:lpstr>
      <vt:lpstr>İlaç dışı tedaviler</vt:lpstr>
      <vt:lpstr>İLAÇ TEDAVİLERİ</vt:lpstr>
      <vt:lpstr>İlaç Tedavisi-Statin</vt:lpstr>
      <vt:lpstr>İlaç Tedavisi-Statin</vt:lpstr>
      <vt:lpstr>Statin-Yan Etki</vt:lpstr>
      <vt:lpstr>İlaç Tedavisi-Statin</vt:lpstr>
      <vt:lpstr>Statin-Yan Etki</vt:lpstr>
      <vt:lpstr>PowerPoint Sunusu</vt:lpstr>
      <vt:lpstr>Statin-Yan Etki</vt:lpstr>
      <vt:lpstr>Statin-Yan Etki</vt:lpstr>
      <vt:lpstr>Statin-Yan Etki</vt:lpstr>
      <vt:lpstr>İlaç tedavisi-Ezetimib </vt:lpstr>
      <vt:lpstr>İlaç tedavisi-Ezetimib </vt:lpstr>
      <vt:lpstr>İlaç tedavisi-Safra Asidi Bağlayıcıları </vt:lpstr>
      <vt:lpstr>İlaç tedavisi-Safra Asidi Bağlayıcıları </vt:lpstr>
      <vt:lpstr>İlaç Tedavisi-Fibratlar</vt:lpstr>
      <vt:lpstr>İlaç Tedavisi-Niasin </vt:lpstr>
      <vt:lpstr>İlaç Tedavisi-Niasin </vt:lpstr>
      <vt:lpstr>İlaç Tedavisi-Omega 3 Yağ Asitleri </vt:lpstr>
      <vt:lpstr>Kombinasyon Tedavisi</vt:lpstr>
      <vt:lpstr>Hipertrigliseridemi </vt:lpstr>
      <vt:lpstr>Hipertrigliseridemi </vt:lpstr>
      <vt:lpstr>Hipertrigliseridemi</vt:lpstr>
      <vt:lpstr>Hipertrigliseridemi Tedavisi</vt:lpstr>
      <vt:lpstr>Hipertrigliseridemi Tedavisi</vt:lpstr>
      <vt:lpstr>Hipertrigliseridemi Tedavisi</vt:lpstr>
      <vt:lpstr>Hipertrigliseridemi Tedavisi</vt:lpstr>
      <vt:lpstr>Diyabetli hastada dislipidemi </vt:lpstr>
      <vt:lpstr>Diyabetli hastada dislipidemi </vt:lpstr>
      <vt:lpstr>Diyabetli hastada dislipidemi </vt:lpstr>
      <vt:lpstr>İlaç raporu SUT kuralları Statinler ve Kolestiramin</vt:lpstr>
      <vt:lpstr>İlaç raporu SUT kuralları Statinler ve Kolestiramin</vt:lpstr>
      <vt:lpstr>İlaç raporu SUT kuralları Fibratlar</vt:lpstr>
      <vt:lpstr>İlaç raporu SUT kuralları Rapor yenileme</vt:lpstr>
      <vt:lpstr>Kaynaklar </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Ömer Faruk</dc:creator>
  <cp:lastModifiedBy>Microsoft hesabı</cp:lastModifiedBy>
  <cp:revision>330</cp:revision>
  <dcterms:created xsi:type="dcterms:W3CDTF">2022-09-22T16:09:35Z</dcterms:created>
  <dcterms:modified xsi:type="dcterms:W3CDTF">2023-11-28T09:47:27Z</dcterms:modified>
</cp:coreProperties>
</file>