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6" r:id="rId2"/>
  </p:sldMasterIdLst>
  <p:sldIdLst>
    <p:sldId id="270" r:id="rId3"/>
    <p:sldId id="257" r:id="rId4"/>
    <p:sldId id="264" r:id="rId5"/>
    <p:sldId id="265" r:id="rId6"/>
    <p:sldId id="267" r:id="rId7"/>
    <p:sldId id="266" r:id="rId8"/>
    <p:sldId id="268" r:id="rId9"/>
    <p:sldId id="269" r:id="rId10"/>
    <p:sldId id="271" r:id="rId11"/>
    <p:sldId id="272" r:id="rId12"/>
    <p:sldId id="273" r:id="rId13"/>
    <p:sldId id="279" r:id="rId14"/>
    <p:sldId id="280" r:id="rId15"/>
    <p:sldId id="281" r:id="rId16"/>
    <p:sldId id="284" r:id="rId17"/>
    <p:sldId id="278" r:id="rId18"/>
    <p:sldId id="283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7DB1745-8131-4237-BEA5-C0C542245506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398DB2-3145-42EE-A394-90C6672C00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3417A-3047-431F-94AC-14371B31F919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7CDB-F3CA-4FC5-BBDE-7F81AB1BDB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8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F5E7DF-8FF9-4CF8-8B01-AA07E4CC9C45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9C517-3553-449B-8F78-24A56E4B11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0CB4-7FA0-4CDC-ADB2-7324DD42A261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423F-AD2F-47BD-BFD1-24CA2991A7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55403-9ED2-4A95-9BF6-234A3A781D80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17F4-A5A8-4991-BF53-EBD0B1120E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bg2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b"/>
          <a:lstStyle>
            <a:lvl1pPr algn="l">
              <a:defRPr baseline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tIns="0"/>
          <a:lstStyle>
            <a:lvl1pPr marL="27432" indent="0" algn="l">
              <a:buNone/>
              <a:defRPr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8805E3-8804-445E-8EBB-0D3B2D8F40C2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28F275-17BB-4F8F-BD6B-5975AE482B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bg2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b"/>
          <a:lstStyle>
            <a:lvl1pPr algn="l">
              <a:defRPr baseline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tIns="0"/>
          <a:lstStyle>
            <a:lvl1pPr marL="27432" indent="0" algn="l">
              <a:buNone/>
              <a:defRPr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067C9-8BB5-458A-8248-2DA11943FA8C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9F2F4-781D-41F6-90F2-51B7E5B61D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8255-6B03-483F-B099-777D21E00C45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B5FC-8028-4604-8BA9-1F8FCFA34D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D3494-DD05-44C3-B1FA-816374767876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383D38-E0C2-42C6-9F88-2D86BB7D9F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409F-A153-4D57-A382-BF26EC0C2405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5490-1B33-41A4-BCD6-1D8BDE1131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212E-1412-4DCA-B39A-3F3DDD01732C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8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55E5-B097-44A5-9909-8F3EF42563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F8F2-7A7D-448E-9296-ECA04CB6907E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5A9D-B65B-44B9-AF20-44CBFFE792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1A2A09-FD0C-4FF5-9284-2736B8241D40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4658B7-909F-4BC0-9AC6-383D2F4DB5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rmAutofit/>
          </a:bodyPr>
          <a:lstStyle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100" y="1844675"/>
            <a:ext cx="7499350" cy="44037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rgbClr val="00ADDC"/>
        </a:buClr>
        <a:buSzPct val="80000"/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rgbClr val="00ADDC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rmAutofit/>
          </a:bodyPr>
          <a:lstStyle>
            <a:extLst/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100" y="1700213"/>
            <a:ext cx="7499350" cy="45481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extLst/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434ED82-1D58-4209-87FC-96972430ECDD}" type="datetimeFigureOut">
              <a:rPr lang="tr-TR"/>
              <a:pPr>
                <a:defRPr/>
              </a:pPr>
              <a:t>07.04.2015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E47479-C1DC-4F66-9F9A-8F68693DEE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9" r:id="rId2"/>
    <p:sldLayoutId id="2147483683" r:id="rId3"/>
    <p:sldLayoutId id="2147483678" r:id="rId4"/>
    <p:sldLayoutId id="2147483677" r:id="rId5"/>
    <p:sldLayoutId id="2147483676" r:id="rId6"/>
    <p:sldLayoutId id="2147483684" r:id="rId7"/>
    <p:sldLayoutId id="2147483675" r:id="rId8"/>
    <p:sldLayoutId id="2147483685" r:id="rId9"/>
    <p:sldLayoutId id="2147483674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rgbClr val="00ADDC"/>
        </a:buClr>
        <a:buSzPct val="80000"/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rgbClr val="00ADDC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350" y="1412875"/>
            <a:ext cx="7497763" cy="18716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5400" dirty="0" smtClean="0"/>
              <a:t>Vaka Sunumu</a:t>
            </a:r>
            <a:endParaRPr lang="tr-TR" sz="5400" dirty="0"/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 bwMode="auto">
          <a:xfrm>
            <a:off x="1331913" y="4149080"/>
            <a:ext cx="7602537" cy="6477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tr-TR" dirty="0" smtClean="0"/>
              <a:t>Dr. Rahman </a:t>
            </a:r>
            <a:r>
              <a:rPr lang="tr-TR" dirty="0" err="1" smtClean="0"/>
              <a:t>Kuri</a:t>
            </a:r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1331913" y="4940572"/>
            <a:ext cx="7602537" cy="647700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00ADDC"/>
              </a:buClr>
              <a:buSzPct val="80000"/>
              <a:buFont typeface="Wingdings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rgbClr val="00ADDC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" pitchFamily="2" charset="2"/>
              <a:buNone/>
            </a:pPr>
            <a:r>
              <a:rPr lang="tr-TR" dirty="0" smtClean="0"/>
              <a:t>07.04.2015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Tedavi:</a:t>
            </a:r>
          </a:p>
          <a:p>
            <a:pPr lvl="1"/>
            <a:r>
              <a:rPr lang="tr-TR" smtClean="0"/>
              <a:t>Çarpıntı: Beta-bloker verildi,</a:t>
            </a:r>
          </a:p>
          <a:p>
            <a:pPr lvl="1"/>
            <a:r>
              <a:rPr lang="tr-TR" smtClean="0"/>
              <a:t>3 ay içinde şikayetler geriledi,</a:t>
            </a:r>
          </a:p>
          <a:p>
            <a:pPr lvl="1"/>
            <a:r>
              <a:rPr lang="tr-TR" smtClean="0"/>
              <a:t>TFT normale döndü.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Post Partum Tiroidit (PPT);</a:t>
            </a:r>
          </a:p>
          <a:p>
            <a:pPr lvl="1"/>
            <a:r>
              <a:rPr lang="tr-TR" smtClean="0"/>
              <a:t>%4-10,</a:t>
            </a:r>
          </a:p>
          <a:p>
            <a:pPr lvl="1"/>
            <a:r>
              <a:rPr lang="tr-TR" smtClean="0"/>
              <a:t>6 hafta-9 ay arasında,</a:t>
            </a:r>
          </a:p>
          <a:p>
            <a:pPr lvl="1"/>
            <a:r>
              <a:rPr lang="tr-TR" smtClean="0"/>
              <a:t>Tirotoksikoz,</a:t>
            </a:r>
          </a:p>
          <a:p>
            <a:pPr lvl="1"/>
            <a:r>
              <a:rPr lang="tr-TR" smtClean="0"/>
              <a:t>Otoimmun bileşenli,</a:t>
            </a:r>
          </a:p>
          <a:p>
            <a:pPr lvl="1"/>
            <a:r>
              <a:rPr lang="tr-TR" smtClean="0"/>
              <a:t>1-2 ay sonra kendiliğinden düzelen,</a:t>
            </a:r>
          </a:p>
          <a:p>
            <a:pPr lvl="1"/>
            <a:r>
              <a:rPr lang="tr-TR" smtClean="0"/>
              <a:t>Sessiz (ağrısız) tiroidit çeşididir.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Post Partum Tiroidit (PPT);</a:t>
            </a:r>
          </a:p>
          <a:p>
            <a:pPr lvl="1"/>
            <a:r>
              <a:rPr lang="tr-TR" smtClean="0"/>
              <a:t>Ailede tiroid hastalığı (özellikle Hashimoto) olanlarda,</a:t>
            </a:r>
          </a:p>
          <a:p>
            <a:pPr lvl="1"/>
            <a:r>
              <a:rPr lang="tr-TR" smtClean="0"/>
              <a:t>Otoimmun hastalıkları (Tip 1 DM) olanlarda,</a:t>
            </a:r>
          </a:p>
          <a:p>
            <a:pPr lvl="1"/>
            <a:r>
              <a:rPr lang="tr-TR" smtClean="0"/>
              <a:t>Sigara içenlerde,</a:t>
            </a:r>
          </a:p>
          <a:p>
            <a:pPr lvl="1"/>
            <a:r>
              <a:rPr lang="tr-TR" smtClean="0"/>
              <a:t>İyoda maruziyet durumunda daha yaygın.</a:t>
            </a:r>
          </a:p>
          <a:p>
            <a:pPr lvl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Post Partum Tiroidit (PPT);</a:t>
            </a:r>
          </a:p>
          <a:p>
            <a:pPr lvl="1"/>
            <a:r>
              <a:rPr lang="tr-TR" smtClean="0"/>
              <a:t>%50’den fazlasında;</a:t>
            </a:r>
          </a:p>
          <a:p>
            <a:pPr lvl="2"/>
            <a:r>
              <a:rPr lang="tr-TR" smtClean="0"/>
              <a:t>Hafif guatr,</a:t>
            </a:r>
          </a:p>
          <a:p>
            <a:pPr lvl="2"/>
            <a:r>
              <a:rPr lang="tr-TR" smtClean="0"/>
              <a:t>Hafif tirotoksikoz,</a:t>
            </a:r>
          </a:p>
          <a:p>
            <a:pPr lvl="1"/>
            <a:r>
              <a:rPr lang="tr-TR" smtClean="0"/>
              <a:t>Bazılarında HT,</a:t>
            </a:r>
          </a:p>
          <a:p>
            <a:pPr lvl="1">
              <a:buFont typeface="Verdana" pitchFamily="34" charset="0"/>
              <a:buNone/>
            </a:pPr>
            <a:endParaRPr lang="tr-TR" smtClean="0"/>
          </a:p>
          <a:p>
            <a:pPr lvl="1"/>
            <a:r>
              <a:rPr lang="tr-TR" smtClean="0"/>
              <a:t>Graves’le ayrımında RAİU testi (emzirenlerde uygun değil)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857375"/>
            <a:ext cx="7499350" cy="4143375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Post </a:t>
            </a:r>
            <a:r>
              <a:rPr lang="tr-TR" dirty="0" err="1" smtClean="0"/>
              <a:t>Partum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r>
              <a:rPr lang="tr-TR" dirty="0" smtClean="0"/>
              <a:t> (PPT);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Kendini sınırlar,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Hafif bir </a:t>
            </a:r>
            <a:r>
              <a:rPr lang="tr-TR" dirty="0" err="1" smtClean="0"/>
              <a:t>tiotoksikozla</a:t>
            </a:r>
            <a:r>
              <a:rPr lang="tr-TR" dirty="0" smtClean="0"/>
              <a:t> seyreder;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None/>
              <a:defRPr/>
            </a:pPr>
            <a:endParaRPr lang="tr-TR" dirty="0" smtClean="0"/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Genelde tedavi gerekmez;</a:t>
            </a:r>
          </a:p>
          <a:p>
            <a:pPr marL="886968" lvl="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tr-TR" dirty="0" smtClean="0"/>
              <a:t>Çarpıntı için beta-</a:t>
            </a:r>
            <a:r>
              <a:rPr lang="tr-TR" dirty="0" err="1" smtClean="0"/>
              <a:t>bloker</a:t>
            </a:r>
            <a:r>
              <a:rPr lang="tr-TR" dirty="0" smtClean="0"/>
              <a:t> verilebilir,</a:t>
            </a:r>
          </a:p>
          <a:p>
            <a:pPr marL="886968" lvl="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tr-TR" dirty="0" err="1" smtClean="0"/>
              <a:t>Antitiroid</a:t>
            </a:r>
            <a:r>
              <a:rPr lang="tr-TR" dirty="0" smtClean="0"/>
              <a:t> tedavi ve RAİ tedavisi uygun değil,</a:t>
            </a:r>
          </a:p>
          <a:p>
            <a:pPr marL="886968" lvl="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tr-TR" dirty="0" err="1" smtClean="0"/>
              <a:t>Hipotiroidi</a:t>
            </a:r>
            <a:r>
              <a:rPr lang="tr-TR" dirty="0" smtClean="0"/>
              <a:t> olursa </a:t>
            </a:r>
            <a:r>
              <a:rPr lang="tr-TR" dirty="0" err="1" smtClean="0"/>
              <a:t>tiroid</a:t>
            </a:r>
            <a:r>
              <a:rPr lang="tr-TR" dirty="0" smtClean="0"/>
              <a:t> hormon </a:t>
            </a:r>
            <a:r>
              <a:rPr lang="tr-TR" dirty="0" err="1" smtClean="0"/>
              <a:t>replasmanı</a:t>
            </a:r>
            <a:r>
              <a:rPr lang="tr-TR" dirty="0" smtClean="0"/>
              <a:t> gerekebilir. (geçici veya sürekli)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435100" y="1773238"/>
          <a:ext cx="7499349" cy="4896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99783"/>
                <a:gridCol w="2499783"/>
                <a:gridCol w="2499783"/>
              </a:tblGrid>
              <a:tr h="699506">
                <a:tc>
                  <a:txBody>
                    <a:bodyPr/>
                    <a:lstStyle/>
                    <a:p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Postpartum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Tiroidit</a:t>
                      </a:r>
                      <a:endParaRPr lang="tr-TR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Graves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Hastalığı</a:t>
                      </a:r>
                      <a:endParaRPr lang="tr-TR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Tirotoksikoz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Geçici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Kalıcı, uzun süreli</a:t>
                      </a:r>
                      <a:endParaRPr lang="tr-TR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lang="tr-TR" dirty="0" smtClean="0"/>
                        <a:t>TSH reseptör Ab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Negatif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Pozitif</a:t>
                      </a:r>
                      <a:endParaRPr lang="tr-TR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lang="tr-TR" dirty="0" smtClean="0"/>
                        <a:t>RAİU testi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Normal-azalmış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Artmış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lang="tr-TR" dirty="0" smtClean="0"/>
                        <a:t>Semptom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Silik klinik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Ciddi klinik</a:t>
                      </a:r>
                      <a:endParaRPr lang="tr-TR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lang="tr-TR" dirty="0" smtClean="0"/>
                        <a:t>Semptom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&lt; 3 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&gt; 3 ay</a:t>
                      </a:r>
                      <a:endParaRPr lang="tr-TR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Ekzoftalmus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Yok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Yaklaşık</a:t>
                      </a:r>
                      <a:r>
                        <a:rPr lang="tr-TR" baseline="0" dirty="0" smtClean="0"/>
                        <a:t> %30’unda mevcut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350" y="2924175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Teşekkürler…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/>
              <a:t>Kaynaklar</a:t>
            </a:r>
            <a:endParaRPr lang="tr-TR" dirty="0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Başköy K, Meriç C, </a:t>
            </a:r>
            <a:r>
              <a:rPr lang="tr-TR" sz="2000" dirty="0" err="1" smtClean="0"/>
              <a:t>Taşlıpınar</a:t>
            </a:r>
            <a:r>
              <a:rPr lang="tr-TR" sz="2000" dirty="0" smtClean="0"/>
              <a:t> A. Olgu 1</a:t>
            </a:r>
            <a:r>
              <a:rPr lang="tr-TR" sz="2000" dirty="0"/>
              <a:t>. Olgularla </a:t>
            </a:r>
            <a:r>
              <a:rPr lang="tr-TR" sz="2000" dirty="0" smtClean="0"/>
              <a:t>Endokrinoloji 2014;2 (2):2.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857375"/>
            <a:ext cx="7499350" cy="4143375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Şikayet;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Kalp çarpıntısı,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endParaRPr lang="tr-TR" dirty="0" smtClean="0"/>
          </a:p>
          <a:p>
            <a:pPr marL="365760" indent="-283464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tr-TR" dirty="0" smtClean="0"/>
              <a:t>Hikaye;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Çok yorulma,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Toleransta azalma,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Ateş yok,</a:t>
            </a:r>
          </a:p>
          <a:p>
            <a:pPr marL="640080" lvl="1" indent="-237744" fontAlgn="auto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tr-TR" dirty="0" smtClean="0"/>
              <a:t>Çabuk sinirlenme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Özgeçmiş;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 lvl="1"/>
            <a:r>
              <a:rPr lang="tr-TR" smtClean="0"/>
              <a:t>2 ay önce normal vajinal yolla sağlıklı bir bebek doğurmuş,</a:t>
            </a:r>
          </a:p>
          <a:p>
            <a:pPr lvl="1">
              <a:buFont typeface="Verdana" pitchFamily="34" charset="0"/>
              <a:buNone/>
            </a:pPr>
            <a:endParaRPr lang="tr-TR" smtClean="0"/>
          </a:p>
          <a:p>
            <a:pPr lvl="1"/>
            <a:r>
              <a:rPr lang="tr-TR" smtClean="0"/>
              <a:t>Semptomlarını yeni doğum yapmasına, uykusuzluklara bağlıyor. (çarpıntı hariç)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4513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Laboratuvar;</a:t>
            </a:r>
          </a:p>
          <a:p>
            <a:pPr lvl="1"/>
            <a:r>
              <a:rPr lang="tr-TR" smtClean="0"/>
              <a:t> BK:10.8</a:t>
            </a:r>
          </a:p>
          <a:p>
            <a:pPr lvl="2"/>
            <a:r>
              <a:rPr lang="tr-TR" smtClean="0"/>
              <a:t>Yaymada;</a:t>
            </a:r>
          </a:p>
          <a:p>
            <a:pPr lvl="2"/>
            <a:r>
              <a:rPr lang="tr-TR" smtClean="0"/>
              <a:t>%56 nötrofil,</a:t>
            </a:r>
          </a:p>
          <a:p>
            <a:pPr lvl="2"/>
            <a:r>
              <a:rPr lang="tr-TR" smtClean="0"/>
              <a:t>%34 lenfosit,</a:t>
            </a:r>
          </a:p>
          <a:p>
            <a:pPr lvl="2"/>
            <a:r>
              <a:rPr lang="tr-TR" smtClean="0"/>
              <a:t>%3 monosit</a:t>
            </a:r>
          </a:p>
          <a:p>
            <a:pPr lvl="1"/>
            <a:r>
              <a:rPr lang="tr-TR" smtClean="0"/>
              <a:t>Htc: %37.6</a:t>
            </a:r>
          </a:p>
          <a:p>
            <a:pPr lvl="1"/>
            <a:r>
              <a:rPr lang="tr-TR" smtClean="0"/>
              <a:t>Hb:12.1</a:t>
            </a:r>
          </a:p>
          <a:p>
            <a:pPr lvl="1"/>
            <a:r>
              <a:rPr lang="tr-TR" smtClean="0"/>
              <a:t>Diğer bulgular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Halsizlik,</a:t>
            </a:r>
          </a:p>
          <a:p>
            <a:r>
              <a:rPr lang="tr-TR" smtClean="0"/>
              <a:t>Yorgunluk,</a:t>
            </a:r>
          </a:p>
          <a:p>
            <a:r>
              <a:rPr lang="tr-TR" smtClean="0"/>
              <a:t>Yeni doğum,</a:t>
            </a:r>
          </a:p>
          <a:p>
            <a:r>
              <a:rPr lang="tr-TR" smtClean="0"/>
              <a:t>Çarpıntı,</a:t>
            </a:r>
          </a:p>
          <a:p>
            <a:r>
              <a:rPr lang="tr-TR" smtClean="0"/>
              <a:t>Cbc normal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Başka ne istenebilir???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628775"/>
            <a:ext cx="7499350" cy="48958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mtClean="0"/>
              <a:t>Laboratuvar;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EKG: Normal Sinüs Ritmi (hız:87)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tr-TR" smtClean="0"/>
          </a:p>
          <a:p>
            <a:pPr lvl="1">
              <a:lnSpc>
                <a:spcPct val="90000"/>
              </a:lnSpc>
            </a:pPr>
            <a:r>
              <a:rPr lang="tr-TR" smtClean="0"/>
              <a:t>sT4: 1.86 (0.89-1.76) ng/dl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sT3: 4.01 (2.3-4.2) pg/ml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TSH: &lt;0.05 (0.3-5.5) µIU/ml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Anti-TPO Antikor: 325 (28-60) IU/ml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TSH Reseptör Antikoru: Negatif</a:t>
            </a:r>
          </a:p>
          <a:p>
            <a:pPr lvl="2">
              <a:lnSpc>
                <a:spcPct val="90000"/>
              </a:lnSpc>
              <a:buFont typeface="Wingdings 2" pitchFamily="18" charset="2"/>
              <a:buNone/>
            </a:pPr>
            <a:endParaRPr lang="tr-TR" smtClean="0"/>
          </a:p>
          <a:p>
            <a:pPr lvl="2">
              <a:lnSpc>
                <a:spcPct val="90000"/>
              </a:lnSpc>
            </a:pPr>
            <a:r>
              <a:rPr lang="tr-TR" smtClean="0"/>
              <a:t>Tiroid USG: Boyutları hafif azalmış heterojen tiroid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3644900"/>
            <a:ext cx="7499350" cy="18002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tr-TR" smtClean="0"/>
              <a:t>Olası ön tanı???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Primer hipertiroidi ? (Graves hastalığı)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r>
              <a:rPr lang="tr-TR" smtClean="0"/>
              <a:t>Postpartum tiroidit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dirty="0" smtClean="0"/>
              <a:t>Vaka Sunumu</a:t>
            </a:r>
            <a:endParaRPr lang="tr-TR" dirty="0"/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 bwMode="auto">
          <a:xfrm>
            <a:off x="1435100" y="1857375"/>
            <a:ext cx="7499350" cy="4143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Post Partum Tiroidit (PPT);</a:t>
            </a:r>
          </a:p>
          <a:p>
            <a:pPr lvl="1"/>
            <a:r>
              <a:rPr lang="tr-TR" smtClean="0"/>
              <a:t>Anti-TPO: Pozitif,</a:t>
            </a:r>
          </a:p>
          <a:p>
            <a:pPr lvl="1"/>
            <a:r>
              <a:rPr lang="tr-TR" smtClean="0"/>
              <a:t>TSH Reseptör Ab: Negatif,</a:t>
            </a:r>
          </a:p>
          <a:p>
            <a:pPr lvl="1"/>
            <a:r>
              <a:rPr lang="tr-TR" smtClean="0"/>
              <a:t>Klinik yeni başlamış ve silik,</a:t>
            </a:r>
          </a:p>
          <a:p>
            <a:pPr lvl="1"/>
            <a:r>
              <a:rPr lang="tr-TR" smtClean="0"/>
              <a:t>Doğum sonrası erken dönemde başlamış,</a:t>
            </a:r>
          </a:p>
          <a:p>
            <a:pPr lvl="1"/>
            <a:r>
              <a:rPr lang="tr-TR" smtClean="0"/>
              <a:t>USG: Heterojen tiroid (nodül yok)</a:t>
            </a:r>
          </a:p>
          <a:p>
            <a:pPr lvl="1"/>
            <a:r>
              <a:rPr lang="tr-TR" smtClean="0"/>
              <a:t>Radyoaktif iyot uptake testi gerekir ama emziriyor!!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446</Words>
  <Application>Microsoft Office PowerPoint</Application>
  <PresentationFormat>Ekran Gösterisi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1_Gündönümü</vt:lpstr>
      <vt:lpstr>Gündönümü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Vaka Sunumu</vt:lpstr>
      <vt:lpstr>Teşekkürler…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 pc</dc:creator>
  <cp:lastModifiedBy>Win7</cp:lastModifiedBy>
  <cp:revision>23</cp:revision>
  <dcterms:created xsi:type="dcterms:W3CDTF">2015-04-05T10:00:36Z</dcterms:created>
  <dcterms:modified xsi:type="dcterms:W3CDTF">2015-04-07T14:44:40Z</dcterms:modified>
</cp:coreProperties>
</file>