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96" r:id="rId5"/>
    <p:sldId id="297" r:id="rId6"/>
    <p:sldId id="298" r:id="rId7"/>
    <p:sldId id="259" r:id="rId8"/>
    <p:sldId id="260" r:id="rId9"/>
    <p:sldId id="261" r:id="rId10"/>
    <p:sldId id="299" r:id="rId11"/>
    <p:sldId id="262" r:id="rId12"/>
    <p:sldId id="263" r:id="rId13"/>
    <p:sldId id="266" r:id="rId14"/>
    <p:sldId id="300" r:id="rId15"/>
    <p:sldId id="301" r:id="rId16"/>
    <p:sldId id="302" r:id="rId17"/>
    <p:sldId id="268" r:id="rId18"/>
    <p:sldId id="269" r:id="rId19"/>
    <p:sldId id="304" r:id="rId20"/>
    <p:sldId id="273" r:id="rId21"/>
    <p:sldId id="272" r:id="rId22"/>
    <p:sldId id="271" r:id="rId23"/>
    <p:sldId id="270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306" r:id="rId33"/>
    <p:sldId id="279" r:id="rId34"/>
    <p:sldId id="283" r:id="rId35"/>
    <p:sldId id="284" r:id="rId36"/>
    <p:sldId id="285" r:id="rId37"/>
    <p:sldId id="286" r:id="rId38"/>
    <p:sldId id="287" r:id="rId39"/>
    <p:sldId id="307" r:id="rId40"/>
    <p:sldId id="289" r:id="rId41"/>
    <p:sldId id="291" r:id="rId42"/>
    <p:sldId id="292" r:id="rId43"/>
    <p:sldId id="293" r:id="rId44"/>
    <p:sldId id="294" r:id="rId45"/>
    <p:sldId id="305" r:id="rId46"/>
    <p:sldId id="295" r:id="rId47"/>
    <p:sldId id="308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ay" initials="k" lastIdx="1" clrIdx="0">
    <p:extLst>
      <p:ext uri="{19B8F6BF-5375-455C-9EA6-DF929625EA0E}">
        <p15:presenceInfo xmlns:p15="http://schemas.microsoft.com/office/powerpoint/2012/main" userId="3813a2b5cbe0f8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636B-D619-4744-87AE-E3CDDEA0296A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6FB95-C1E7-4D5C-9E9B-47904FA69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4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cohort-analysi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26156141400243X?casa_token=BO7zgCqjge0AAAAA:ScwbG1A_hdQerkPmrc5cpUCnbKjz-JLDEJzTiM59LlHGIOH3A9wwuDhR9jSQDxXK2hNoW00fAkk#bib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triacylglycero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2E2E2E"/>
                </a:solidFill>
                <a:effectLst/>
                <a:latin typeface="NexusSerif"/>
              </a:rPr>
              <a:t>metabolik</a:t>
            </a:r>
            <a:r>
              <a:rPr lang="tr-TR" b="0" i="0" dirty="0">
                <a:solidFill>
                  <a:srgbClr val="2E2E2E"/>
                </a:solidFill>
                <a:effectLst/>
                <a:latin typeface="NexusSerif"/>
              </a:rPr>
              <a:t> sendrom riski, farklı</a:t>
            </a:r>
            <a:r>
              <a:rPr lang="tr-TR" b="0" i="0" dirty="0">
                <a:solidFill>
                  <a:srgbClr val="2E2E2E"/>
                </a:solidFill>
                <a:effectLst/>
                <a:latin typeface="NexusSerif"/>
                <a:hlinkClick r:id="rId3" tooltip="ScienceDirect'in AI tarafından oluşturulan Konu Sayfalarından Kohort Analizi hakkında daha fazla bilgi edinin"/>
              </a:rPr>
              <a:t> çalışma grupları</a:t>
            </a:r>
            <a:r>
              <a:rPr lang="tr-TR" b="0" i="0" dirty="0">
                <a:solidFill>
                  <a:srgbClr val="2E2E2E"/>
                </a:solidFill>
                <a:effectLst/>
                <a:latin typeface="NexusSerif"/>
              </a:rPr>
              <a:t> arasında büyük ölçüde değişiklik gösterir ve obezite </a:t>
            </a:r>
            <a:r>
              <a:rPr lang="tr-TR" b="0" i="0" dirty="0" err="1">
                <a:solidFill>
                  <a:srgbClr val="2E2E2E"/>
                </a:solidFill>
                <a:effectLst/>
                <a:latin typeface="NexusSerif"/>
              </a:rPr>
              <a:t>prevalansına</a:t>
            </a:r>
            <a:r>
              <a:rPr lang="tr-TR" b="0" i="0" dirty="0">
                <a:solidFill>
                  <a:srgbClr val="2E2E2E"/>
                </a:solidFill>
                <a:effectLst/>
                <a:latin typeface="NexusSerif"/>
              </a:rPr>
              <a:t> bağlıdır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93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Değişiklik olarak kabul edildi.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6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dirty="0">
                <a:effectLst/>
                <a:latin typeface="NexusSerif"/>
              </a:rPr>
              <a:t>yükselmeye yol açtığını gösterdik.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6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..</a:t>
            </a:r>
            <a:r>
              <a:rPr lang="tr-TR" dirty="0">
                <a:solidFill>
                  <a:srgbClr val="0C7DBB"/>
                </a:solidFill>
                <a:effectLst/>
                <a:hlinkClick r:id="rId3"/>
              </a:rPr>
              <a:t> yönetimi için şiddetle tavsiye edilmiştir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80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…</a:t>
            </a:r>
            <a:r>
              <a:rPr lang="tr-TR" dirty="0">
                <a:solidFill>
                  <a:srgbClr val="2E2E2E"/>
                </a:solidFill>
                <a:sym typeface="Wingdings" panose="05000000000000000000" pitchFamily="2" charset="2"/>
              </a:rPr>
              <a:t>A</a:t>
            </a:r>
            <a:r>
              <a:rPr lang="tr-TR" dirty="0">
                <a:solidFill>
                  <a:srgbClr val="2E2E2E"/>
                </a:solidFill>
                <a:effectLst/>
              </a:rPr>
              <a:t>det düzenliliği daha önce gösterilmiştir. 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18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..</a:t>
            </a:r>
            <a:r>
              <a:rPr lang="tr-TR" dirty="0">
                <a:solidFill>
                  <a:srgbClr val="2E2E2E"/>
                </a:solidFill>
                <a:effectLst/>
                <a:hlinkClick r:id="rId3" tooltip="ScienceDirect'in AI tarafından oluşturulan Konu Sayfalarından Triasilgliserol hakkında daha fazla bilgi edinin"/>
              </a:rPr>
              <a:t> iyileşme ile sonuçlandığı belirtilmiştir. </a:t>
            </a:r>
            <a:r>
              <a:rPr lang="tr-TR" dirty="0">
                <a:solidFill>
                  <a:srgbClr val="2E2E2E"/>
                </a:solidFill>
                <a:effectLst/>
              </a:rPr>
              <a:t>,</a:t>
            </a:r>
          </a:p>
          <a:p>
            <a:r>
              <a:rPr lang="tr-TR" dirty="0">
                <a:solidFill>
                  <a:srgbClr val="2E2E2E"/>
                </a:solidFill>
                <a:effectLst/>
              </a:rPr>
              <a:t>--hareket ettiği öne sürülmüştür.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2E2E2E"/>
                </a:solidFill>
                <a:effectLst/>
              </a:rPr>
              <a:t>…</a:t>
            </a:r>
            <a:r>
              <a:rPr lang="tr-TR" sz="1200" dirty="0" err="1"/>
              <a:t>Apolipoprotein</a:t>
            </a:r>
            <a:r>
              <a:rPr lang="tr-TR" sz="1200" dirty="0"/>
              <a:t> gen ekspresyonu </a:t>
            </a:r>
            <a:r>
              <a:rPr lang="tr-TR" sz="1200" dirty="0">
                <a:solidFill>
                  <a:srgbClr val="2E2E2E"/>
                </a:solidFill>
                <a:effectLst/>
              </a:rPr>
              <a:t>üzerindeki etkileri yoluyla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92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2E2E2E"/>
                </a:solidFill>
                <a:effectLst/>
              </a:rPr>
              <a:t>Örneğin, Pal ve ark.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48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E2E2E"/>
                </a:solidFill>
                <a:effectLst/>
                <a:latin typeface="NexusSerif"/>
              </a:rPr>
              <a:t>Ek olarak, birlikte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23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Deneğe ihtiyaç vardı.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Değişiklik olarak kabul edildi.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92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Değişiklik olarak kabul edildi.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6FB95-C1E7-4D5C-9E9B-47904FA6957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92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5B8CB-3008-4823-B10D-31EA3008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1DFA5F-FFA9-4EC2-94B0-72E84A95A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BAC1E1-84FC-44D8-9C36-EDE61359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A0B9B-526E-4570-B90B-4E32C6EC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74C0C6-2546-41B4-A6B2-17B470EC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2108D-E181-43BE-B3D5-456F7119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2AED1AA-DB43-4569-B8DC-DDFEE3485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F534EF-ADE5-4A1D-A808-307CA73C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34E043-634A-4086-BE88-21E76FB1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B5FC9D-8CE1-4AED-9CF6-071107D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3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9CA3D22-109A-4C51-B971-5AED91967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49CA3F-0F90-429D-87F7-33BE5CAD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5F6C0A-B45A-4C5D-892B-F8FBB505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334448-A47C-4D67-9512-B90096E6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117598-9A0C-40CE-9691-9194287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64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76A98D-74D5-43AC-BEF2-5CF7D77A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34E99-DE7F-4AC8-A930-81356BF1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CDB088-85C3-4718-A6E7-54607DF1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E70624-C16B-4A50-BFC2-05AED4B5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0F0CA7-8837-4920-8FD7-91FBFE27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79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623E9-F206-45C3-93D4-3250A08A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155C17-4903-41A0-A7AB-8964B458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B45C19-8F55-42AF-808B-93C4E525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A227FE-BB0D-492C-B967-FF4FF6EF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87B935-E4B4-4434-93E8-A421C6F0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1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3E47E4-A36B-4391-AD39-15BB381F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399590-B4C3-46E1-B395-6699E8EF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84B4E6-B874-43CC-8B4B-9E897F356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203C0BD-4683-4261-8394-70EA8762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6BC460F-0D21-4949-971B-2BCA86BC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78A812-3A69-417C-9031-969564EF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56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8F02FE-68DB-4F9C-A7FC-3902970C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F8BDF9-C823-4FE9-A649-FF718CAD7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A25C44-BACF-423D-AD68-002A32B7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312102A-9FEB-41AD-825F-DCEB326F6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3EC24E-CF10-4E2F-A41C-EFC008A1A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7CA7AB9-8E90-440B-A495-4158FE59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DBC4EFE-272A-4204-92C9-27509468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7E95421-81FD-4390-B76C-B8D12C11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14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1B70D-A14E-4FC7-8B44-0A40A177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DAAA87B-0461-43C5-BF05-02E9A002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F918B06-5165-4F3B-907B-CE4D0792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5614A8-6E58-47DA-9A07-1EA31602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82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10EE45-F15F-41BF-BF22-E80D6FD6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B4ACB4-FA3B-4BDA-A5B3-FD51250C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64295C-B578-45F0-8AD7-8DAA9A2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97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BF4CD-3BA9-4383-9288-E2C94E3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8B7294-48F9-4AE3-A3D6-1BFDF2E6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7C3CE0-E280-4780-9232-A8B097121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62778D-B3DA-4805-BD0C-D4C1630E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3CBAE8-4D78-4A0B-BB3D-19EDC9E5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3BB0FD-D26C-46C4-B68D-EB0496A2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78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98C600-69B1-49BD-9E9F-BCD1DCD0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96F3BF3-946A-4521-B858-693106532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434300-2B5C-48C2-8A1B-FD7160666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8A05B5-563E-4125-971A-F438BEF9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656D95-9E94-4BDE-8710-C79ADA92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B6EC95-E1D0-4834-8673-F7A8E87C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C9BBA9-43DF-42FC-9B58-24598AF8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2D1191-D4DE-4639-9B47-FDB0771A6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14B28D-3405-410E-B3E6-25967FCF3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9954-A491-4811-8EE7-CE6CD32BAED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5C3999-00E3-4B2D-93F1-9BE57752B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4589F9-8B60-4A33-A769-EA30F537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82D4-92FB-4BB0-8237-20DA2CD7C9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2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metabolic-syndr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triacylglycero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nursing-and-health-professions/insulin-blood-lev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F1D90178-51E5-4C3C-B0A0-6C16DF9E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4785360"/>
            <a:ext cx="11206480" cy="2072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2200" b="0" i="0" dirty="0" err="1">
                <a:effectLst/>
              </a:rPr>
              <a:t>Polikistik</a:t>
            </a:r>
            <a:r>
              <a:rPr lang="tr-TR" sz="2200" b="0" i="0" dirty="0">
                <a:effectLst/>
              </a:rPr>
              <a:t> </a:t>
            </a:r>
            <a:r>
              <a:rPr lang="tr-TR" sz="2200" dirty="0" err="1"/>
              <a:t>o</a:t>
            </a:r>
            <a:r>
              <a:rPr lang="tr-TR" sz="2200" b="0" i="0" dirty="0" err="1">
                <a:effectLst/>
              </a:rPr>
              <a:t>ver</a:t>
            </a:r>
            <a:r>
              <a:rPr lang="tr-TR" sz="2200" b="0" i="0" dirty="0">
                <a:effectLst/>
              </a:rPr>
              <a:t> sendromlu aşırı kilolu ve </a:t>
            </a:r>
            <a:r>
              <a:rPr lang="tr-TR" sz="2200" b="0" i="0" dirty="0" err="1">
                <a:effectLst/>
              </a:rPr>
              <a:t>obez</a:t>
            </a:r>
            <a:r>
              <a:rPr lang="tr-TR" sz="2200" b="0" i="0" dirty="0">
                <a:effectLst/>
              </a:rPr>
              <a:t> D vitamini eksikliği olan kadınlarda kalsiyum artı D vitamini takviyesi glikoz metabolizmasını ve </a:t>
            </a:r>
            <a:r>
              <a:rPr lang="tr-TR" sz="2200" b="0" i="0" dirty="0" err="1">
                <a:effectLst/>
              </a:rPr>
              <a:t>lipid</a:t>
            </a:r>
            <a:r>
              <a:rPr lang="tr-TR" sz="2200" b="0" i="0" dirty="0">
                <a:effectLst/>
              </a:rPr>
              <a:t> konsantrasyonlarını etkiler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2400" dirty="0"/>
              <a:t>Arş. Gör. Dr. Fatma Betül Kesgin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2400" dirty="0"/>
              <a:t>KTÜ Aile Hekimliği ABD</a:t>
            </a:r>
          </a:p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82A2E1E-0235-490D-9B21-FA18D598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4000"/>
            <a:ext cx="85344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0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7A2706-F2A7-4A23-B361-F20C1F32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D6C56-DC25-4076-AB93-13937BFB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48"/>
            <a:ext cx="10515600" cy="4795203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&lt;18 veya &gt;40 yaş kadınlar</a:t>
            </a:r>
          </a:p>
          <a:p>
            <a:r>
              <a:rPr lang="tr-TR" sz="2200" b="0" i="0" dirty="0">
                <a:effectLst/>
              </a:rPr>
              <a:t>BMI &lt; 25 kg/m2 olanlar</a:t>
            </a:r>
            <a:r>
              <a:rPr lang="tr-TR" sz="2200" baseline="30000" dirty="0"/>
              <a:t> </a:t>
            </a:r>
          </a:p>
          <a:p>
            <a:r>
              <a:rPr lang="tr-TR" sz="2200" dirty="0" err="1"/>
              <a:t>N</a:t>
            </a:r>
            <a:r>
              <a:rPr lang="tr-TR" sz="2200" b="0" i="0" dirty="0" err="1">
                <a:effectLst/>
              </a:rPr>
              <a:t>eoplastik</a:t>
            </a:r>
            <a:r>
              <a:rPr lang="tr-TR" sz="2200" b="0" i="0" dirty="0">
                <a:effectLst/>
              </a:rPr>
              <a:t>, </a:t>
            </a:r>
            <a:r>
              <a:rPr lang="tr-TR" sz="2200" b="0" i="0" dirty="0" err="1">
                <a:effectLst/>
              </a:rPr>
              <a:t>hepatik</a:t>
            </a:r>
            <a:r>
              <a:rPr lang="tr-TR" sz="2200" b="0" i="0" dirty="0">
                <a:effectLst/>
              </a:rPr>
              <a:t>, </a:t>
            </a:r>
            <a:r>
              <a:rPr lang="tr-TR" sz="2200" b="0" i="0" dirty="0" err="1">
                <a:effectLst/>
              </a:rPr>
              <a:t>renal</a:t>
            </a:r>
            <a:r>
              <a:rPr lang="tr-TR" sz="2200" b="0" i="0" dirty="0">
                <a:effectLst/>
              </a:rPr>
              <a:t> veya kardiyovasküler bozuklukları olanlar</a:t>
            </a:r>
          </a:p>
          <a:p>
            <a:r>
              <a:rPr lang="tr-TR" sz="2200" dirty="0"/>
              <a:t>E</a:t>
            </a:r>
            <a:r>
              <a:rPr lang="tr-TR" sz="2200" b="0" i="0" dirty="0">
                <a:effectLst/>
              </a:rPr>
              <a:t>milim bozukluğu olan bireyler</a:t>
            </a:r>
          </a:p>
          <a:p>
            <a:r>
              <a:rPr lang="tr-TR" sz="2200" dirty="0"/>
              <a:t>S</a:t>
            </a:r>
            <a:r>
              <a:rPr lang="tr-TR" sz="2200" b="0" i="0" dirty="0">
                <a:effectLst/>
              </a:rPr>
              <a:t>on 6 ay içinde kalsiyum ve D vitamini kullananlar</a:t>
            </a:r>
          </a:p>
          <a:p>
            <a:r>
              <a:rPr lang="tr-TR" sz="2200" b="0" i="0" dirty="0">
                <a:effectLst/>
              </a:rPr>
              <a:t>Günde 1500 mg'dan fazla </a:t>
            </a:r>
            <a:r>
              <a:rPr lang="tr-TR" sz="2200" dirty="0"/>
              <a:t>kalsiyum alımı</a:t>
            </a:r>
            <a:r>
              <a:rPr lang="tr-TR" sz="2200" b="0" i="0" dirty="0">
                <a:effectLst/>
              </a:rPr>
              <a:t> olanlar </a:t>
            </a:r>
          </a:p>
          <a:p>
            <a:r>
              <a:rPr lang="tr-TR" sz="2200" b="0" i="0" dirty="0">
                <a:effectLst/>
              </a:rPr>
              <a:t>Son 6 ay içerisinde hormon tedavisi, </a:t>
            </a:r>
            <a:r>
              <a:rPr lang="tr-TR" sz="2200" b="0" i="0" dirty="0" err="1">
                <a:effectLst/>
              </a:rPr>
              <a:t>antidiyabetik</a:t>
            </a:r>
            <a:r>
              <a:rPr lang="tr-TR" sz="2200" b="0" i="0" dirty="0">
                <a:effectLst/>
              </a:rPr>
              <a:t> veya anti-obezite ilaçları kullananlar</a:t>
            </a:r>
          </a:p>
          <a:p>
            <a:r>
              <a:rPr lang="tr-TR" sz="2200" b="0" i="0" dirty="0">
                <a:effectLst/>
              </a:rPr>
              <a:t>Diyet ve/veya belirli bir fiziksel aktivite programı benimsemek isteyen bireyler</a:t>
            </a:r>
          </a:p>
          <a:p>
            <a:endParaRPr lang="tr-TR" sz="2200" b="0" i="0" dirty="0">
              <a:effectLst/>
            </a:endParaRPr>
          </a:p>
          <a:p>
            <a:pPr marL="0" indent="0">
              <a:buNone/>
            </a:pPr>
            <a:r>
              <a:rPr lang="tr-TR" dirty="0"/>
              <a:t>                   </a:t>
            </a:r>
            <a:r>
              <a:rPr lang="tr-TR" dirty="0">
                <a:sym typeface="Wingdings" panose="05000000000000000000" pitchFamily="2" charset="2"/>
              </a:rPr>
              <a:t>çalışmaya dahil edilmedi</a:t>
            </a:r>
            <a:endParaRPr lang="tr-TR" b="0" i="0" dirty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321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1782E6-555D-4CB2-A097-B5D27DAD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334168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6AAEF-7BCC-4BBE-8D68-93CEFC79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731"/>
            <a:ext cx="10515600" cy="4631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Daha önceki çalışmalar</a:t>
            </a:r>
            <a:r>
              <a:rPr lang="tr-TR" sz="2600" dirty="0"/>
              <a:t>;</a:t>
            </a:r>
          </a:p>
          <a:p>
            <a:r>
              <a:rPr lang="tr-TR" sz="2200" b="0" i="0" dirty="0">
                <a:effectLst/>
              </a:rPr>
              <a:t>25(OH)D serum düzeyleri, </a:t>
            </a:r>
          </a:p>
          <a:p>
            <a:r>
              <a:rPr lang="tr-TR" sz="2200" b="0" i="0" dirty="0">
                <a:effectLst/>
              </a:rPr>
              <a:t>kilolu kadınlarda, özellikle </a:t>
            </a:r>
            <a:r>
              <a:rPr lang="tr-TR" sz="2200" b="0" i="0" dirty="0" err="1">
                <a:effectLst/>
              </a:rPr>
              <a:t>viseral</a:t>
            </a:r>
            <a:r>
              <a:rPr lang="tr-TR" sz="2200" b="0" i="0" dirty="0">
                <a:effectLst/>
              </a:rPr>
              <a:t> </a:t>
            </a:r>
            <a:r>
              <a:rPr lang="tr-TR" sz="2200" b="0" i="0" dirty="0" err="1">
                <a:effectLst/>
              </a:rPr>
              <a:t>obezitesi</a:t>
            </a:r>
            <a:r>
              <a:rPr lang="tr-TR" sz="2200" b="0" i="0" dirty="0">
                <a:effectLst/>
              </a:rPr>
              <a:t> olanlarda, </a:t>
            </a:r>
          </a:p>
          <a:p>
            <a:r>
              <a:rPr lang="tr-TR" sz="2200" b="0" i="0" dirty="0">
                <a:effectLst/>
              </a:rPr>
              <a:t>zayıf PCOS deneklerine kıyasla </a:t>
            </a:r>
          </a:p>
          <a:p>
            <a:r>
              <a:rPr lang="tr-TR" sz="2200" b="0" i="0" dirty="0">
                <a:effectLst/>
              </a:rPr>
              <a:t>daha düşük</a:t>
            </a:r>
          </a:p>
          <a:p>
            <a:endParaRPr lang="tr-TR" sz="2200" b="0" i="0" dirty="0">
              <a:solidFill>
                <a:srgbClr val="FF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A</a:t>
            </a:r>
            <a:r>
              <a:rPr lang="tr-TR" sz="2600" b="0" i="0" dirty="0">
                <a:effectLst/>
              </a:rPr>
              <a:t>şırı kilolu ve </a:t>
            </a:r>
            <a:r>
              <a:rPr lang="tr-TR" sz="2600" b="0" i="0" dirty="0" err="1">
                <a:effectLst/>
              </a:rPr>
              <a:t>obez</a:t>
            </a:r>
            <a:r>
              <a:rPr lang="tr-TR" sz="2600" b="0" i="0" dirty="0">
                <a:effectLst/>
              </a:rPr>
              <a:t> PCOS </a:t>
            </a:r>
            <a:r>
              <a:rPr lang="tr-TR" sz="2600" b="0" i="0" dirty="0" err="1">
                <a:effectLst/>
              </a:rPr>
              <a:t>lu</a:t>
            </a:r>
            <a:r>
              <a:rPr lang="tr-TR" sz="2600" b="0" i="0" dirty="0">
                <a:effectLst/>
              </a:rPr>
              <a:t> </a:t>
            </a:r>
            <a:r>
              <a:rPr lang="tr-TR" sz="2600" dirty="0"/>
              <a:t>bireylerde;</a:t>
            </a:r>
            <a:r>
              <a:rPr lang="tr-TR" sz="2600" b="0" i="0" dirty="0">
                <a:effectLst/>
              </a:rPr>
              <a:t> </a:t>
            </a:r>
          </a:p>
          <a:p>
            <a:r>
              <a:rPr lang="tr-TR" sz="2600" dirty="0"/>
              <a:t>D vitamini eksikliğinin </a:t>
            </a:r>
            <a:r>
              <a:rPr lang="tr-TR" sz="2600" b="0" i="0" dirty="0">
                <a:effectLst/>
              </a:rPr>
              <a:t>insülin direncine yol açtığını varsaydık</a:t>
            </a:r>
          </a:p>
          <a:p>
            <a:r>
              <a:rPr lang="tr-TR" sz="2600" dirty="0"/>
              <a:t>B</a:t>
            </a:r>
            <a:r>
              <a:rPr lang="tr-TR" sz="2600" b="0" i="0" dirty="0">
                <a:effectLst/>
              </a:rPr>
              <a:t>u nedenle</a:t>
            </a:r>
            <a:r>
              <a:rPr lang="tr-TR" sz="2600" dirty="0"/>
              <a:t> bu bireyleri</a:t>
            </a:r>
            <a:r>
              <a:rPr lang="tr-TR" sz="2600" b="0" i="0" dirty="0">
                <a:effectLst/>
              </a:rPr>
              <a:t> çalışmaya dahil ettik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67708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D96F81-BE5D-47AC-8873-2D8ED0DD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55392B-EA41-4A03-A354-65F6467D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PCOS tanısı Rotterdam kriterlerine göre yapıldı.</a:t>
            </a:r>
          </a:p>
          <a:p>
            <a:pPr marL="0" indent="0">
              <a:buNone/>
            </a:pPr>
            <a:endParaRPr lang="tr-TR" b="0" i="0" dirty="0">
              <a:effectLst/>
            </a:endParaRPr>
          </a:p>
          <a:p>
            <a:pPr marL="0" indent="0">
              <a:buNone/>
            </a:pPr>
            <a:endParaRPr lang="tr-TR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 Aşağıdaki kriterlerden ikisine sahip olanlar PCOS olarak kabul edildi:</a:t>
            </a:r>
          </a:p>
          <a:p>
            <a:r>
              <a:rPr lang="tr-TR" sz="2400" dirty="0" err="1"/>
              <a:t>O</a:t>
            </a:r>
            <a:r>
              <a:rPr lang="tr-TR" sz="2400" b="0" i="0" dirty="0" err="1">
                <a:effectLst/>
              </a:rPr>
              <a:t>ligo</a:t>
            </a:r>
            <a:r>
              <a:rPr lang="tr-TR" sz="2400" b="0" i="0" dirty="0">
                <a:effectLst/>
              </a:rPr>
              <a:t>- ve/veya </a:t>
            </a:r>
            <a:r>
              <a:rPr lang="tr-TR" sz="2400" b="0" i="0" dirty="0" err="1">
                <a:effectLst/>
              </a:rPr>
              <a:t>anovulasyon</a:t>
            </a:r>
            <a:endParaRPr lang="tr-TR" sz="2400" b="0" i="0" dirty="0">
              <a:effectLst/>
            </a:endParaRPr>
          </a:p>
          <a:p>
            <a:r>
              <a:rPr lang="tr-TR" sz="2400" b="0" i="0" dirty="0" err="1">
                <a:effectLst/>
              </a:rPr>
              <a:t>Hiperandrojenizm</a:t>
            </a:r>
            <a:endParaRPr lang="tr-TR" sz="2400" dirty="0"/>
          </a:p>
          <a:p>
            <a:r>
              <a:rPr lang="tr-TR" sz="2400" b="0" i="0" dirty="0" err="1">
                <a:effectLst/>
              </a:rPr>
              <a:t>Polikistik</a:t>
            </a:r>
            <a:r>
              <a:rPr lang="tr-TR" sz="2400" b="0" i="0" dirty="0">
                <a:effectLst/>
              </a:rPr>
              <a:t> </a:t>
            </a:r>
            <a:r>
              <a:rPr lang="tr-TR" sz="2400" b="0" i="0" dirty="0" err="1">
                <a:effectLst/>
              </a:rPr>
              <a:t>overler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748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989C5-5E13-4852-AB52-31F47FCF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87DD0-A4A6-43E6-8B91-0049562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790836"/>
            <a:ext cx="11160760" cy="5067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Kaşan Tıp Bilimleri Üniversitesi'ne bağlı kliniklerde </a:t>
            </a:r>
          </a:p>
          <a:p>
            <a:r>
              <a:rPr lang="tr-TR" sz="2200" b="0" i="0" dirty="0">
                <a:effectLst/>
              </a:rPr>
              <a:t>j</a:t>
            </a:r>
            <a:r>
              <a:rPr lang="tr-TR" sz="2200" dirty="0"/>
              <a:t>inekolojiye başvuran t</a:t>
            </a:r>
            <a:r>
              <a:rPr lang="tr-TR" sz="2200" b="0" i="0" dirty="0">
                <a:effectLst/>
              </a:rPr>
              <a:t>oplam 700 kadına </a:t>
            </a:r>
          </a:p>
          <a:p>
            <a:r>
              <a:rPr lang="tr-TR" sz="2200" b="0" i="0" dirty="0">
                <a:effectLst/>
              </a:rPr>
              <a:t>PCOS taraması yapıldı</a:t>
            </a:r>
          </a:p>
          <a:p>
            <a:endParaRPr lang="tr-TR" sz="2600" b="0" i="0" dirty="0">
              <a:effectLst/>
            </a:endParaRPr>
          </a:p>
          <a:p>
            <a:r>
              <a:rPr lang="tr-TR" sz="2600" dirty="0" err="1"/>
              <a:t>Menstürel</a:t>
            </a:r>
            <a:r>
              <a:rPr lang="tr-TR" sz="2600" dirty="0"/>
              <a:t> düzensizlik </a:t>
            </a:r>
            <a:r>
              <a:rPr lang="tr-TR" sz="2600" b="0" i="0" dirty="0">
                <a:effectLst/>
              </a:rPr>
              <a:t>bildiren ve/veya </a:t>
            </a:r>
          </a:p>
          <a:p>
            <a:r>
              <a:rPr lang="tr-TR" sz="2600" b="0" i="0" dirty="0" err="1">
                <a:effectLst/>
              </a:rPr>
              <a:t>modifiye</a:t>
            </a:r>
            <a:r>
              <a:rPr lang="tr-TR" sz="2600" b="0" i="0" dirty="0">
                <a:effectLst/>
              </a:rPr>
              <a:t> </a:t>
            </a:r>
            <a:r>
              <a:rPr lang="tr-TR" sz="2600" b="0" i="0" dirty="0" err="1">
                <a:effectLst/>
              </a:rPr>
              <a:t>Ferriman</a:t>
            </a:r>
            <a:r>
              <a:rPr lang="tr-TR" sz="2600" b="0" i="0" dirty="0">
                <a:effectLst/>
              </a:rPr>
              <a:t> </a:t>
            </a:r>
            <a:r>
              <a:rPr lang="tr-TR" sz="2600" b="0" i="0" dirty="0" err="1">
                <a:effectLst/>
              </a:rPr>
              <a:t>Gallwey</a:t>
            </a:r>
            <a:r>
              <a:rPr lang="tr-TR" sz="2600" b="0" i="0" dirty="0">
                <a:effectLst/>
              </a:rPr>
              <a:t> (</a:t>
            </a:r>
            <a:r>
              <a:rPr lang="tr-TR" sz="2600" b="0" i="0" dirty="0" err="1">
                <a:effectLst/>
              </a:rPr>
              <a:t>mF</a:t>
            </a:r>
            <a:r>
              <a:rPr lang="tr-TR" sz="2600" b="0" i="0" dirty="0">
                <a:effectLst/>
              </a:rPr>
              <a:t>-G) skoru 8 olan kadınlar </a:t>
            </a:r>
          </a:p>
          <a:p>
            <a:pPr marL="0" indent="0">
              <a:buNone/>
            </a:pPr>
            <a:r>
              <a:rPr lang="tr-TR" sz="2600" dirty="0"/>
              <a:t>              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b="0" i="0" dirty="0">
                <a:effectLst/>
              </a:rPr>
              <a:t>klinik muayeneye davet edildi</a:t>
            </a:r>
          </a:p>
          <a:p>
            <a:pPr marL="0" indent="0">
              <a:buNone/>
            </a:pPr>
            <a:endParaRPr lang="tr-TR" sz="2600" b="0" i="0" dirty="0">
              <a:effectLst/>
            </a:endParaRPr>
          </a:p>
          <a:p>
            <a:r>
              <a:rPr lang="tr-TR" sz="2600" b="0" i="0" dirty="0">
                <a:effectLst/>
              </a:rPr>
              <a:t>Bu kriterlere sahip olmayanlar daha fazla değerlendirilmedi</a:t>
            </a:r>
          </a:p>
          <a:p>
            <a:pPr marL="0" indent="0">
              <a:buNone/>
            </a:pPr>
            <a:r>
              <a:rPr lang="tr-TR" sz="2600" dirty="0"/>
              <a:t>               </a:t>
            </a:r>
            <a:r>
              <a:rPr lang="tr-TR" sz="2600" dirty="0">
                <a:sym typeface="Wingdings" panose="05000000000000000000" pitchFamily="2" charset="2"/>
              </a:rPr>
              <a:t></a:t>
            </a:r>
            <a:r>
              <a:rPr lang="tr-TR" sz="2600" b="0" i="0" dirty="0" err="1">
                <a:effectLst/>
              </a:rPr>
              <a:t>PCOS'lu</a:t>
            </a:r>
            <a:r>
              <a:rPr lang="tr-TR" sz="2600" b="0" i="0" dirty="0">
                <a:effectLst/>
              </a:rPr>
              <a:t> olmadığı kabul edildi</a:t>
            </a:r>
            <a:endParaRPr lang="tr-TR" sz="2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B9568D-7B4C-4F62-8858-E4A54391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83" y="3061995"/>
            <a:ext cx="3436259" cy="2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989C5-5E13-4852-AB52-31F47FCF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87DD0-A4A6-43E6-8B91-0049562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544320"/>
            <a:ext cx="11160760" cy="614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Tıbbi öykünün alınması ve adet düzensizlikleri, klinik </a:t>
            </a:r>
            <a:r>
              <a:rPr lang="tr-TR" sz="2400" b="0" i="0" dirty="0" err="1">
                <a:effectLst/>
              </a:rPr>
              <a:t>hiperandrojenizm</a:t>
            </a:r>
            <a:r>
              <a:rPr lang="tr-TR" sz="2400" b="0" i="0" dirty="0">
                <a:effectLst/>
              </a:rPr>
              <a:t> ve hormon tedavisi de dahil olmak üzere PCOS semptomlarının sorgulanm</a:t>
            </a:r>
            <a:r>
              <a:rPr lang="tr-TR" sz="2400" dirty="0"/>
              <a:t>ası 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</a:t>
            </a:r>
            <a:r>
              <a:rPr lang="tr-TR" sz="2200" dirty="0"/>
              <a:t>e</a:t>
            </a:r>
            <a:r>
              <a:rPr lang="tr-TR" sz="2200" b="0" i="0" dirty="0">
                <a:effectLst/>
              </a:rPr>
              <a:t>ğitimli</a:t>
            </a:r>
            <a:r>
              <a:rPr lang="tr-TR" sz="2200" dirty="0"/>
              <a:t> ebeler</a:t>
            </a:r>
          </a:p>
          <a:p>
            <a:pPr marL="0" indent="0">
              <a:buNone/>
            </a:pPr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Adet düzensizliği:</a:t>
            </a:r>
          </a:p>
          <a:p>
            <a:r>
              <a:rPr lang="tr-TR" sz="2200" dirty="0"/>
              <a:t>Kronik </a:t>
            </a:r>
            <a:r>
              <a:rPr lang="tr-TR" sz="2200" dirty="0" err="1"/>
              <a:t>amenore</a:t>
            </a:r>
            <a:r>
              <a:rPr lang="tr-TR" sz="2200" dirty="0"/>
              <a:t> </a:t>
            </a:r>
            <a:r>
              <a:rPr lang="tr-TR" sz="2200" b="0" i="0" dirty="0">
                <a:effectLst/>
              </a:rPr>
              <a:t>veya </a:t>
            </a:r>
          </a:p>
          <a:p>
            <a:r>
              <a:rPr lang="tr-TR" sz="2200" b="0" i="0" dirty="0">
                <a:effectLst/>
              </a:rPr>
              <a:t>21 günden kısa veya 35 günden fazla veya döngüler arasında dört günden fazla değişiklik</a:t>
            </a:r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Klinik </a:t>
            </a:r>
            <a:r>
              <a:rPr lang="tr-TR" sz="2400" b="0" i="0" dirty="0" err="1">
                <a:effectLst/>
              </a:rPr>
              <a:t>hiperandrojenizm</a:t>
            </a:r>
            <a:r>
              <a:rPr lang="tr-TR" sz="2400" b="0" i="0" dirty="0">
                <a:effectLst/>
              </a:rPr>
              <a:t>, </a:t>
            </a:r>
          </a:p>
          <a:p>
            <a:r>
              <a:rPr lang="tr-TR" sz="2200" b="0" i="0" dirty="0">
                <a:effectLst/>
              </a:rPr>
              <a:t>dokuz bölgedeki saç büyümesinin derecesini gösteren bir çizelgeye dayalı olarak, </a:t>
            </a:r>
          </a:p>
          <a:p>
            <a:r>
              <a:rPr lang="tr-TR" sz="2200" b="0" i="0" dirty="0" err="1">
                <a:effectLst/>
              </a:rPr>
              <a:t>mF</a:t>
            </a:r>
            <a:r>
              <a:rPr lang="tr-TR" sz="2200" b="0" i="0" dirty="0">
                <a:effectLst/>
              </a:rPr>
              <a:t>-G </a:t>
            </a:r>
            <a:r>
              <a:rPr lang="tr-TR" sz="2200" b="0" i="0" dirty="0" err="1">
                <a:effectLst/>
              </a:rPr>
              <a:t>skorlama</a:t>
            </a:r>
            <a:r>
              <a:rPr lang="tr-TR" sz="2200" b="0" i="0" dirty="0">
                <a:effectLst/>
              </a:rPr>
              <a:t> yöntemi kullanılarak, </a:t>
            </a:r>
          </a:p>
          <a:p>
            <a:r>
              <a:rPr lang="tr-TR" sz="2200" b="0" i="0" dirty="0">
                <a:effectLst/>
              </a:rPr>
              <a:t>kişinin bildirdiği </a:t>
            </a:r>
            <a:r>
              <a:rPr lang="tr-TR" sz="2200" dirty="0" err="1"/>
              <a:t>hirsutizm</a:t>
            </a:r>
            <a:r>
              <a:rPr lang="tr-TR" sz="2200" dirty="0"/>
              <a:t> derecesi olarak değerlendirildi.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81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989C5-5E13-4852-AB52-31F47FCF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87DD0-A4A6-43E6-8B91-0049562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544320"/>
            <a:ext cx="11160760" cy="614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Merkeze başvuran tüm hastalar önce çalışma</a:t>
            </a:r>
            <a:r>
              <a:rPr lang="tr-TR" sz="2400" dirty="0"/>
              <a:t> jinekoloğu tarafından</a:t>
            </a:r>
            <a:r>
              <a:rPr lang="tr-TR" sz="2400" b="0" i="0" dirty="0">
                <a:effectLst/>
              </a:rPr>
              <a:t> muayene </a:t>
            </a:r>
            <a:r>
              <a:rPr lang="tr-TR" sz="2400" dirty="0"/>
              <a:t>edildi</a:t>
            </a:r>
            <a:endParaRPr lang="tr-TR" sz="2400" b="0" i="0" dirty="0">
              <a:effectLst/>
            </a:endParaRPr>
          </a:p>
          <a:p>
            <a:r>
              <a:rPr lang="tr-TR" sz="2200" dirty="0"/>
              <a:t>T</a:t>
            </a:r>
            <a:r>
              <a:rPr lang="tr-TR" sz="2200" b="0" i="0" dirty="0">
                <a:effectLst/>
              </a:rPr>
              <a:t>üm olgularda PCOS tanısı konduktan sonra; </a:t>
            </a:r>
          </a:p>
          <a:p>
            <a:r>
              <a:rPr lang="tr-TR" sz="2200" b="0" i="0" dirty="0" err="1">
                <a:effectLst/>
              </a:rPr>
              <a:t>mF</a:t>
            </a:r>
            <a:r>
              <a:rPr lang="tr-TR" sz="2200" b="0" i="0" dirty="0">
                <a:effectLst/>
              </a:rPr>
              <a:t>-G puanlama formunu doldurmaları istendi</a:t>
            </a:r>
            <a:endParaRPr lang="tr-TR" sz="2200" dirty="0"/>
          </a:p>
          <a:p>
            <a:r>
              <a:rPr lang="tr-TR" sz="2200" b="0" i="0" dirty="0" err="1">
                <a:effectLst/>
              </a:rPr>
              <a:t>Hirsutizm</a:t>
            </a:r>
            <a:r>
              <a:rPr lang="tr-TR" sz="2200" b="0" i="0" dirty="0">
                <a:effectLst/>
              </a:rPr>
              <a:t>, çalışma jinekoloğu tarafından yeniden kontrol edildi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/>
              <a:t>Menstrüel</a:t>
            </a:r>
            <a:r>
              <a:rPr lang="tr-TR" sz="2400" dirty="0"/>
              <a:t> </a:t>
            </a:r>
            <a:r>
              <a:rPr lang="tr-TR" sz="2400" dirty="0" err="1"/>
              <a:t>disfonksiyon</a:t>
            </a:r>
            <a:r>
              <a:rPr lang="tr-TR" sz="2400" dirty="0"/>
              <a:t> </a:t>
            </a:r>
            <a:r>
              <a:rPr lang="tr-TR" sz="2400" b="0" i="0" dirty="0">
                <a:effectLst/>
              </a:rPr>
              <a:t>ve/veya </a:t>
            </a:r>
            <a:r>
              <a:rPr lang="tr-TR" sz="2400" b="0" i="0" dirty="0" err="1">
                <a:effectLst/>
              </a:rPr>
              <a:t>hirsutizm</a:t>
            </a:r>
            <a:r>
              <a:rPr lang="tr-TR" sz="2400" b="0" i="0" dirty="0">
                <a:effectLst/>
              </a:rPr>
              <a:t> olan katılımcılara</a:t>
            </a:r>
            <a:r>
              <a:rPr lang="tr-TR" sz="2400" dirty="0"/>
              <a:t> :</a:t>
            </a:r>
          </a:p>
          <a:p>
            <a:r>
              <a:rPr lang="tr-TR" sz="2200" dirty="0"/>
              <a:t>Ultrasonografi </a:t>
            </a:r>
            <a:r>
              <a:rPr lang="tr-TR" sz="2200" b="0" i="0" dirty="0">
                <a:effectLst/>
              </a:rPr>
              <a:t>(US) ile </a:t>
            </a:r>
            <a:r>
              <a:rPr lang="tr-TR" sz="2200" b="0" i="0" dirty="0" err="1">
                <a:effectLst/>
              </a:rPr>
              <a:t>polikistik</a:t>
            </a:r>
            <a:r>
              <a:rPr lang="tr-TR" sz="2200" b="0" i="0" dirty="0">
                <a:effectLst/>
              </a:rPr>
              <a:t> </a:t>
            </a:r>
            <a:r>
              <a:rPr lang="tr-TR" sz="2200" b="0" i="0" dirty="0" err="1">
                <a:effectLst/>
              </a:rPr>
              <a:t>over</a:t>
            </a:r>
            <a:r>
              <a:rPr lang="tr-TR" sz="2200" b="0" i="0" dirty="0">
                <a:effectLst/>
              </a:rPr>
              <a:t> tanısı konuldu. </a:t>
            </a:r>
          </a:p>
          <a:p>
            <a:endParaRPr lang="tr-TR" sz="2200" b="0" i="0" dirty="0">
              <a:effectLst/>
            </a:endParaRPr>
          </a:p>
          <a:p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Son olarak, 104 kadın dahil edilme kriterlerini karşıladı ve çalışmaya alındı ​​(</a:t>
            </a:r>
            <a:r>
              <a:rPr lang="tr-TR" sz="2400" dirty="0"/>
              <a:t>Şekil 1</a:t>
            </a:r>
            <a:r>
              <a:rPr lang="tr-TR" sz="2400" b="0" i="0" dirty="0">
                <a:effectLst/>
              </a:rPr>
              <a:t>).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1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989C5-5E13-4852-AB52-31F47FCF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87DD0-A4A6-43E6-8B91-0049562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660208"/>
            <a:ext cx="11160760" cy="6146800"/>
          </a:xfrm>
        </p:spPr>
        <p:txBody>
          <a:bodyPr/>
          <a:lstStyle/>
          <a:p>
            <a:r>
              <a:rPr lang="tr-TR" sz="2400" b="0" i="0" dirty="0">
                <a:effectLst/>
              </a:rPr>
              <a:t>Denekler BMI (&lt;30 ve &gt;30 kg/m2) ve yaşa (&lt;30 ve ≥30 y) göre katmanlara ayrıldı ve daha sonra 8 hafta boyunca rastgele dört gruba ayrıldı. 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Rastgele atama, bilgisayar tarafından oluşturulan rasgele sayılar kullanılarak yapıldı. 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Çalışma Helsinki Deklarasyonu'nda belirtilen yönergelere göre yapıldı. 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Kaşan Tıp Bilimleri Üniversitesi etik kurulu çalışmayı onayladı ve tüm katılımcılardan bilgilendirilmiş yazılı onam alındı. 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114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F8B6BB-2E79-46E6-8DDC-A40F6364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39"/>
            <a:ext cx="10515600" cy="790112"/>
          </a:xfrm>
        </p:spPr>
        <p:txBody>
          <a:bodyPr>
            <a:normAutofit fontScale="70000" lnSpcReduction="20000"/>
          </a:bodyPr>
          <a:lstStyle/>
          <a:p>
            <a:r>
              <a:rPr lang="tr-TR" b="0" i="0" dirty="0">
                <a:effectLst/>
              </a:rPr>
              <a:t>Şekil 1 . Hasta akış şemasının özeti</a:t>
            </a:r>
            <a:r>
              <a:rPr lang="tr-TR" dirty="0"/>
              <a:t>. A</a:t>
            </a:r>
            <a:r>
              <a:rPr lang="tr-TR" b="0" i="0" dirty="0">
                <a:effectLst/>
              </a:rPr>
              <a:t> grubundaki bireyler</a:t>
            </a:r>
            <a:r>
              <a:rPr lang="tr-TR" b="0" i="0" baseline="30000" dirty="0">
                <a:effectLst/>
              </a:rPr>
              <a:t> </a:t>
            </a:r>
            <a:r>
              <a:rPr lang="tr-TR" b="0" i="0" dirty="0">
                <a:effectLst/>
              </a:rPr>
              <a:t>günlük 1000 mg </a:t>
            </a:r>
            <a:r>
              <a:rPr lang="tr-TR" dirty="0"/>
              <a:t>kalsiyum karbonat aldı. B grubundaki b</a:t>
            </a:r>
            <a:r>
              <a:rPr lang="tr-TR" b="0" i="0" dirty="0">
                <a:effectLst/>
              </a:rPr>
              <a:t>ireyler haftalık 50000 IU </a:t>
            </a:r>
            <a:r>
              <a:rPr lang="tr-TR" dirty="0"/>
              <a:t>D3 vitamini aldı. C grubundaki b</a:t>
            </a:r>
            <a:r>
              <a:rPr lang="tr-TR" b="0" i="0" dirty="0">
                <a:effectLst/>
              </a:rPr>
              <a:t>ireyler günlük 1000 mg kalsiyum artı haftalık 50000 IU D3 vitamini aldı. IVF: </a:t>
            </a:r>
            <a:r>
              <a:rPr lang="tr-TR" b="0" i="1" dirty="0">
                <a:effectLst/>
              </a:rPr>
              <a:t>Tüp </a:t>
            </a:r>
            <a:r>
              <a:rPr lang="tr-TR" b="0" i="0" dirty="0">
                <a:effectLst/>
              </a:rPr>
              <a:t>bebek, PCOS: </a:t>
            </a:r>
            <a:r>
              <a:rPr lang="tr-TR" dirty="0" err="1"/>
              <a:t>polikistik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sendromu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8B47B8-D157-47F3-9CB1-85D5F667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16" y="301841"/>
            <a:ext cx="8034292" cy="54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6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7DB54-A78F-4F6B-9A4B-740B7279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671"/>
            <a:ext cx="10515600" cy="1504257"/>
          </a:xfrm>
        </p:spPr>
        <p:txBody>
          <a:bodyPr/>
          <a:lstStyle/>
          <a:p>
            <a:r>
              <a:rPr lang="tr-TR" b="0" i="0" dirty="0">
                <a:effectLst/>
                <a:latin typeface="NexusSerif"/>
              </a:rPr>
              <a:t>2.2 . Çalışma tasarımı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50FF3C-D1C8-406D-AC62-E7E99786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014"/>
            <a:ext cx="11079480" cy="5770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Çalışma başlangıcında ve müdahale öncesi BMI ve yaş için sınıflandırmadan sonra, denekler rastgele aşağıdaki şekilde dört gruba ayrıldı: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0" i="0" dirty="0">
                <a:effectLst/>
              </a:rPr>
              <a:t>1) 1000 mg/d kalsiyum + D vitamini </a:t>
            </a:r>
            <a:r>
              <a:rPr lang="tr-TR" sz="2400" b="0" i="0" dirty="0" err="1">
                <a:effectLst/>
              </a:rPr>
              <a:t>plasebo</a:t>
            </a:r>
            <a:r>
              <a:rPr lang="tr-TR" sz="2400" b="0" i="0" dirty="0">
                <a:effectLst/>
              </a:rPr>
              <a:t> ( </a:t>
            </a:r>
            <a:r>
              <a:rPr lang="tr-TR" sz="2400" b="0" i="1" dirty="0">
                <a:effectLst/>
              </a:rPr>
              <a:t>n</a:t>
            </a:r>
            <a:r>
              <a:rPr lang="tr-TR" sz="2400" b="0" i="0" dirty="0">
                <a:effectLst/>
              </a:rPr>
              <a:t>  = 26)(A grubu)</a:t>
            </a:r>
          </a:p>
          <a:p>
            <a:pPr marL="0" indent="0">
              <a:buNone/>
            </a:pPr>
            <a:r>
              <a:rPr lang="tr-TR" sz="2400" b="0" i="0" dirty="0">
                <a:effectLst/>
              </a:rPr>
              <a:t>2) 50.000 IU/hafta D vitamini + kalsiyum </a:t>
            </a:r>
            <a:r>
              <a:rPr lang="tr-TR" sz="2400" b="0" i="0" dirty="0" err="1">
                <a:effectLst/>
              </a:rPr>
              <a:t>plasebo</a:t>
            </a:r>
            <a:r>
              <a:rPr lang="tr-TR" sz="2400" b="0" i="0" dirty="0">
                <a:effectLst/>
              </a:rPr>
              <a:t> ( </a:t>
            </a:r>
            <a:r>
              <a:rPr lang="tr-TR" sz="2400" b="0" i="1" dirty="0">
                <a:effectLst/>
              </a:rPr>
              <a:t>n </a:t>
            </a:r>
            <a:r>
              <a:rPr lang="tr-TR" sz="2400" b="0" i="0" dirty="0">
                <a:effectLst/>
              </a:rPr>
              <a:t> = 26)(B grubu)</a:t>
            </a:r>
          </a:p>
          <a:p>
            <a:pPr marL="0" indent="0">
              <a:buNone/>
            </a:pPr>
            <a:r>
              <a:rPr lang="tr-TR" sz="2400" b="0" i="0" dirty="0">
                <a:effectLst/>
              </a:rPr>
              <a:t>3) 8 hafta boyunca 1000 mg </a:t>
            </a:r>
            <a:r>
              <a:rPr lang="tr-TR" sz="2400" dirty="0"/>
              <a:t>kalsiyum/d </a:t>
            </a:r>
            <a:r>
              <a:rPr lang="tr-TR" sz="2400" b="0" i="0" dirty="0">
                <a:effectLst/>
              </a:rPr>
              <a:t>+ 50.000 IU/hafta D vitamini(</a:t>
            </a:r>
            <a:r>
              <a:rPr lang="tr-TR" sz="2400" b="0" i="1" dirty="0">
                <a:effectLst/>
              </a:rPr>
              <a:t>n</a:t>
            </a:r>
            <a:r>
              <a:rPr lang="tr-TR" sz="2400" b="0" i="0" dirty="0">
                <a:effectLst/>
              </a:rPr>
              <a:t>=26)(C grubu) </a:t>
            </a:r>
            <a:endParaRPr lang="tr-TR" sz="2400" dirty="0"/>
          </a:p>
          <a:p>
            <a:pPr marL="0" indent="0">
              <a:buNone/>
            </a:pPr>
            <a:r>
              <a:rPr lang="tr-TR" sz="2400" b="0" i="0" dirty="0">
                <a:effectLst/>
              </a:rPr>
              <a:t>4) kalsiyum </a:t>
            </a:r>
            <a:r>
              <a:rPr lang="tr-TR" sz="2400" b="0" i="0" dirty="0" err="1">
                <a:effectLst/>
              </a:rPr>
              <a:t>plasebo</a:t>
            </a:r>
            <a:r>
              <a:rPr lang="tr-TR" sz="2400" b="0" i="0" dirty="0">
                <a:effectLst/>
              </a:rPr>
              <a:t> + D vitamini </a:t>
            </a:r>
            <a:r>
              <a:rPr lang="tr-TR" sz="2400" b="0" i="0" dirty="0" err="1">
                <a:effectLst/>
              </a:rPr>
              <a:t>plasebo</a:t>
            </a:r>
            <a:r>
              <a:rPr lang="tr-TR" sz="2400" b="0" i="0" dirty="0">
                <a:effectLst/>
              </a:rPr>
              <a:t> ( </a:t>
            </a:r>
            <a:r>
              <a:rPr lang="tr-TR" sz="2400" b="0" i="1" dirty="0">
                <a:effectLst/>
              </a:rPr>
              <a:t>n</a:t>
            </a:r>
            <a:r>
              <a:rPr lang="tr-TR" sz="2400" b="0" i="0" dirty="0">
                <a:effectLst/>
              </a:rPr>
              <a:t>  = 26)</a:t>
            </a:r>
          </a:p>
          <a:p>
            <a:pPr marL="0" indent="0">
              <a:buNone/>
            </a:pPr>
            <a:r>
              <a:rPr lang="tr-TR" sz="2400" b="0" i="0" dirty="0">
                <a:solidFill>
                  <a:srgbClr val="2E2E2E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783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7DB54-A78F-4F6B-9A4B-740B7279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31"/>
            <a:ext cx="10515600" cy="1504257"/>
          </a:xfrm>
        </p:spPr>
        <p:txBody>
          <a:bodyPr/>
          <a:lstStyle/>
          <a:p>
            <a:r>
              <a:rPr lang="tr-TR" b="0" i="0" dirty="0">
                <a:effectLst/>
                <a:latin typeface="NexusSerif"/>
              </a:rPr>
              <a:t>2.2 . Çalışma tasarımı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50FF3C-D1C8-406D-AC62-E7E99786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3" y="1567121"/>
            <a:ext cx="11290041" cy="5770486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8 haftalık müdahale sırasında bireylerden rutin fiziksel aktivitelerini değiştirmemeleri ve </a:t>
            </a:r>
            <a:r>
              <a:rPr lang="tr-TR" sz="2200" b="0" i="0" dirty="0" err="1">
                <a:effectLst/>
              </a:rPr>
              <a:t>lipid</a:t>
            </a:r>
            <a:r>
              <a:rPr lang="tr-TR" sz="2200" b="0" i="0" dirty="0">
                <a:effectLst/>
              </a:rPr>
              <a:t> düşürücü ilaçların yanı sıra üreme fizyolojilerini etkileyebilecek ilaçları almamaları istendi. 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Kalsiyum ve D vitamini takviyesine uyum, </a:t>
            </a:r>
            <a:r>
              <a:rPr lang="tr-TR" sz="2200" dirty="0"/>
              <a:t>serum </a:t>
            </a:r>
            <a:r>
              <a:rPr lang="tr-TR" sz="2200" b="0" i="0" dirty="0">
                <a:effectLst/>
              </a:rPr>
              <a:t>D vitamini seviyeleri ve </a:t>
            </a:r>
            <a:r>
              <a:rPr lang="tr-TR" sz="2200" dirty="0"/>
              <a:t>kalsiyum miktarının belirlenmesi yoluyla değerlendirildi.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Çalışma boyunca kalsiyum ve D vitamini takviyeleri ve </a:t>
            </a:r>
            <a:r>
              <a:rPr lang="tr-TR" sz="2200" b="0" i="0" dirty="0" err="1">
                <a:effectLst/>
              </a:rPr>
              <a:t>plasebo</a:t>
            </a:r>
            <a:r>
              <a:rPr lang="tr-TR" sz="2200" b="0" i="0" dirty="0">
                <a:effectLst/>
              </a:rPr>
              <a:t> kullanımı, katılımcılardan ilaç kaplarını getirmeleri istenerek kontrol edildi. </a:t>
            </a:r>
          </a:p>
          <a:p>
            <a:pPr marL="0" indent="0">
              <a:buNone/>
            </a:pPr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Tüm katılımcılar, müdahale sırasında normal diyetlerini ve fiziksel aktivitelerini sürdürdüklerinden emin olmak için üç diyet kaydı (bir hafta sonu günü ve iki hafta içi) ve üç fiziksel aktivite kaydı sağladı. </a:t>
            </a:r>
          </a:p>
        </p:txBody>
      </p:sp>
    </p:spTree>
    <p:extLst>
      <p:ext uri="{BB962C8B-B14F-4D97-AF65-F5344CB8AC3E}">
        <p14:creationId xmlns:p14="http://schemas.microsoft.com/office/powerpoint/2010/main" val="256709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F94816-5F84-4BF4-87F3-C932AE54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BE4869-0310-4396-BD19-941A5703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904" y="1576563"/>
            <a:ext cx="10682683" cy="483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i="0" dirty="0" err="1">
                <a:effectLst/>
              </a:rPr>
              <a:t>Polikistik</a:t>
            </a:r>
            <a:r>
              <a:rPr lang="tr-TR" sz="3200" i="0" dirty="0">
                <a:effectLst/>
              </a:rPr>
              <a:t> </a:t>
            </a:r>
            <a:r>
              <a:rPr lang="tr-TR" sz="3200" i="0" dirty="0" err="1">
                <a:effectLst/>
              </a:rPr>
              <a:t>Over</a:t>
            </a:r>
            <a:r>
              <a:rPr lang="tr-TR" sz="3200" i="0" dirty="0">
                <a:effectLst/>
              </a:rPr>
              <a:t> </a:t>
            </a:r>
            <a:r>
              <a:rPr lang="tr-TR" sz="3200" dirty="0"/>
              <a:t>S</a:t>
            </a:r>
            <a:r>
              <a:rPr lang="tr-TR" sz="3200" i="0" dirty="0">
                <a:effectLst/>
              </a:rPr>
              <a:t>endromu (PCOS)</a:t>
            </a:r>
          </a:p>
          <a:p>
            <a:r>
              <a:rPr lang="tr-TR" sz="2400" dirty="0"/>
              <a:t>Ü</a:t>
            </a:r>
            <a:r>
              <a:rPr lang="tr-TR" sz="2400" i="0" dirty="0">
                <a:effectLst/>
              </a:rPr>
              <a:t>reme çağındaki kadınlarda en sık görülen heterojen endokrin bozukluklardan </a:t>
            </a:r>
            <a:r>
              <a:rPr lang="tr-TR" sz="2400" dirty="0"/>
              <a:t>biri</a:t>
            </a:r>
          </a:p>
          <a:p>
            <a:r>
              <a:rPr lang="tr-TR" sz="2400" i="0" dirty="0">
                <a:effectLst/>
              </a:rPr>
              <a:t>Dünyada PCOS prevalansı %15 ile %20 arasında</a:t>
            </a:r>
          </a:p>
          <a:p>
            <a:r>
              <a:rPr lang="tr-TR" sz="2400" i="0" dirty="0">
                <a:effectLst/>
              </a:rPr>
              <a:t>İran'da kadınların %15,2’si</a:t>
            </a:r>
          </a:p>
          <a:p>
            <a:r>
              <a:rPr lang="tr-TR" sz="2400" dirty="0" err="1"/>
              <a:t>M</a:t>
            </a:r>
            <a:r>
              <a:rPr lang="tr-TR" sz="2400" i="0" dirty="0" err="1">
                <a:effectLst/>
              </a:rPr>
              <a:t>etabolik</a:t>
            </a:r>
            <a:r>
              <a:rPr lang="tr-TR" sz="2400" i="0" dirty="0">
                <a:effectLst/>
              </a:rPr>
              <a:t> anormalliklerinden sorumlu faktörler: </a:t>
            </a:r>
          </a:p>
          <a:p>
            <a:pPr marL="0" indent="0">
              <a:buNone/>
            </a:pPr>
            <a:r>
              <a:rPr lang="tr-TR" sz="2400" dirty="0"/>
              <a:t>                                </a:t>
            </a:r>
            <a:r>
              <a:rPr lang="tr-TR" sz="2400" dirty="0">
                <a:sym typeface="Wingdings" panose="05000000000000000000" pitchFamily="2" charset="2"/>
              </a:rPr>
              <a:t></a:t>
            </a:r>
            <a:r>
              <a:rPr lang="tr-TR" sz="2400" dirty="0"/>
              <a:t> </a:t>
            </a:r>
            <a:r>
              <a:rPr lang="tr-TR" sz="2400" i="0" dirty="0">
                <a:effectLst/>
              </a:rPr>
              <a:t>Obezite ve</a:t>
            </a:r>
            <a:r>
              <a:rPr lang="tr-TR" sz="2400" dirty="0"/>
              <a:t> </a:t>
            </a:r>
            <a:r>
              <a:rPr lang="tr-TR" sz="2400" dirty="0" err="1"/>
              <a:t>Hiperinsülinemi</a:t>
            </a:r>
            <a:endParaRPr lang="tr-TR" sz="2400" dirty="0"/>
          </a:p>
          <a:p>
            <a:r>
              <a:rPr lang="tr-TR" sz="2400" i="0" dirty="0" err="1">
                <a:effectLst/>
              </a:rPr>
              <a:t>PCOS'lu</a:t>
            </a:r>
            <a:r>
              <a:rPr lang="tr-TR" sz="2400" i="0" dirty="0">
                <a:effectLst/>
              </a:rPr>
              <a:t> bireyler </a:t>
            </a:r>
            <a:r>
              <a:rPr lang="tr-TR" sz="2400" i="0" dirty="0" err="1">
                <a:effectLst/>
              </a:rPr>
              <a:t>metabolik</a:t>
            </a:r>
            <a:r>
              <a:rPr lang="tr-TR" sz="2400" i="0" dirty="0">
                <a:effectLst/>
                <a:hlinkClick r:id="rId3" tooltip="ScienceDirect'in AI tarafından oluşturulan Konu Sayfalarından Metabolik Sendrom hakkında daha fazla bilgi edin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400" i="0" dirty="0">
                <a:effectLst/>
              </a:rPr>
              <a:t>sendrom açısından </a:t>
            </a:r>
            <a:r>
              <a:rPr lang="tr-TR" sz="2400" dirty="0"/>
              <a:t>11 kat daha fazla risk altında</a:t>
            </a:r>
          </a:p>
          <a:p>
            <a:r>
              <a:rPr lang="tr-TR" sz="2400" dirty="0" err="1"/>
              <a:t>M</a:t>
            </a:r>
            <a:r>
              <a:rPr lang="tr-TR" sz="2400" i="0" dirty="0" err="1">
                <a:effectLst/>
              </a:rPr>
              <a:t>etabolik</a:t>
            </a:r>
            <a:r>
              <a:rPr lang="tr-TR" sz="2400" i="0" dirty="0">
                <a:effectLst/>
              </a:rPr>
              <a:t> sendrom riski  </a:t>
            </a:r>
            <a:r>
              <a:rPr lang="tr-TR" sz="2400" i="0" dirty="0">
                <a:effectLst/>
                <a:sym typeface="Wingdings" panose="05000000000000000000" pitchFamily="2" charset="2"/>
              </a:rPr>
              <a:t> </a:t>
            </a:r>
            <a:r>
              <a:rPr lang="tr-TR" sz="2400" dirty="0">
                <a:sym typeface="Wingdings" panose="05000000000000000000" pitchFamily="2" charset="2"/>
              </a:rPr>
              <a:t>O</a:t>
            </a:r>
            <a:r>
              <a:rPr lang="tr-TR" sz="2400" i="0" dirty="0">
                <a:effectLst/>
              </a:rPr>
              <a:t>bezite </a:t>
            </a:r>
            <a:r>
              <a:rPr lang="tr-TR" sz="2400" i="0" dirty="0" err="1">
                <a:effectLst/>
              </a:rPr>
              <a:t>prevalansına</a:t>
            </a:r>
            <a:r>
              <a:rPr lang="tr-TR" sz="2400" i="0" dirty="0">
                <a:effectLst/>
              </a:rPr>
              <a:t> bağlı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9195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9BC186-7AFD-4634-9977-E5BD4D8D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42"/>
            <a:ext cx="10977880" cy="1325563"/>
          </a:xfrm>
        </p:spPr>
        <p:txBody>
          <a:bodyPr>
            <a:normAutofit fontScale="90000"/>
          </a:bodyPr>
          <a:lstStyle/>
          <a:p>
            <a:r>
              <a:rPr lang="tr-TR" b="0" i="0" dirty="0">
                <a:effectLst/>
                <a:latin typeface="NexusSerif"/>
              </a:rPr>
              <a:t>2.3. </a:t>
            </a:r>
            <a:r>
              <a:rPr lang="tr-TR" b="0" i="0" dirty="0" err="1">
                <a:effectLst/>
                <a:latin typeface="NexusSerif"/>
              </a:rPr>
              <a:t>Antropometrik</a:t>
            </a:r>
            <a:r>
              <a:rPr lang="tr-TR" b="0" i="0" dirty="0">
                <a:effectLst/>
                <a:latin typeface="NexusSerif"/>
              </a:rPr>
              <a:t> değişkenlerin değerlendirilmesi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2A9C53-0764-4CA4-B94C-00F29670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015"/>
            <a:ext cx="10515600" cy="5588000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Ağırlık, eğitimli ebeler tarafından jinekoloji kliniklerinde başlangıçta ve 8 hafta </a:t>
            </a:r>
            <a:r>
              <a:rPr lang="tr-TR" sz="2200" b="0" i="0" dirty="0" err="1">
                <a:effectLst/>
              </a:rPr>
              <a:t>sonnunda</a:t>
            </a:r>
            <a:r>
              <a:rPr lang="tr-TR" sz="2200" b="0" i="0" dirty="0">
                <a:effectLst/>
              </a:rPr>
              <a:t> ayakkabısız, minimal giyimli, bir gece açlık durumunda değerlendirildi. </a:t>
            </a:r>
          </a:p>
          <a:p>
            <a:pPr marL="0" indent="0">
              <a:buNone/>
            </a:pPr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BMI, kg cinsinden ağırlığın metre cinsinden boyun karesine bölünmesiyle hesaplandı.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Bel çevresi, </a:t>
            </a:r>
            <a:r>
              <a:rPr lang="tr-TR" sz="2200" dirty="0" err="1"/>
              <a:t>iliak</a:t>
            </a:r>
            <a:r>
              <a:rPr lang="tr-TR" sz="2200" dirty="0"/>
              <a:t> </a:t>
            </a:r>
            <a:r>
              <a:rPr lang="tr-TR" sz="2200" dirty="0" err="1"/>
              <a:t>krest</a:t>
            </a:r>
            <a:r>
              <a:rPr lang="tr-TR" sz="2200" dirty="0"/>
              <a:t> </a:t>
            </a:r>
            <a:r>
              <a:rPr lang="tr-TR" sz="2200" b="0" i="0" dirty="0">
                <a:effectLst/>
              </a:rPr>
              <a:t>ile son kaburga arasındaki minimum çevrede ölçüldü. 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dirty="0"/>
              <a:t>Kalça çevresi</a:t>
            </a:r>
            <a:r>
              <a:rPr lang="tr-TR" sz="2200" b="0" i="0" dirty="0">
                <a:effectLst/>
              </a:rPr>
              <a:t>, kalçaların maksimum çıkıntısında ölçüldü. 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 err="1">
                <a:effectLst/>
              </a:rPr>
              <a:t>Subjektif</a:t>
            </a:r>
            <a:r>
              <a:rPr lang="tr-TR" sz="2200" b="0" i="0" dirty="0">
                <a:effectLst/>
              </a:rPr>
              <a:t> hataları azaltmak için tüm ölçümler aynı kişi tarafından yapıldı.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72238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663D47-153B-41D4-87C3-9FB90EF2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0" i="0" dirty="0">
                <a:effectLst/>
                <a:latin typeface="NexusSerif"/>
              </a:rPr>
              <a:t>2.4 . Biyokimyasal değişkenlerin değerlendirilmesi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0FB331-D195-479D-8D8E-19E3CA76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2"/>
            <a:ext cx="10515600" cy="5774924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Kan örnekleri başlangıçta ve 8 hafta sonunda bir gecelik oruçtan sonra sabah erkenden alındı.</a:t>
            </a:r>
          </a:p>
          <a:p>
            <a:pPr marL="0" indent="0">
              <a:buNone/>
            </a:pPr>
            <a:r>
              <a:rPr lang="tr-TR" sz="2200" b="0" i="0" dirty="0">
                <a:effectLst/>
              </a:rPr>
              <a:t> </a:t>
            </a:r>
          </a:p>
          <a:p>
            <a:r>
              <a:rPr lang="tr-TR" sz="2200" dirty="0"/>
              <a:t>Ayrıca açlık plazma </a:t>
            </a:r>
            <a:r>
              <a:rPr lang="tr-TR" sz="2200" dirty="0" err="1"/>
              <a:t>glukozu</a:t>
            </a:r>
            <a:r>
              <a:rPr lang="tr-TR" sz="2200" b="0" i="0" dirty="0">
                <a:effectLst/>
              </a:rPr>
              <a:t>(FPG- APG), serum kalsiyumu, kolesterol, </a:t>
            </a:r>
            <a:r>
              <a:rPr lang="tr-TR" sz="2200" dirty="0" err="1"/>
              <a:t>trigliserit</a:t>
            </a:r>
            <a:r>
              <a:rPr lang="tr-TR" sz="2200" b="0" i="0" dirty="0">
                <a:effectLst/>
              </a:rPr>
              <a:t>, VLDL, LDL ve </a:t>
            </a:r>
            <a:r>
              <a:rPr lang="tr-TR" sz="2200" dirty="0"/>
              <a:t>HDL-kolesterol ölçüldü</a:t>
            </a:r>
            <a:r>
              <a:rPr lang="tr-TR" sz="2200" b="0" i="0" dirty="0">
                <a:effectLst/>
              </a:rPr>
              <a:t>.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HOMA-IR için </a:t>
            </a:r>
            <a:r>
              <a:rPr lang="tr-TR" sz="2200" b="0" i="0" dirty="0" err="1">
                <a:effectLst/>
              </a:rPr>
              <a:t>homeostatik</a:t>
            </a:r>
            <a:r>
              <a:rPr lang="tr-TR" sz="2200" b="0" i="0" dirty="0">
                <a:effectLst/>
              </a:rPr>
              <a:t> model değerlendirmesi ve </a:t>
            </a:r>
            <a:r>
              <a:rPr lang="tr-TR" sz="2200" dirty="0"/>
              <a:t>kantitatif insülin duyarlılığı kontrol indeksi </a:t>
            </a:r>
            <a:r>
              <a:rPr lang="tr-TR" sz="2200" b="0" i="0" dirty="0">
                <a:effectLst/>
              </a:rPr>
              <a:t>(QUICKI) önerilen formüllere göre hesaplandı.</a:t>
            </a:r>
          </a:p>
          <a:p>
            <a:pPr marL="0" indent="0">
              <a:buNone/>
            </a:pPr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Glikoz, </a:t>
            </a:r>
            <a:r>
              <a:rPr lang="tr-TR" sz="2200" b="0" i="0" dirty="0" err="1">
                <a:effectLst/>
              </a:rPr>
              <a:t>lipid</a:t>
            </a:r>
            <a:r>
              <a:rPr lang="tr-TR" sz="2200" b="0" i="0" dirty="0">
                <a:effectLst/>
              </a:rPr>
              <a:t> konsantrasyonları ve insülin ölçümleri, sistematik hatayı ve testler arası değişkenliği azaltmak için kör bir şekilde, ikişer kez, çiftler halinde (müdahaleden önce/sonra) aynı anda</a:t>
            </a:r>
            <a:r>
              <a:rPr lang="tr-TR" sz="2200" dirty="0"/>
              <a:t> </a:t>
            </a:r>
            <a:r>
              <a:rPr lang="tr-TR" sz="2200" b="0" i="0" dirty="0">
                <a:effectLst/>
              </a:rPr>
              <a:t>ve rastgele sırayla yapıldı.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59996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9D348E-E711-41B0-9A83-87DC6D5A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i="0" dirty="0">
                <a:effectLst/>
                <a:latin typeface="NexusSerif"/>
              </a:rPr>
              <a:t>2.5. İstatistiksel Analiz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10DA70-3235-44B6-B727-DABC6D518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546"/>
            <a:ext cx="10998200" cy="5526744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Değişkenlerin normal dağılımını incelemek için </a:t>
            </a:r>
            <a:r>
              <a:rPr lang="tr-TR" sz="2200" b="0" i="0" dirty="0" err="1">
                <a:effectLst/>
              </a:rPr>
              <a:t>Kolmogrov-Smirnov</a:t>
            </a:r>
            <a:r>
              <a:rPr lang="tr-TR" sz="2200" b="0" i="0" dirty="0">
                <a:effectLst/>
              </a:rPr>
              <a:t> testi kullandık.</a:t>
            </a:r>
          </a:p>
          <a:p>
            <a:pPr marL="0" indent="0">
              <a:buNone/>
            </a:pPr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Dört grup arasındaki çalışma başlangıcında genel özellikler, diyet alımları ve </a:t>
            </a:r>
            <a:r>
              <a:rPr lang="tr-TR" sz="2200" b="0" i="0" dirty="0" err="1">
                <a:effectLst/>
              </a:rPr>
              <a:t>metabolik</a:t>
            </a:r>
            <a:r>
              <a:rPr lang="tr-TR" sz="2200" b="0" i="0" dirty="0">
                <a:effectLst/>
              </a:rPr>
              <a:t> profillerdeki farklılıkları tespit etmek için tek yönlü </a:t>
            </a:r>
            <a:r>
              <a:rPr lang="tr-TR" sz="2200" b="0" i="0" dirty="0" err="1">
                <a:effectLst/>
              </a:rPr>
              <a:t>varyans</a:t>
            </a:r>
            <a:r>
              <a:rPr lang="tr-TR" sz="2200" b="0" i="0" dirty="0">
                <a:effectLst/>
              </a:rPr>
              <a:t> analizi kullanıldı. 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Dört grup arasındaki değişiklikler, </a:t>
            </a:r>
            <a:r>
              <a:rPr lang="tr-TR" sz="2200" b="0" i="0" dirty="0" err="1">
                <a:effectLst/>
              </a:rPr>
              <a:t>Bonferoni</a:t>
            </a:r>
            <a:r>
              <a:rPr lang="tr-TR" sz="2200" b="0" i="0" dirty="0">
                <a:effectLst/>
              </a:rPr>
              <a:t> sonrası ikili karşılaştırmalar ile tek yönlü </a:t>
            </a:r>
            <a:r>
              <a:rPr lang="tr-TR" sz="2200" b="0" i="0" dirty="0" err="1">
                <a:effectLst/>
              </a:rPr>
              <a:t>varyans</a:t>
            </a:r>
            <a:r>
              <a:rPr lang="tr-TR" sz="2200" b="0" i="0" dirty="0">
                <a:effectLst/>
              </a:rPr>
              <a:t> analizi kullanılarak karşılaştırıldı. </a:t>
            </a:r>
          </a:p>
          <a:p>
            <a:endParaRPr lang="tr-TR" sz="2200" b="0" i="0" dirty="0">
              <a:effectLst/>
            </a:endParaRPr>
          </a:p>
          <a:p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  &lt; 0.05 istatistiksel olarak anlamlı kabul edildi. </a:t>
            </a:r>
          </a:p>
          <a:p>
            <a:pPr marL="0" indent="0">
              <a:buNone/>
            </a:pPr>
            <a:endParaRPr lang="tr-TR" sz="2200" b="0" i="0" dirty="0">
              <a:effectLst/>
            </a:endParaRPr>
          </a:p>
          <a:p>
            <a:r>
              <a:rPr lang="tr-TR" sz="2200" b="0" i="0" dirty="0">
                <a:effectLst/>
              </a:rPr>
              <a:t>Tüm istatistiksel analizler SPSS 17 kullanılarak yapıldı.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78425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FC615F-84CE-4E74-BA69-3428438A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effectLst/>
              </a:rPr>
              <a:t>3 .  BULGULAR</a:t>
            </a:r>
            <a:br>
              <a:rPr lang="tr-TR" b="0" i="0" dirty="0">
                <a:solidFill>
                  <a:srgbClr val="505050"/>
                </a:solidFill>
                <a:effectLst/>
                <a:latin typeface="NexusSerif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255EEE-5B27-4C44-9D5F-2C491369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967720" cy="5638800"/>
          </a:xfrm>
        </p:spPr>
        <p:txBody>
          <a:bodyPr>
            <a:normAutofit/>
          </a:bodyPr>
          <a:lstStyle/>
          <a:p>
            <a:r>
              <a:rPr lang="tr-TR" sz="2200" b="0" i="0" dirty="0">
                <a:effectLst/>
              </a:rPr>
              <a:t>Kalsiyum grubunda 3 kişi [çekilme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=2) ve sağlık sorunları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=1)]</a:t>
            </a:r>
          </a:p>
          <a:p>
            <a:r>
              <a:rPr lang="tr-TR" sz="2200" dirty="0"/>
              <a:t>D vitamini </a:t>
            </a:r>
            <a:r>
              <a:rPr lang="tr-TR" sz="2200" b="0" i="0" dirty="0">
                <a:effectLst/>
              </a:rPr>
              <a:t>grubunda 3 kişi[çekilme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=1), sağlık sorunları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 ve ilaç kullanımı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=1)] </a:t>
            </a:r>
            <a:endParaRPr lang="tr-TR" sz="2200" dirty="0"/>
          </a:p>
          <a:p>
            <a:r>
              <a:rPr lang="tr-TR" sz="2200" dirty="0"/>
              <a:t>K</a:t>
            </a:r>
            <a:r>
              <a:rPr lang="tr-TR" sz="2200" b="0" i="0" dirty="0">
                <a:effectLst/>
              </a:rPr>
              <a:t>alsiyum artı D vitamini grubunda 3 kişi [tüp bebek (tüp bebek) tedavisi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=1), sağlık sorunları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 ve gebe kalma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 ] </a:t>
            </a:r>
          </a:p>
          <a:p>
            <a:r>
              <a:rPr lang="tr-TR" sz="2200" b="0" i="0" dirty="0" err="1">
                <a:effectLst/>
              </a:rPr>
              <a:t>Plasebo</a:t>
            </a:r>
            <a:r>
              <a:rPr lang="tr-TR" sz="2200" b="0" i="0" dirty="0">
                <a:effectLst/>
              </a:rPr>
              <a:t> grubunda 3 kişi [IVF tedavisi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 1), hamile kalma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=1) ve ilaç kullanımı (</a:t>
            </a:r>
            <a:r>
              <a:rPr lang="tr-TR" sz="2200" b="0" i="1" dirty="0">
                <a:effectLst/>
              </a:rPr>
              <a:t>n</a:t>
            </a:r>
            <a:r>
              <a:rPr lang="tr-TR" sz="2200" b="0" i="0" dirty="0">
                <a:effectLst/>
              </a:rPr>
              <a:t>=1</a:t>
            </a:r>
            <a:r>
              <a:rPr lang="tr-TR" sz="2200" b="0" i="1" dirty="0">
                <a:effectLst/>
              </a:rPr>
              <a:t>) </a:t>
            </a:r>
            <a:r>
              <a:rPr lang="tr-TR" sz="2200" b="0" dirty="0">
                <a:effectLst/>
              </a:rPr>
              <a:t>                        </a:t>
            </a:r>
          </a:p>
          <a:p>
            <a:pPr marL="0" indent="0">
              <a:buNone/>
            </a:pPr>
            <a:r>
              <a:rPr lang="tr-TR" sz="2400" dirty="0">
                <a:sym typeface="Wingdings" panose="05000000000000000000" pitchFamily="2" charset="2"/>
              </a:rPr>
              <a:t>                       </a:t>
            </a:r>
            <a:r>
              <a:rPr lang="tr-TR" sz="2400" b="0" dirty="0">
                <a:effectLst/>
                <a:sym typeface="Wingdings" panose="05000000000000000000" pitchFamily="2" charset="2"/>
              </a:rPr>
              <a:t></a:t>
            </a:r>
            <a:r>
              <a:rPr lang="tr-TR" b="0" dirty="0">
                <a:effectLst/>
              </a:rPr>
              <a:t>sebepleriyle hariç tutuldu.</a:t>
            </a:r>
          </a:p>
          <a:p>
            <a:endParaRPr lang="tr-TR" sz="2400" b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4 </a:t>
            </a:r>
            <a:r>
              <a:rPr lang="tr-TR" sz="2400" b="0" i="0" dirty="0">
                <a:effectLst/>
              </a:rPr>
              <a:t>grupta ( </a:t>
            </a:r>
            <a:r>
              <a:rPr lang="tr-TR" sz="2400" b="0" i="1" dirty="0">
                <a:effectLst/>
              </a:rPr>
              <a:t>n</a:t>
            </a:r>
            <a:r>
              <a:rPr lang="tr-TR" sz="2400" b="0" i="0" dirty="0">
                <a:effectLst/>
              </a:rPr>
              <a:t>  = 23) toplam 9</a:t>
            </a:r>
            <a:r>
              <a:rPr lang="tr-TR" sz="2400" dirty="0"/>
              <a:t>2 katılımcı çalışmayı</a:t>
            </a:r>
            <a:r>
              <a:rPr lang="tr-TR" sz="2400" b="0" i="0" dirty="0">
                <a:effectLst/>
              </a:rPr>
              <a:t> tamamladı ( </a:t>
            </a:r>
            <a:r>
              <a:rPr lang="tr-TR" sz="2400" dirty="0"/>
              <a:t>Şekil 1</a:t>
            </a:r>
            <a:r>
              <a:rPr lang="tr-TR" sz="2400" b="0" i="0" dirty="0">
                <a:effectLst/>
              </a:rPr>
              <a:t>). </a:t>
            </a:r>
            <a:endParaRPr lang="tr-TR" sz="2400" dirty="0"/>
          </a:p>
          <a:p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Ancak, analiz tedavi amaçlı </a:t>
            </a:r>
            <a:r>
              <a:rPr lang="tr-TR" sz="2400" b="0" i="0" dirty="0">
                <a:effectLst/>
              </a:rPr>
              <a:t>yaklaşıma dayalı olarak yapıldığından , 104 kadının tamamı (her grupta 26) son analize dahil edildi.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4607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00292-D827-425D-8A72-E1D27EC8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8CE181-CC61-4B6A-B88A-9A97DD8C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0" i="0" dirty="0">
                <a:effectLst/>
              </a:rPr>
              <a:t>Çalışmaya katılanların ortalama yaşı ve boyu, dört grup arasında istatistiksel olarak farklı değildi. 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Başlangıç ​​ağırlığı ve BMI </a:t>
            </a:r>
            <a:r>
              <a:rPr lang="tr-TR" sz="2400" b="0" i="0" dirty="0" err="1">
                <a:effectLst/>
              </a:rPr>
              <a:t>nin</a:t>
            </a:r>
            <a:r>
              <a:rPr lang="tr-TR" sz="2400" b="0" i="0" dirty="0">
                <a:effectLst/>
              </a:rPr>
              <a:t>; başlangıç ile müdahaleden sonraki ortalamaları gruplar arasında önemli ölçüde farklılık göstermedi.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Ancak; bel çevresi ( </a:t>
            </a:r>
            <a:r>
              <a:rPr lang="tr-TR" sz="2400" b="0" i="1" dirty="0">
                <a:effectLst/>
              </a:rPr>
              <a:t>P </a:t>
            </a:r>
            <a:r>
              <a:rPr lang="tr-TR" sz="2400" b="0" i="0" dirty="0">
                <a:effectLst/>
              </a:rPr>
              <a:t> = 0.03) ve </a:t>
            </a:r>
            <a:r>
              <a:rPr lang="tr-TR" sz="2400" dirty="0"/>
              <a:t>kalça çevresi</a:t>
            </a:r>
            <a:r>
              <a:rPr lang="tr-TR" sz="2400" b="0" i="0" dirty="0">
                <a:effectLst/>
              </a:rPr>
              <a:t>( </a:t>
            </a:r>
            <a:r>
              <a:rPr lang="tr-TR" sz="2400" b="0" i="1" dirty="0">
                <a:effectLst/>
              </a:rPr>
              <a:t>P</a:t>
            </a:r>
            <a:r>
              <a:rPr lang="tr-TR" sz="2400" b="0" i="0" dirty="0">
                <a:effectLst/>
              </a:rPr>
              <a:t>  = 0.02), dört grup karşılaştırıldığında, çalışmanın başlangıcında ve sonunda önemli ölçüde farklıydı ( </a:t>
            </a:r>
            <a:r>
              <a:rPr lang="tr-TR" sz="2400" dirty="0"/>
              <a:t>Tablo 1</a:t>
            </a:r>
            <a:r>
              <a:rPr lang="tr-TR" sz="2400" b="0" i="0" dirty="0">
                <a:effectLst/>
              </a:rPr>
              <a:t>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9319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3E9124-D1C7-4F83-9162-00337932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0B0A1B-CBCF-4ECF-BD33-A432E2560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40645" cy="5202315"/>
          </a:xfr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F522DF9-5EB2-4774-BABB-C11666B64D4E}"/>
              </a:ext>
            </a:extLst>
          </p:cNvPr>
          <p:cNvSpPr/>
          <p:nvPr/>
        </p:nvSpPr>
        <p:spPr>
          <a:xfrm>
            <a:off x="10132589" y="3552086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C2DA8A2-838D-468F-A755-D8D8B56DFB0A}"/>
              </a:ext>
            </a:extLst>
          </p:cNvPr>
          <p:cNvSpPr/>
          <p:nvPr/>
        </p:nvSpPr>
        <p:spPr>
          <a:xfrm>
            <a:off x="10132589" y="3754882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45F3E7D-29B2-4172-905F-3BD1B49D82B6}"/>
              </a:ext>
            </a:extLst>
          </p:cNvPr>
          <p:cNvSpPr/>
          <p:nvPr/>
        </p:nvSpPr>
        <p:spPr>
          <a:xfrm>
            <a:off x="10132590" y="2951584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F640B0-CAD8-45D9-BA91-8D17FE6CB1A2}"/>
              </a:ext>
            </a:extLst>
          </p:cNvPr>
          <p:cNvSpPr/>
          <p:nvPr/>
        </p:nvSpPr>
        <p:spPr>
          <a:xfrm>
            <a:off x="10132589" y="3145971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D946CE8-4DCF-4E70-AA3B-0D923F52EDEB}"/>
              </a:ext>
            </a:extLst>
          </p:cNvPr>
          <p:cNvSpPr/>
          <p:nvPr/>
        </p:nvSpPr>
        <p:spPr>
          <a:xfrm>
            <a:off x="1070362" y="2966283"/>
            <a:ext cx="2643222" cy="333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CCD8B25-1453-48BC-9564-A46F3AC9EBD0}"/>
              </a:ext>
            </a:extLst>
          </p:cNvPr>
          <p:cNvSpPr/>
          <p:nvPr/>
        </p:nvSpPr>
        <p:spPr>
          <a:xfrm>
            <a:off x="1070362" y="3534688"/>
            <a:ext cx="2643222" cy="3741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10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E5001F-8197-4F3E-A6E8-091E5997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834DAE-A64A-4A8B-8470-E3D1A3B0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Müdahale boyunca elde edilen üç günlük diyet kayıtlarına dayanarak,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dört grup arasında: </a:t>
            </a:r>
          </a:p>
          <a:p>
            <a:r>
              <a:rPr lang="tr-TR" sz="2200" b="0" i="0" dirty="0">
                <a:effectLst/>
              </a:rPr>
              <a:t>diyetle alınan enerji, </a:t>
            </a:r>
          </a:p>
          <a:p>
            <a:r>
              <a:rPr lang="tr-TR" sz="2200" b="0" i="0" dirty="0">
                <a:effectLst/>
              </a:rPr>
              <a:t>karbonhidratlar, proteinler, yağlar, </a:t>
            </a:r>
          </a:p>
          <a:p>
            <a:r>
              <a:rPr lang="tr-TR" sz="2200" dirty="0"/>
              <a:t>doymuş yağ asitleri </a:t>
            </a:r>
            <a:r>
              <a:rPr lang="tr-TR" sz="2200" b="0" i="0" dirty="0">
                <a:effectLst/>
              </a:rPr>
              <a:t>(SFA), </a:t>
            </a:r>
          </a:p>
          <a:p>
            <a:r>
              <a:rPr lang="tr-TR" sz="2200" dirty="0"/>
              <a:t>çoklu doymamış yağ asitleri </a:t>
            </a:r>
            <a:r>
              <a:rPr lang="tr-TR" sz="2200" b="0" i="0" dirty="0">
                <a:effectLst/>
              </a:rPr>
              <a:t>(PUFA),</a:t>
            </a:r>
            <a:r>
              <a:rPr lang="tr-TR" sz="2200" dirty="0"/>
              <a:t> </a:t>
            </a:r>
          </a:p>
          <a:p>
            <a:r>
              <a:rPr lang="tr-TR" sz="2200" dirty="0"/>
              <a:t>tekli doymamış yağ asitleri </a:t>
            </a:r>
            <a:r>
              <a:rPr lang="tr-TR" sz="2200" b="0" i="0" dirty="0">
                <a:effectLst/>
              </a:rPr>
              <a:t>(MUFA),</a:t>
            </a:r>
            <a:r>
              <a:rPr lang="tr-TR" sz="2200" dirty="0"/>
              <a:t> </a:t>
            </a:r>
          </a:p>
          <a:p>
            <a:r>
              <a:rPr lang="tr-TR" sz="2200" dirty="0"/>
              <a:t>kolesterol, toplam </a:t>
            </a:r>
            <a:r>
              <a:rPr lang="tr-TR" sz="2200" b="0" i="0" dirty="0">
                <a:effectLst/>
              </a:rPr>
              <a:t>diyet lifi (TDF),</a:t>
            </a:r>
          </a:p>
          <a:p>
            <a:r>
              <a:rPr lang="tr-TR" sz="2200" b="0" i="0" dirty="0">
                <a:effectLst/>
              </a:rPr>
              <a:t>kalsiyum ve D vitamini 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açısından istatistiksel olarak anlamlı bir fark görülmedi</a:t>
            </a:r>
            <a:r>
              <a:rPr lang="tr-TR" dirty="0"/>
              <a:t> </a:t>
            </a:r>
            <a:r>
              <a:rPr lang="tr-TR" b="0" i="0" dirty="0">
                <a:effectLst/>
              </a:rPr>
              <a:t>(</a:t>
            </a:r>
            <a:r>
              <a:rPr lang="tr-TR" dirty="0"/>
              <a:t>Tablo 2</a:t>
            </a:r>
            <a:r>
              <a:rPr lang="tr-TR" b="0" i="0" dirty="0">
                <a:effectLst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97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C3A1D-9028-4813-861E-A98E83CC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139714A-E051-4607-98B1-DFADC77E9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436441" cy="4644601"/>
          </a:xfrm>
        </p:spPr>
      </p:pic>
    </p:spTree>
    <p:extLst>
      <p:ext uri="{BB962C8B-B14F-4D97-AF65-F5344CB8AC3E}">
        <p14:creationId xmlns:p14="http://schemas.microsoft.com/office/powerpoint/2010/main" val="1302543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A47038-39A0-4CB9-B2F9-9AE123CF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B3795-E700-45D0-A36D-20280EC8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08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 err="1">
                <a:effectLst/>
              </a:rPr>
              <a:t>Lipid</a:t>
            </a:r>
            <a:r>
              <a:rPr lang="tr-TR" sz="2600" b="0" i="0" dirty="0">
                <a:effectLst/>
              </a:rPr>
              <a:t> profillerinin başlangıç ​​değerleri açısından dört grup arasında anlamlı bir farklılık yoktu</a:t>
            </a:r>
          </a:p>
          <a:p>
            <a:pPr marL="0" indent="0">
              <a:buNone/>
            </a:pPr>
            <a:endParaRPr lang="tr-TR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Ancak;</a:t>
            </a:r>
          </a:p>
          <a:p>
            <a:r>
              <a:rPr lang="tr-TR" sz="2200" dirty="0"/>
              <a:t>Serum kalsiyumu </a:t>
            </a:r>
            <a:r>
              <a:rPr lang="tr-TR" sz="2200" b="0" i="0" dirty="0">
                <a:effectLst/>
              </a:rPr>
              <a:t>(</a:t>
            </a:r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= 0.01)</a:t>
            </a:r>
          </a:p>
          <a:p>
            <a:r>
              <a:rPr lang="tr-TR" sz="2200" b="0" i="0" dirty="0">
                <a:effectLst/>
              </a:rPr>
              <a:t>D vitamini (</a:t>
            </a:r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= 0.008)</a:t>
            </a:r>
          </a:p>
          <a:p>
            <a:r>
              <a:rPr lang="tr-TR" sz="2200" b="0" i="0" dirty="0">
                <a:effectLst/>
              </a:rPr>
              <a:t>APG (</a:t>
            </a:r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&lt; 0.001)</a:t>
            </a:r>
          </a:p>
          <a:p>
            <a:r>
              <a:rPr lang="tr-TR" sz="2200" b="0" i="0" dirty="0">
                <a:effectLst/>
              </a:rPr>
              <a:t>HOMA-IR (</a:t>
            </a:r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= 0.04)</a:t>
            </a:r>
            <a:endParaRPr lang="tr-TR" sz="2200" dirty="0"/>
          </a:p>
          <a:p>
            <a:r>
              <a:rPr lang="tr-TR" sz="2200" dirty="0"/>
              <a:t>QUICKI </a:t>
            </a:r>
            <a:r>
              <a:rPr lang="tr-TR" sz="2200" b="0" i="0" dirty="0">
                <a:effectLst/>
              </a:rPr>
              <a:t>( </a:t>
            </a:r>
            <a:r>
              <a:rPr lang="tr-TR" sz="2200" b="0" i="1" dirty="0">
                <a:effectLst/>
              </a:rPr>
              <a:t>P</a:t>
            </a:r>
            <a:r>
              <a:rPr lang="tr-TR" sz="2200" b="0" i="0" dirty="0">
                <a:effectLst/>
              </a:rPr>
              <a:t>  = 0.01)</a:t>
            </a:r>
          </a:p>
          <a:p>
            <a:pPr marL="0" indent="0">
              <a:buNone/>
            </a:pPr>
            <a:r>
              <a:rPr lang="tr-TR" sz="2600" b="0" i="0" dirty="0">
                <a:effectLst/>
              </a:rPr>
              <a:t>çalışma başlangıcında gruplar arasında önemli ölçüde farklı ( </a:t>
            </a:r>
            <a:r>
              <a:rPr lang="tr-TR" sz="2600" dirty="0"/>
              <a:t>Tablo 3</a:t>
            </a:r>
            <a:r>
              <a:rPr lang="tr-TR" sz="2600" b="0" i="0" dirty="0">
                <a:effectLst/>
              </a:rPr>
              <a:t>)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487228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274EE-A882-4DD3-90C6-EF0666EC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911F87-1744-438D-87F2-8EBFB15A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CA8C26-8CBC-4F1A-B99A-A67EC361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8" y="1033462"/>
            <a:ext cx="10330406" cy="4791075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E05B1AB-1DB0-45F7-A2C1-E8677A7A45CA}"/>
              </a:ext>
            </a:extLst>
          </p:cNvPr>
          <p:cNvSpPr/>
          <p:nvPr/>
        </p:nvSpPr>
        <p:spPr>
          <a:xfrm>
            <a:off x="10011746" y="1748647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006B93C-EC63-435C-8D9F-E0750F527E31}"/>
              </a:ext>
            </a:extLst>
          </p:cNvPr>
          <p:cNvSpPr/>
          <p:nvPr/>
        </p:nvSpPr>
        <p:spPr>
          <a:xfrm>
            <a:off x="10011746" y="2411428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7839A82-BCBE-4FBE-AC4D-00A7E2400C69}"/>
              </a:ext>
            </a:extLst>
          </p:cNvPr>
          <p:cNvSpPr/>
          <p:nvPr/>
        </p:nvSpPr>
        <p:spPr>
          <a:xfrm>
            <a:off x="10011745" y="2565383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4B2DFC2-4C23-45E0-B488-E872B1B9B209}"/>
              </a:ext>
            </a:extLst>
          </p:cNvPr>
          <p:cNvSpPr/>
          <p:nvPr/>
        </p:nvSpPr>
        <p:spPr>
          <a:xfrm>
            <a:off x="9909110" y="2080037"/>
            <a:ext cx="447865" cy="1774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47C2DD7-2FD9-4BE2-A8D9-46735BB44817}"/>
              </a:ext>
            </a:extLst>
          </p:cNvPr>
          <p:cNvSpPr/>
          <p:nvPr/>
        </p:nvSpPr>
        <p:spPr>
          <a:xfrm>
            <a:off x="10011742" y="1902601"/>
            <a:ext cx="345233" cy="15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8DBED58-4D1A-43DB-881B-70DD183B223E}"/>
              </a:ext>
            </a:extLst>
          </p:cNvPr>
          <p:cNvSpPr/>
          <p:nvPr/>
        </p:nvSpPr>
        <p:spPr>
          <a:xfrm>
            <a:off x="838200" y="1710269"/>
            <a:ext cx="1270518" cy="5472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59278F6-B921-490C-AE65-5223C6BE88B9}"/>
              </a:ext>
            </a:extLst>
          </p:cNvPr>
          <p:cNvSpPr/>
          <p:nvPr/>
        </p:nvSpPr>
        <p:spPr>
          <a:xfrm>
            <a:off x="838966" y="2392409"/>
            <a:ext cx="1269752" cy="3269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35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FBC79A-A33C-4F15-87F0-340AAD9A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690688"/>
            <a:ext cx="11129969" cy="59721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effectLst/>
              </a:rPr>
              <a:t>PCOS hastalarında; </a:t>
            </a:r>
          </a:p>
          <a:p>
            <a:pPr marL="0" indent="0">
              <a:buNone/>
            </a:pPr>
            <a:r>
              <a:rPr lang="tr-TR" dirty="0">
                <a:effectLst/>
              </a:rPr>
              <a:t>diyet tedavisi ve egzersizi içeren yaşam tarzı değişikliği</a:t>
            </a:r>
          </a:p>
          <a:p>
            <a:pPr marL="0" indent="0">
              <a:buNone/>
            </a:pPr>
            <a:endParaRPr lang="tr-TR" dirty="0">
              <a:effectLst/>
            </a:endParaRPr>
          </a:p>
          <a:p>
            <a:r>
              <a:rPr lang="tr-TR" sz="2400" dirty="0">
                <a:effectLst/>
              </a:rPr>
              <a:t>İnsülin direnci</a:t>
            </a:r>
            <a:endParaRPr lang="tr-TR" sz="2400" dirty="0"/>
          </a:p>
          <a:p>
            <a:r>
              <a:rPr lang="tr-TR" sz="2400" dirty="0" err="1">
                <a:effectLst/>
              </a:rPr>
              <a:t>Dislipidemi</a:t>
            </a:r>
            <a:endParaRPr lang="tr-TR" sz="2400" dirty="0"/>
          </a:p>
          <a:p>
            <a:r>
              <a:rPr lang="tr-TR" sz="2400" dirty="0">
                <a:effectLst/>
              </a:rPr>
              <a:t>Adet düzensizliği</a:t>
            </a:r>
            <a:endParaRPr lang="tr-TR" sz="2400" dirty="0"/>
          </a:p>
          <a:p>
            <a:r>
              <a:rPr lang="tr-TR" sz="2400" dirty="0" err="1"/>
              <a:t>A</a:t>
            </a:r>
            <a:r>
              <a:rPr lang="tr-TR" sz="2400" dirty="0" err="1">
                <a:effectLst/>
              </a:rPr>
              <a:t>ndrojen</a:t>
            </a:r>
            <a:r>
              <a:rPr lang="tr-TR" sz="2400" dirty="0">
                <a:effectLst/>
              </a:rPr>
              <a:t> fazlalığı semptomları                </a:t>
            </a:r>
            <a:endParaRPr lang="tr-TR" sz="2400" dirty="0"/>
          </a:p>
          <a:p>
            <a:r>
              <a:rPr lang="tr-TR" sz="2400" dirty="0">
                <a:effectLst/>
              </a:rPr>
              <a:t>Kısırlık</a:t>
            </a:r>
            <a:endParaRPr lang="tr-TR" sz="2400" dirty="0"/>
          </a:p>
          <a:p>
            <a:r>
              <a:rPr lang="tr-TR" sz="2400" dirty="0" err="1">
                <a:effectLst/>
              </a:rPr>
              <a:t>Ovülasyon</a:t>
            </a:r>
            <a:r>
              <a:rPr lang="tr-TR" sz="2400" dirty="0">
                <a:effectLst/>
              </a:rPr>
              <a:t> indüksiyonunun yönetimi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E38A5D1-695A-42B1-9FE8-4E4E98B6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/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354684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1A2EE-63C1-486E-A617-8AA13C5D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EBF114-A263-45A1-8CEA-C2686ED7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021631"/>
            <a:ext cx="11019453" cy="3586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Kalsiyum-D vitamini birlikte takviyesi, diğer gruplarla karşılaştırıldığında</a:t>
            </a:r>
            <a:r>
              <a:rPr lang="tr-TR" dirty="0"/>
              <a:t>:</a:t>
            </a:r>
          </a:p>
          <a:p>
            <a:pPr marL="0" indent="0">
              <a:buNone/>
            </a:pPr>
            <a:endParaRPr lang="tr-TR" b="0" i="0" dirty="0">
              <a:effectLst/>
            </a:endParaRPr>
          </a:p>
          <a:p>
            <a:r>
              <a:rPr lang="tr-TR" sz="2400" b="0" i="0" dirty="0">
                <a:effectLst/>
              </a:rPr>
              <a:t>daha yüksek serum kalsiyum ( </a:t>
            </a:r>
            <a:r>
              <a:rPr lang="tr-TR" sz="2400" b="0" i="1" dirty="0">
                <a:effectLst/>
              </a:rPr>
              <a:t>P</a:t>
            </a:r>
            <a:r>
              <a:rPr lang="tr-TR" sz="2400" b="0" i="0" dirty="0">
                <a:effectLst/>
              </a:rPr>
              <a:t>  = 0.002) ve </a:t>
            </a:r>
          </a:p>
          <a:p>
            <a:r>
              <a:rPr lang="tr-TR" sz="2400" b="0" i="0" dirty="0">
                <a:effectLst/>
              </a:rPr>
              <a:t>daha yüksek vitamin D ( </a:t>
            </a:r>
            <a:r>
              <a:rPr lang="tr-TR" sz="2400" b="0" i="1" dirty="0">
                <a:effectLst/>
              </a:rPr>
              <a:t>P &lt; 0.001) </a:t>
            </a:r>
            <a:r>
              <a:rPr lang="tr-TR" sz="2400" b="0" dirty="0">
                <a:effectLst/>
              </a:rPr>
              <a:t>seviyeleri ( </a:t>
            </a:r>
            <a:r>
              <a:rPr lang="tr-TR" sz="2400" dirty="0"/>
              <a:t>Tablo 4 </a:t>
            </a:r>
            <a:r>
              <a:rPr lang="tr-TR" sz="2400" b="0" dirty="0">
                <a:effectLst/>
              </a:rPr>
              <a:t>)</a:t>
            </a:r>
          </a:p>
          <a:p>
            <a:pPr marL="0" indent="0">
              <a:buNone/>
            </a:pPr>
            <a:endParaRPr lang="tr-TR" sz="2400" b="0" dirty="0">
              <a:effectLst/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</a:rPr>
              <a:t>                                        </a:t>
            </a:r>
            <a:r>
              <a:rPr lang="tr-TR" sz="2400" dirty="0">
                <a:solidFill>
                  <a:srgbClr val="FF0000"/>
                </a:solidFill>
                <a:sym typeface="Wingdings" panose="05000000000000000000" pitchFamily="2" charset="2"/>
              </a:rPr>
              <a:t> ANLAMLI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6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E82C8D-EEA4-487A-B6EF-76B1924E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CF25BD-5B59-4EBD-AE01-E176FE1C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6" y="1956254"/>
            <a:ext cx="1136624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Diğer gruplarla karşılaştırıldığında</a:t>
            </a:r>
            <a:r>
              <a:rPr lang="tr-TR" sz="2800" b="0" i="0" dirty="0">
                <a:effectLst/>
              </a:rPr>
              <a:t> Kalsiyum ve D vitamini ile </a:t>
            </a:r>
            <a:r>
              <a:rPr lang="tr-TR" dirty="0"/>
              <a:t>birlikte takviye;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r>
              <a:rPr lang="tr-TR" sz="2400" dirty="0"/>
              <a:t>Serum insülin düzeylerinin</a:t>
            </a:r>
            <a:r>
              <a:rPr lang="tr-TR" sz="2400" b="0" i="0" dirty="0">
                <a:effectLst/>
              </a:rPr>
              <a:t> ( </a:t>
            </a:r>
            <a:r>
              <a:rPr lang="tr-TR" sz="2400" b="0" i="1" dirty="0">
                <a:effectLst/>
              </a:rPr>
              <a:t>P</a:t>
            </a:r>
            <a:r>
              <a:rPr lang="tr-TR" sz="2400" b="0" i="0" dirty="0">
                <a:effectLst/>
              </a:rPr>
              <a:t>  = 0.03) azalması</a:t>
            </a:r>
          </a:p>
          <a:p>
            <a:r>
              <a:rPr lang="tr-TR" sz="2400" b="0" i="0" dirty="0">
                <a:effectLst/>
              </a:rPr>
              <a:t>HOMA-IR skorunun ( </a:t>
            </a:r>
            <a:r>
              <a:rPr lang="tr-TR" sz="2400" b="0" i="1" dirty="0">
                <a:effectLst/>
              </a:rPr>
              <a:t>P</a:t>
            </a:r>
            <a:r>
              <a:rPr lang="tr-TR" sz="2400" b="0" i="0" dirty="0">
                <a:effectLst/>
              </a:rPr>
              <a:t>  = 0.04) azalması</a:t>
            </a:r>
          </a:p>
          <a:p>
            <a:r>
              <a:rPr lang="tr-TR" sz="2400" b="0" i="0" dirty="0">
                <a:effectLst/>
              </a:rPr>
              <a:t>QUICKI indeksinde ( </a:t>
            </a:r>
            <a:r>
              <a:rPr lang="tr-TR" sz="2400" b="0" i="1" dirty="0">
                <a:effectLst/>
              </a:rPr>
              <a:t>P </a:t>
            </a:r>
            <a:r>
              <a:rPr lang="tr-TR" sz="2400" b="0" i="0" dirty="0">
                <a:effectLst/>
              </a:rPr>
              <a:t> = 0.001) artış                               </a:t>
            </a:r>
            <a:r>
              <a:rPr lang="tr-TR" sz="2400" dirty="0">
                <a:solidFill>
                  <a:srgbClr val="FF0000"/>
                </a:solidFill>
                <a:sym typeface="Wingdings" panose="05000000000000000000" pitchFamily="2" charset="2"/>
              </a:rPr>
              <a:t>  ANLAMLI </a:t>
            </a:r>
            <a:endParaRPr lang="tr-TR" sz="2400" b="0" i="0" dirty="0">
              <a:solidFill>
                <a:srgbClr val="FF0000"/>
              </a:solidFill>
              <a:effectLst/>
            </a:endParaRPr>
          </a:p>
          <a:p>
            <a:r>
              <a:rPr lang="tr-TR" sz="2400" dirty="0"/>
              <a:t>S</a:t>
            </a:r>
            <a:r>
              <a:rPr lang="tr-TR" sz="2400" b="0" i="0" dirty="0">
                <a:effectLst/>
              </a:rPr>
              <a:t>erum </a:t>
            </a:r>
            <a:r>
              <a:rPr lang="tr-TR" sz="2400" dirty="0" err="1"/>
              <a:t>trigliseritlerinde</a:t>
            </a:r>
            <a:r>
              <a:rPr lang="tr-TR" sz="2400" dirty="0"/>
              <a:t> </a:t>
            </a:r>
            <a:r>
              <a:rPr lang="tr-TR" sz="2400" b="0" i="0" dirty="0">
                <a:effectLst/>
              </a:rPr>
              <a:t>( </a:t>
            </a:r>
            <a:r>
              <a:rPr lang="tr-TR" sz="2400" b="0" i="1" dirty="0">
                <a:effectLst/>
              </a:rPr>
              <a:t>P </a:t>
            </a:r>
            <a:r>
              <a:rPr lang="tr-TR" sz="2400" b="0" i="0" dirty="0">
                <a:effectLst/>
              </a:rPr>
              <a:t> = 0.02) </a:t>
            </a:r>
            <a:r>
              <a:rPr lang="tr-TR" sz="2400" dirty="0"/>
              <a:t>azalma</a:t>
            </a:r>
            <a:endParaRPr lang="tr-TR" sz="2400" b="0" i="0" dirty="0">
              <a:effectLst/>
            </a:endParaRPr>
          </a:p>
          <a:p>
            <a:r>
              <a:rPr lang="tr-TR" sz="2400" dirty="0"/>
              <a:t>VLDL-kolesterol </a:t>
            </a:r>
            <a:r>
              <a:rPr lang="tr-TR" sz="2400" b="0" i="0" dirty="0">
                <a:effectLst/>
              </a:rPr>
              <a:t>düzeylerinde(</a:t>
            </a:r>
            <a:r>
              <a:rPr lang="tr-TR" sz="2400" b="0" i="1" dirty="0">
                <a:effectLst/>
              </a:rPr>
              <a:t>P</a:t>
            </a:r>
            <a:r>
              <a:rPr lang="tr-TR" sz="2400" b="0" i="0" dirty="0">
                <a:effectLst/>
              </a:rPr>
              <a:t> =0.02) azalma </a:t>
            </a:r>
          </a:p>
          <a:p>
            <a:pPr marL="0" indent="0">
              <a:buNone/>
            </a:pPr>
            <a:r>
              <a:rPr lang="tr-TR" sz="2400" b="0" i="0" dirty="0">
                <a:effectLst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sym typeface="Wingdings" panose="05000000000000000000" pitchFamily="2" charset="2"/>
              </a:rPr>
              <a:t>                                    </a:t>
            </a:r>
            <a:endParaRPr lang="tr-TR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985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DD33EC-2ACC-4BC6-A4E7-BB849BD2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BULGULAR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418AF0-9D21-4D6E-B30C-D1274620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9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0" i="0" dirty="0">
                <a:effectLst/>
              </a:rPr>
              <a:t>Kalsiyum ve D vitamini ile birlikte takviye ile:</a:t>
            </a:r>
          </a:p>
          <a:p>
            <a:pPr marL="0" indent="0">
              <a:buNone/>
            </a:pPr>
            <a:endParaRPr lang="tr-TR" sz="2800" b="0" i="0" dirty="0">
              <a:effectLst/>
            </a:endParaRPr>
          </a:p>
          <a:p>
            <a:r>
              <a:rPr lang="tr-TR" sz="2400" dirty="0"/>
              <a:t>APG</a:t>
            </a:r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total kolesterol</a:t>
            </a:r>
          </a:p>
          <a:p>
            <a:r>
              <a:rPr lang="tr-TR" sz="2400" b="0" i="0" dirty="0">
                <a:effectLst/>
              </a:rPr>
              <a:t>LDL-kolesterol                        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önemli etki olmadı</a:t>
            </a:r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HDL kolesterol </a:t>
            </a:r>
          </a:p>
          <a:p>
            <a:r>
              <a:rPr lang="tr-TR" sz="2400" b="0" i="0" dirty="0">
                <a:effectLst/>
              </a:rPr>
              <a:t>HDL-olmayan-kolesterol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5841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C1F1A6-9A27-4883-A5A7-3AA2F007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4D52F6E-3263-456B-AB0D-0B9F859A0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442" y="620165"/>
            <a:ext cx="9953163" cy="5617670"/>
          </a:xfr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A77568-2926-4F24-AD1A-A9431743A5CA}"/>
              </a:ext>
            </a:extLst>
          </p:cNvPr>
          <p:cNvSpPr/>
          <p:nvPr/>
        </p:nvSpPr>
        <p:spPr>
          <a:xfrm>
            <a:off x="10011744" y="1866122"/>
            <a:ext cx="643815" cy="3452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3E97F9E-813A-4365-8901-8294ADF41C2A}"/>
              </a:ext>
            </a:extLst>
          </p:cNvPr>
          <p:cNvSpPr/>
          <p:nvPr/>
        </p:nvSpPr>
        <p:spPr>
          <a:xfrm>
            <a:off x="10011743" y="2375611"/>
            <a:ext cx="643815" cy="748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19786A8-17C5-4993-85D4-73C4A93FABA2}"/>
              </a:ext>
            </a:extLst>
          </p:cNvPr>
          <p:cNvSpPr/>
          <p:nvPr/>
        </p:nvSpPr>
        <p:spPr>
          <a:xfrm>
            <a:off x="1231386" y="2375611"/>
            <a:ext cx="1717087" cy="748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4895F50-51AA-43B4-89EC-B3728C81E4C2}"/>
              </a:ext>
            </a:extLst>
          </p:cNvPr>
          <p:cNvSpPr/>
          <p:nvPr/>
        </p:nvSpPr>
        <p:spPr>
          <a:xfrm>
            <a:off x="1234495" y="1837206"/>
            <a:ext cx="1713978" cy="3741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486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DF3A7E-80BB-4C5C-BE14-B729A4B4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0" dirty="0">
                <a:effectLst/>
              </a:rPr>
              <a:t>4 . TARTIŞMA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CE344-E541-456A-8A3F-08E1EAF5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8" y="1802656"/>
            <a:ext cx="11011678" cy="4802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Bu çalışma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</a:t>
            </a:r>
            <a:r>
              <a:rPr lang="tr-TR" sz="2400" b="0" i="0" dirty="0">
                <a:effectLst/>
              </a:rPr>
              <a:t> </a:t>
            </a:r>
            <a:r>
              <a:rPr lang="tr-TR" sz="2400" b="0" i="0" dirty="0" err="1">
                <a:effectLst/>
              </a:rPr>
              <a:t>PCOS'lu</a:t>
            </a:r>
            <a:r>
              <a:rPr lang="tr-TR" sz="2400" b="0" i="0" dirty="0">
                <a:effectLst/>
              </a:rPr>
              <a:t> kadınlarda kalsiyum artı D vitamini takviyesinin </a:t>
            </a:r>
            <a:r>
              <a:rPr lang="tr-TR" sz="2400" dirty="0" err="1"/>
              <a:t>glukoz</a:t>
            </a:r>
            <a:r>
              <a:rPr lang="tr-TR" sz="2400" dirty="0"/>
              <a:t> metabolizması </a:t>
            </a:r>
            <a:r>
              <a:rPr lang="tr-TR" sz="2400" b="0" i="0" dirty="0">
                <a:effectLst/>
              </a:rPr>
              <a:t>ve </a:t>
            </a:r>
            <a:r>
              <a:rPr lang="tr-TR" sz="2400" b="0" i="0" dirty="0" err="1">
                <a:effectLst/>
              </a:rPr>
              <a:t>lipid</a:t>
            </a:r>
            <a:r>
              <a:rPr lang="tr-TR" sz="2400" b="0" i="0" dirty="0">
                <a:effectLst/>
              </a:rPr>
              <a:t> profili üzerindeki etkisini bildiren ilk araştırmalar arasında</a:t>
            </a:r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 err="1">
                <a:effectLst/>
              </a:rPr>
              <a:t>PCOS'lu</a:t>
            </a:r>
            <a:r>
              <a:rPr lang="tr-TR" sz="2400" b="0" i="0" dirty="0">
                <a:effectLst/>
              </a:rPr>
              <a:t> kadınlar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</a:t>
            </a:r>
            <a:r>
              <a:rPr lang="tr-TR" sz="2400" b="0" i="0" dirty="0">
                <a:effectLst/>
              </a:rPr>
              <a:t>insülin direnci, </a:t>
            </a:r>
            <a:r>
              <a:rPr lang="tr-TR" sz="2400" b="0" i="0" dirty="0" err="1">
                <a:effectLst/>
              </a:rPr>
              <a:t>hiperinsülinemi</a:t>
            </a:r>
            <a:r>
              <a:rPr lang="tr-TR" sz="2400" b="0" i="0" dirty="0">
                <a:effectLst/>
              </a:rPr>
              <a:t> ve </a:t>
            </a:r>
            <a:r>
              <a:rPr lang="tr-TR" sz="2400" dirty="0" err="1"/>
              <a:t>dislipidemi</a:t>
            </a:r>
            <a:r>
              <a:rPr lang="tr-TR" sz="2400" dirty="0"/>
              <a:t> gibi çeşitli komplikasyonlara karşı hassas</a:t>
            </a:r>
            <a:endParaRPr lang="tr-TR" sz="2400" b="0" i="0" dirty="0">
              <a:effectLst/>
            </a:endParaRP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Önceki çalışmalar:</a:t>
            </a:r>
          </a:p>
          <a:p>
            <a:r>
              <a:rPr lang="tr-TR" sz="2200" b="0" i="0" dirty="0" err="1">
                <a:effectLst/>
              </a:rPr>
              <a:t>PCOS'lu</a:t>
            </a:r>
            <a:r>
              <a:rPr lang="tr-TR" sz="2200" b="0" i="0" dirty="0">
                <a:effectLst/>
              </a:rPr>
              <a:t> hastalarda tek kalsiyum veya D vitamini takviyesinin glikoz metabolizması üzerindeki etkilerini göstermiştir</a:t>
            </a:r>
          </a:p>
          <a:p>
            <a:r>
              <a:rPr lang="tr-TR" sz="2200" dirty="0"/>
              <a:t>B</a:t>
            </a:r>
            <a:r>
              <a:rPr lang="tr-TR" sz="2200" b="0" i="0" dirty="0">
                <a:effectLst/>
              </a:rPr>
              <a:t>u hastalarda kalsiyum ve D vitamini takviyesinin birleşik etkileri üzerinde çalışılmamış</a:t>
            </a:r>
            <a:endParaRPr lang="tr-TR" sz="2200" dirty="0"/>
          </a:p>
          <a:p>
            <a:endParaRPr lang="tr-TR" sz="2600" b="0" i="0" dirty="0">
              <a:effectLst/>
              <a:latin typeface="NexusSerif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1378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9A269A-7AC2-4899-AF37-D9EB309B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2FC920-6BD5-4F1B-B018-54F4DB34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0" i="0" dirty="0">
              <a:effectLst/>
              <a:latin typeface="NexusSerif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PCOS </a:t>
            </a:r>
            <a:r>
              <a:rPr lang="tr-TR" b="0" i="0" dirty="0" err="1">
                <a:effectLst/>
              </a:rPr>
              <a:t>lu</a:t>
            </a:r>
            <a:r>
              <a:rPr lang="tr-TR" b="0" i="0" dirty="0">
                <a:effectLst/>
              </a:rPr>
              <a:t> kadınlarda 8 hafta boyunca kalsiyum ve D vitamini takviyesi:</a:t>
            </a:r>
          </a:p>
          <a:p>
            <a:pPr marL="0" indent="0">
              <a:buNone/>
            </a:pPr>
            <a:endParaRPr lang="tr-TR" b="0" i="0" dirty="0">
              <a:effectLst/>
            </a:endParaRPr>
          </a:p>
          <a:p>
            <a:r>
              <a:rPr lang="tr-TR" sz="2400" dirty="0"/>
              <a:t>S</a:t>
            </a:r>
            <a:r>
              <a:rPr lang="tr-TR" sz="2400" b="0" i="0" dirty="0">
                <a:effectLst/>
              </a:rPr>
              <a:t>erum insülin seviyelerinde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</a:t>
            </a:r>
            <a:r>
              <a:rPr lang="tr-TR" sz="2400" b="0" i="0" dirty="0">
                <a:effectLst/>
              </a:rPr>
              <a:t> önemli bir</a:t>
            </a:r>
            <a:r>
              <a:rPr lang="tr-TR" sz="2400" dirty="0"/>
              <a:t> azalma</a:t>
            </a:r>
          </a:p>
          <a:p>
            <a:r>
              <a:rPr lang="tr-TR" sz="2400" b="0" i="0" dirty="0">
                <a:effectLst/>
              </a:rPr>
              <a:t>HOMA-IR skorunda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</a:t>
            </a:r>
            <a:r>
              <a:rPr lang="tr-TR" sz="2400" b="0" i="0" dirty="0">
                <a:effectLst/>
              </a:rPr>
              <a:t>önemli bir azalma</a:t>
            </a:r>
          </a:p>
          <a:p>
            <a:r>
              <a:rPr lang="tr-TR" sz="2400" b="0" i="0" dirty="0">
                <a:effectLst/>
              </a:rPr>
              <a:t>QUICKI indeksinde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</a:t>
            </a:r>
            <a:r>
              <a:rPr lang="tr-TR" sz="2400" b="0" i="0" dirty="0">
                <a:effectLst/>
              </a:rPr>
              <a:t>önemli bir yükselme</a:t>
            </a:r>
          </a:p>
        </p:txBody>
      </p:sp>
    </p:spTree>
    <p:extLst>
      <p:ext uri="{BB962C8B-B14F-4D97-AF65-F5344CB8AC3E}">
        <p14:creationId xmlns:p14="http://schemas.microsoft.com/office/powerpoint/2010/main" val="2047391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E6E2F8-2DE3-4B7F-8823-ECA25065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AC8FE-40AB-44FF-A953-E75FBD07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163"/>
            <a:ext cx="10890380" cy="5131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Bulgularımızla uyumlu olarak </a:t>
            </a:r>
            <a:r>
              <a:rPr lang="tr-TR" b="0" i="0" dirty="0" err="1">
                <a:effectLst/>
              </a:rPr>
              <a:t>Harinarayan</a:t>
            </a:r>
            <a:r>
              <a:rPr lang="tr-TR" b="0" i="0" dirty="0">
                <a:effectLst/>
              </a:rPr>
              <a:t> ve ark. :</a:t>
            </a:r>
          </a:p>
          <a:p>
            <a:r>
              <a:rPr lang="tr-TR" sz="2400" b="0" i="0" dirty="0">
                <a:effectLst/>
              </a:rPr>
              <a:t>D vitamini eksikliği olan diyabetik olmayan deneklerde </a:t>
            </a:r>
          </a:p>
          <a:p>
            <a:r>
              <a:rPr lang="tr-TR" sz="2400" b="0" i="0" dirty="0">
                <a:effectLst/>
              </a:rPr>
              <a:t>2 ay boyunca 1000 mg/d kalsiyum ve 9570 IU/d </a:t>
            </a:r>
            <a:r>
              <a:rPr lang="tr-TR" sz="2400" b="0" i="0" dirty="0" err="1">
                <a:effectLst/>
              </a:rPr>
              <a:t>D</a:t>
            </a:r>
            <a:r>
              <a:rPr lang="tr-TR" sz="2400" b="0" i="0" dirty="0">
                <a:effectLst/>
              </a:rPr>
              <a:t> vitamini takviyesi sonrasında</a:t>
            </a:r>
          </a:p>
          <a:p>
            <a:r>
              <a:rPr lang="tr-TR" sz="2400" b="0" i="0" dirty="0">
                <a:effectLst/>
              </a:rPr>
              <a:t>HOMA-B skorunda iyileşme</a:t>
            </a:r>
          </a:p>
          <a:p>
            <a:endParaRPr lang="tr-TR" sz="2400" b="0" i="0" dirty="0">
              <a:effectLst/>
            </a:endParaRPr>
          </a:p>
          <a:p>
            <a:pPr marL="0" indent="0">
              <a:buNone/>
            </a:pPr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Bu bulguların aksine, bazı çalışmalarda: </a:t>
            </a:r>
          </a:p>
          <a:p>
            <a:r>
              <a:rPr lang="tr-TR" sz="2400" dirty="0"/>
              <a:t>K</a:t>
            </a:r>
            <a:r>
              <a:rPr lang="tr-TR" sz="2400" b="0" i="0" dirty="0">
                <a:effectLst/>
              </a:rPr>
              <a:t>alsiyum veya D vitamini takviyesinin insülin fonksiyonu üzerindeki etkisi bulunamamış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03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0FBAE7-BABD-492B-BA63-2982B59C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1F9A3F-4638-4F19-90D1-D4BCCE4DD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 vitamininin </a:t>
            </a:r>
            <a:r>
              <a:rPr lang="tr-TR" dirty="0" err="1"/>
              <a:t>pankreatik</a:t>
            </a:r>
            <a:r>
              <a:rPr lang="tr-TR" dirty="0"/>
              <a:t> </a:t>
            </a:r>
            <a:r>
              <a:rPr lang="el-GR" dirty="0"/>
              <a:t>β </a:t>
            </a:r>
            <a:r>
              <a:rPr lang="tr-TR" dirty="0"/>
              <a:t>hücre fonksiyonu üzerindeki etkisi:</a:t>
            </a:r>
          </a:p>
          <a:p>
            <a:r>
              <a:rPr lang="tr-TR" sz="2400" dirty="0"/>
              <a:t>serum kalsiyumunun </a:t>
            </a:r>
            <a:r>
              <a:rPr lang="tr-TR" sz="2400" b="0" i="0" dirty="0">
                <a:effectLst/>
              </a:rPr>
              <a:t>düzenlenmesi üzerindeki etkisiyle</a:t>
            </a:r>
          </a:p>
          <a:p>
            <a:r>
              <a:rPr lang="tr-TR" sz="2400" b="0" i="0" dirty="0">
                <a:effectLst/>
              </a:rPr>
              <a:t>bu da kalsiyum bağımlı bir süreç olan </a:t>
            </a:r>
            <a:r>
              <a:rPr lang="tr-TR" sz="2400" dirty="0"/>
              <a:t>insülin </a:t>
            </a:r>
            <a:r>
              <a:rPr lang="tr-TR" sz="2400" dirty="0" err="1"/>
              <a:t>sekresyonunu</a:t>
            </a:r>
            <a:r>
              <a:rPr lang="tr-TR" sz="2400" dirty="0"/>
              <a:t> üzerinde etki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Periferik hücrelerde, aktif D vitamini formu:</a:t>
            </a:r>
          </a:p>
          <a:p>
            <a:r>
              <a:rPr lang="tr-TR" sz="2400" b="0" i="0" dirty="0">
                <a:effectLst/>
              </a:rPr>
              <a:t>İnsan </a:t>
            </a:r>
            <a:r>
              <a:rPr lang="tr-TR" sz="2400" dirty="0"/>
              <a:t>insülin reseptör </a:t>
            </a:r>
            <a:r>
              <a:rPr lang="tr-TR" sz="2400" b="0" i="0" dirty="0">
                <a:effectLst/>
              </a:rPr>
              <a:t>geninin </a:t>
            </a:r>
            <a:r>
              <a:rPr lang="tr-TR" sz="2400" dirty="0" err="1"/>
              <a:t>transkripsiyonel</a:t>
            </a:r>
            <a:r>
              <a:rPr lang="tr-TR" sz="2400" dirty="0"/>
              <a:t> aktivasyonu </a:t>
            </a:r>
            <a:r>
              <a:rPr lang="tr-TR" sz="2400" b="0" i="0" dirty="0">
                <a:effectLst/>
              </a:rPr>
              <a:t>yoluyla </a:t>
            </a:r>
          </a:p>
          <a:p>
            <a:r>
              <a:rPr lang="tr-TR" sz="2400" dirty="0"/>
              <a:t>İnsülin duyarlılığında artış</a:t>
            </a:r>
          </a:p>
        </p:txBody>
      </p:sp>
    </p:spTree>
    <p:extLst>
      <p:ext uri="{BB962C8B-B14F-4D97-AF65-F5344CB8AC3E}">
        <p14:creationId xmlns:p14="http://schemas.microsoft.com/office/powerpoint/2010/main" val="3095257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395FC7-FBB3-4C87-87AA-0FA52A47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4B818F-5DFB-4D2D-8F0B-F3C420AA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63" y="1922106"/>
            <a:ext cx="11446330" cy="5206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Katılımcılarımızda diyetle ortalama kalsiyum </a:t>
            </a:r>
            <a:r>
              <a:rPr lang="tr-TR" b="0" i="0" dirty="0">
                <a:effectLst/>
              </a:rPr>
              <a:t>alımının önerilen düzeylerden daha yüksek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b="0" i="0" dirty="0">
                <a:effectLst/>
              </a:rPr>
              <a:t>ncak üst sınırların (2500 mg) altında 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Diyetle yüksek kalsiyum alımı olan kişilerde kalsiyum takviyesinin sağlık durumu üzerindeki etkilerine ilişkin veriler çelişkili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820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B4208B-3AE3-4406-A723-CD3FDC5A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6AF83F-EA54-4F5D-B22B-354F0AFEB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0" i="0" dirty="0" err="1">
                <a:effectLst/>
              </a:rPr>
              <a:t>Michaelsson</a:t>
            </a:r>
            <a:r>
              <a:rPr lang="tr-TR" sz="2800" b="0" i="0" dirty="0">
                <a:effectLst/>
              </a:rPr>
              <a:t> ve ark. :</a:t>
            </a:r>
          </a:p>
          <a:p>
            <a:r>
              <a:rPr lang="tr-TR" sz="2400" b="0" i="0" dirty="0">
                <a:effectLst/>
              </a:rPr>
              <a:t>19 yıl boyunca 1400 mg/</a:t>
            </a:r>
            <a:r>
              <a:rPr lang="tr-TR" sz="2400" b="0" i="0" dirty="0" err="1">
                <a:effectLst/>
              </a:rPr>
              <a:t>gün'ün</a:t>
            </a:r>
            <a:r>
              <a:rPr lang="tr-TR" sz="2400" b="0" i="0" dirty="0">
                <a:effectLst/>
              </a:rPr>
              <a:t> üzerindeki diyet kalsiyum alımı</a:t>
            </a:r>
          </a:p>
          <a:p>
            <a:r>
              <a:rPr lang="tr-TR" sz="2400" dirty="0"/>
              <a:t>T</a:t>
            </a:r>
            <a:r>
              <a:rPr lang="tr-TR" sz="2400" b="0" i="0" dirty="0">
                <a:effectLst/>
              </a:rPr>
              <a:t>üm nedenlerden daha yüksek ölüm oranları ile ilişkili </a:t>
            </a:r>
          </a:p>
          <a:p>
            <a:endParaRPr lang="tr-TR" sz="28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0" i="0" dirty="0">
                <a:effectLst/>
              </a:rPr>
              <a:t>Başka bir çalışmada ise:</a:t>
            </a:r>
          </a:p>
          <a:p>
            <a:r>
              <a:rPr lang="tr-TR" sz="2400" b="0" i="0" dirty="0">
                <a:effectLst/>
              </a:rPr>
              <a:t>9 yıl boyunca diyetle 1599 mg'dan fazla kalsiyum alımının tüketilmesi</a:t>
            </a:r>
          </a:p>
          <a:p>
            <a:r>
              <a:rPr lang="tr-TR" sz="2400" dirty="0"/>
              <a:t>T</a:t>
            </a:r>
            <a:r>
              <a:rPr lang="tr-TR" sz="2400" b="0" i="0" dirty="0">
                <a:effectLst/>
              </a:rPr>
              <a:t>üm nedenlere bağlı </a:t>
            </a:r>
            <a:r>
              <a:rPr lang="tr-TR" sz="2400" b="0" i="0" dirty="0" err="1">
                <a:effectLst/>
              </a:rPr>
              <a:t>mortalitede</a:t>
            </a:r>
            <a:r>
              <a:rPr lang="tr-TR" sz="2400" b="0" i="0" dirty="0">
                <a:effectLst/>
              </a:rPr>
              <a:t> önemli bir azalma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305177-43D3-4A56-AF18-3C1EF67F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1C9DA5-5302-4D0A-A0B3-DF4BE09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571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B</a:t>
            </a:r>
            <a:r>
              <a:rPr lang="tr-TR" sz="2600" dirty="0">
                <a:effectLst/>
              </a:rPr>
              <a:t>azı çalışmalar:</a:t>
            </a:r>
          </a:p>
          <a:p>
            <a:r>
              <a:rPr lang="tr-TR" sz="2200" dirty="0"/>
              <a:t>D</a:t>
            </a:r>
            <a:r>
              <a:rPr lang="tr-TR" sz="2200" dirty="0">
                <a:effectLst/>
              </a:rPr>
              <a:t>üşük serum </a:t>
            </a:r>
            <a:r>
              <a:rPr lang="tr-TR" sz="2200" dirty="0"/>
              <a:t>25-hidroksivitamin D [25(OH) D] seviyeleri ile</a:t>
            </a:r>
          </a:p>
          <a:p>
            <a:r>
              <a:rPr lang="tr-TR" sz="2200" dirty="0"/>
              <a:t>İnsülin direnci, </a:t>
            </a:r>
            <a:r>
              <a:rPr lang="tr-TR" sz="2200" dirty="0" err="1">
                <a:effectLst/>
              </a:rPr>
              <a:t>hirsutizm</a:t>
            </a:r>
            <a:r>
              <a:rPr lang="tr-TR" sz="2200" dirty="0">
                <a:effectLst/>
              </a:rPr>
              <a:t> </a:t>
            </a:r>
            <a:r>
              <a:rPr lang="tr-TR" sz="2200" dirty="0"/>
              <a:t>,</a:t>
            </a:r>
            <a:r>
              <a:rPr lang="tr-TR" sz="2200" dirty="0">
                <a:effectLst/>
              </a:rPr>
              <a:t>kısırlık ve yumurtlama bozuklukları gibi PCOS semptomları </a:t>
            </a:r>
            <a:r>
              <a:rPr lang="tr-TR" sz="2200" dirty="0"/>
              <a:t>arasında bir ilişki 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T</a:t>
            </a:r>
            <a:r>
              <a:rPr lang="tr-TR" sz="2600" dirty="0">
                <a:effectLst/>
              </a:rPr>
              <a:t>ek başına </a:t>
            </a:r>
            <a:r>
              <a:rPr lang="tr-TR" sz="2600" dirty="0"/>
              <a:t>D</a:t>
            </a:r>
            <a:r>
              <a:rPr lang="tr-TR" sz="2600" dirty="0">
                <a:effectLst/>
              </a:rPr>
              <a:t> vitamini ve kalsiyum artı D vitamini takviyesinin yumurtalık üzerine olumlu etkileri</a:t>
            </a:r>
          </a:p>
          <a:p>
            <a:r>
              <a:rPr lang="tr-TR" sz="2200" dirty="0" err="1">
                <a:effectLst/>
              </a:rPr>
              <a:t>Folikül</a:t>
            </a:r>
            <a:r>
              <a:rPr lang="tr-TR" sz="2200" dirty="0">
                <a:effectLst/>
              </a:rPr>
              <a:t> olgunlaşması</a:t>
            </a:r>
            <a:endParaRPr lang="tr-TR" sz="2200" dirty="0"/>
          </a:p>
          <a:p>
            <a:r>
              <a:rPr lang="tr-TR" sz="2200" dirty="0">
                <a:effectLst/>
              </a:rPr>
              <a:t>Yumurtlama</a:t>
            </a:r>
          </a:p>
          <a:p>
            <a:r>
              <a:rPr lang="tr-TR" sz="2200" dirty="0">
                <a:sym typeface="Wingdings" panose="05000000000000000000" pitchFamily="2" charset="2"/>
              </a:rPr>
              <a:t>A</a:t>
            </a:r>
            <a:r>
              <a:rPr lang="tr-TR" sz="2200" dirty="0">
                <a:effectLst/>
              </a:rPr>
              <a:t>det düzenliliği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7709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5FDDEC-722B-4E11-B0EF-F3204BA0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326C5B-4356-4EA5-A7E2-3D809A18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5" y="1620350"/>
            <a:ext cx="11207621" cy="53962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D</a:t>
            </a:r>
            <a:r>
              <a:rPr lang="tr-TR" sz="2600" b="0" i="0" dirty="0">
                <a:effectLst/>
              </a:rPr>
              <a:t>ikkate alınması gereken bir diğer önemli konu:</a:t>
            </a:r>
          </a:p>
          <a:p>
            <a:pPr marL="0" indent="0">
              <a:buNone/>
            </a:pPr>
            <a:r>
              <a:rPr lang="tr-TR" sz="2600" b="0" i="0" dirty="0">
                <a:effectLst/>
              </a:rPr>
              <a:t>Çalışma başlangıcında dört grup arasında</a:t>
            </a:r>
          </a:p>
          <a:p>
            <a:r>
              <a:rPr lang="tr-TR" sz="2200" dirty="0"/>
              <a:t>S</a:t>
            </a:r>
            <a:r>
              <a:rPr lang="tr-TR" sz="2200" b="0" i="0" dirty="0">
                <a:effectLst/>
              </a:rPr>
              <a:t>erum kalsiyum</a:t>
            </a:r>
            <a:endParaRPr lang="tr-TR" sz="2200" dirty="0"/>
          </a:p>
          <a:p>
            <a:r>
              <a:rPr lang="tr-TR" sz="2200" b="0" i="0" dirty="0">
                <a:effectLst/>
              </a:rPr>
              <a:t>D vitamini</a:t>
            </a:r>
          </a:p>
          <a:p>
            <a:r>
              <a:rPr lang="tr-TR" sz="2200" dirty="0"/>
              <a:t>Plazma </a:t>
            </a:r>
            <a:r>
              <a:rPr lang="tr-TR" sz="2200" dirty="0" err="1"/>
              <a:t>glukoz</a:t>
            </a:r>
            <a:r>
              <a:rPr lang="tr-TR" sz="2200" dirty="0"/>
              <a:t> </a:t>
            </a:r>
            <a:r>
              <a:rPr lang="tr-TR" sz="2200" b="0" i="0" dirty="0">
                <a:effectLst/>
              </a:rPr>
              <a:t>seviyeleri                 </a:t>
            </a:r>
            <a:r>
              <a:rPr lang="tr-TR" sz="2200" b="0" i="0" dirty="0">
                <a:effectLst/>
                <a:sym typeface="Wingdings" panose="05000000000000000000" pitchFamily="2" charset="2"/>
              </a:rPr>
              <a:t></a:t>
            </a:r>
            <a:r>
              <a:rPr lang="tr-TR" sz="2200" b="0" i="0" dirty="0">
                <a:effectLst/>
              </a:rPr>
              <a:t> açısından önemli bir fark </a:t>
            </a:r>
          </a:p>
          <a:p>
            <a:r>
              <a:rPr lang="tr-TR" sz="2200" b="0" i="0" dirty="0">
                <a:effectLst/>
              </a:rPr>
              <a:t>HOMA-IR </a:t>
            </a:r>
          </a:p>
          <a:p>
            <a:r>
              <a:rPr lang="tr-TR" sz="2200" b="0" i="0" dirty="0">
                <a:effectLst/>
              </a:rPr>
              <a:t>QUICKI</a:t>
            </a:r>
          </a:p>
          <a:p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Bu farklılığın olası birkaç nedeni;</a:t>
            </a:r>
            <a:endParaRPr lang="tr-TR" sz="2600" dirty="0"/>
          </a:p>
          <a:p>
            <a:r>
              <a:rPr lang="tr-TR" sz="2200" b="0" i="0" dirty="0">
                <a:effectLst/>
              </a:rPr>
              <a:t>Dört gruba rastgele atama </a:t>
            </a:r>
          </a:p>
          <a:p>
            <a:r>
              <a:rPr lang="tr-TR" sz="2200" b="0" i="0" dirty="0">
                <a:effectLst/>
              </a:rPr>
              <a:t>rastgele atama, bilgisayar tarafından oluşturulan rastgele sayılar kullanılması</a:t>
            </a:r>
          </a:p>
          <a:p>
            <a:endParaRPr lang="tr-TR" sz="2400" b="0" i="0" dirty="0">
              <a:effectLst/>
            </a:endParaRPr>
          </a:p>
          <a:p>
            <a:endParaRPr lang="tr-TR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33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59166B-6B80-4624-A3B9-850A3B4A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84C5FF-D654-48A8-A83F-072B35B6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Bulgularımızla uyumlu olarak: </a:t>
            </a:r>
          </a:p>
          <a:p>
            <a:r>
              <a:rPr lang="tr-TR" sz="2200" dirty="0"/>
              <a:t>Preeklampsi </a:t>
            </a:r>
            <a:r>
              <a:rPr lang="tr-TR" sz="2200" b="0" i="0" dirty="0">
                <a:effectLst/>
              </a:rPr>
              <a:t>riski taşıyan gebelerde </a:t>
            </a:r>
          </a:p>
          <a:p>
            <a:r>
              <a:rPr lang="tr-TR" sz="2200" b="0" i="0" dirty="0">
                <a:effectLst/>
              </a:rPr>
              <a:t>9 hafta süreyle 500 mg/gün kalsiyum ve 200 IU/gün D vitamini verilmesi ile</a:t>
            </a:r>
          </a:p>
          <a:p>
            <a:r>
              <a:rPr lang="tr-TR" sz="2200" dirty="0"/>
              <a:t>S</a:t>
            </a:r>
            <a:r>
              <a:rPr lang="tr-TR" sz="2200" b="0" i="0" dirty="0">
                <a:effectLst/>
              </a:rPr>
              <a:t>erum </a:t>
            </a:r>
            <a:r>
              <a:rPr lang="tr-TR" sz="2200" b="0" i="0" dirty="0" err="1">
                <a:effectLst/>
              </a:rPr>
              <a:t>trigliserit</a:t>
            </a:r>
            <a:r>
              <a:rPr lang="tr-TR" sz="2200" b="0" i="0" dirty="0">
                <a:effectLst/>
              </a:rPr>
              <a:t> düzeylerinde anlamlı bir düşüş oldu</a:t>
            </a:r>
          </a:p>
          <a:p>
            <a:r>
              <a:rPr lang="tr-TR" sz="2200" dirty="0"/>
              <a:t>A</a:t>
            </a:r>
            <a:r>
              <a:rPr lang="tr-TR" sz="2200" b="0" i="0" dirty="0">
                <a:effectLst/>
              </a:rPr>
              <a:t>ncak diğer </a:t>
            </a:r>
            <a:r>
              <a:rPr lang="tr-TR" sz="2200" b="0" i="0" dirty="0" err="1">
                <a:effectLst/>
              </a:rPr>
              <a:t>lipid</a:t>
            </a:r>
            <a:r>
              <a:rPr lang="tr-TR" sz="2200" b="0" i="0" dirty="0">
                <a:effectLst/>
              </a:rPr>
              <a:t> profillerini etkilenme olmadı</a:t>
            </a:r>
          </a:p>
          <a:p>
            <a:endParaRPr lang="tr-TR" sz="26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0" i="0" dirty="0">
                <a:effectLst/>
              </a:rPr>
              <a:t>600 mg/gün kalsiyum artı 200 IU/gün D vitamini ile 15 haftalık takviye</a:t>
            </a:r>
          </a:p>
          <a:p>
            <a:r>
              <a:rPr lang="tr-TR" sz="2600" b="0" i="0" dirty="0">
                <a:effectLst/>
              </a:rPr>
              <a:t> </a:t>
            </a:r>
            <a:r>
              <a:rPr lang="tr-TR" sz="2200" b="0" i="0" dirty="0">
                <a:effectLst/>
              </a:rPr>
              <a:t>sağlıklı kilolu kadınlarda </a:t>
            </a:r>
          </a:p>
          <a:p>
            <a:r>
              <a:rPr lang="tr-TR" sz="2200" b="0" i="0" dirty="0">
                <a:effectLst/>
              </a:rPr>
              <a:t>serum </a:t>
            </a:r>
            <a:r>
              <a:rPr lang="tr-TR" sz="2200" b="0" i="0" dirty="0" err="1">
                <a:effectLst/>
              </a:rPr>
              <a:t>trigliseritlerinde</a:t>
            </a:r>
            <a:r>
              <a:rPr lang="tr-TR" sz="2200" b="0" i="0" dirty="0">
                <a:effectLst/>
              </a:rPr>
              <a:t> önemli bir azalma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06127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4D301-EE63-4033-B6F9-05CB3A6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042EE-0536-4BB4-8C45-52834CA0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</a:t>
            </a:r>
            <a:r>
              <a:rPr lang="tr-TR" b="0" i="0" dirty="0">
                <a:effectLst/>
              </a:rPr>
              <a:t>azı araştırmacılar</a:t>
            </a:r>
            <a:r>
              <a:rPr lang="tr-TR" dirty="0"/>
              <a:t>:</a:t>
            </a:r>
            <a:endParaRPr lang="tr-TR" b="0" i="0" dirty="0">
              <a:effectLst/>
            </a:endParaRPr>
          </a:p>
          <a:p>
            <a:r>
              <a:rPr lang="tr-TR" sz="2200" b="0" i="0" dirty="0">
                <a:effectLst/>
              </a:rPr>
              <a:t>12 haftadan sonra sağlıklı kilolu erişkinlerde </a:t>
            </a:r>
          </a:p>
          <a:p>
            <a:r>
              <a:rPr lang="tr-TR" sz="2200" b="0" i="0" dirty="0">
                <a:effectLst/>
              </a:rPr>
              <a:t>kombine kalsiyum-D vitamini veya tek kalsiyum takviyesinin </a:t>
            </a:r>
          </a:p>
          <a:p>
            <a:r>
              <a:rPr lang="tr-TR" sz="2200" b="0" i="0" dirty="0" err="1">
                <a:effectLst/>
              </a:rPr>
              <a:t>lipid</a:t>
            </a:r>
            <a:r>
              <a:rPr lang="tr-TR" sz="2200" b="0" i="0" dirty="0">
                <a:effectLst/>
              </a:rPr>
              <a:t> profilleri üzerinde anlamlı bir etkisi bulamadılar.</a:t>
            </a:r>
          </a:p>
          <a:p>
            <a:endParaRPr lang="tr-TR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F</a:t>
            </a:r>
            <a:r>
              <a:rPr lang="tr-TR" sz="2800" b="0" i="0" dirty="0">
                <a:effectLst/>
              </a:rPr>
              <a:t>arklı bulgular ortaya çıkmasının bazı nedenleri:</a:t>
            </a:r>
          </a:p>
          <a:p>
            <a:r>
              <a:rPr lang="tr-TR" sz="2200" b="0" i="0" dirty="0">
                <a:effectLst/>
              </a:rPr>
              <a:t>Farklı çalışma tasarımları</a:t>
            </a:r>
          </a:p>
          <a:p>
            <a:r>
              <a:rPr lang="tr-TR" sz="2200" dirty="0"/>
              <a:t>K</a:t>
            </a:r>
            <a:r>
              <a:rPr lang="tr-TR" sz="2200" b="0" i="0" dirty="0">
                <a:effectLst/>
              </a:rPr>
              <a:t>ullanılan farklı kalsiyum ve D vitamini dozları</a:t>
            </a:r>
          </a:p>
          <a:p>
            <a:r>
              <a:rPr lang="tr-TR" sz="2200" dirty="0"/>
              <a:t>B</a:t>
            </a:r>
            <a:r>
              <a:rPr lang="tr-TR" sz="2200" b="0" i="0" dirty="0">
                <a:effectLst/>
              </a:rPr>
              <a:t>ağımlı değişkenlerin başlangıç ​​düzeylerinin ve çalışma katılımcılarının özelliklerinin dikkate alınmaması </a:t>
            </a:r>
          </a:p>
        </p:txBody>
      </p:sp>
    </p:spTree>
    <p:extLst>
      <p:ext uri="{BB962C8B-B14F-4D97-AF65-F5344CB8AC3E}">
        <p14:creationId xmlns:p14="http://schemas.microsoft.com/office/powerpoint/2010/main" val="1012097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1BAE59-DC41-4098-9CE8-D6B39485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BE8002-4193-4B8B-975C-E56F3E6A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527179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</a:t>
            </a:r>
            <a:r>
              <a:rPr lang="tr-TR" sz="2400" b="0" i="0" dirty="0">
                <a:effectLst/>
              </a:rPr>
              <a:t>alsiyum-D vitamini takviyesinin serum </a:t>
            </a:r>
            <a:r>
              <a:rPr lang="tr-TR" sz="2400" b="0" i="0" dirty="0" err="1">
                <a:effectLst/>
              </a:rPr>
              <a:t>trigliseritleri</a:t>
            </a:r>
            <a:r>
              <a:rPr lang="tr-TR" sz="2400" b="0" i="0" dirty="0">
                <a:effectLst/>
              </a:rPr>
              <a:t> ve VLDL-kolesterol seviyeleri üzerindeki olumlu etkilerini çeşitli mekanizmalar açıklayabilir. 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Kalsiyum takviyeleri</a:t>
            </a:r>
            <a:r>
              <a:rPr lang="tr-TR" sz="2400" dirty="0"/>
              <a:t>:</a:t>
            </a:r>
          </a:p>
          <a:p>
            <a:r>
              <a:rPr lang="tr-TR" sz="2200" b="0" i="0" dirty="0">
                <a:effectLst/>
              </a:rPr>
              <a:t>bağırsakta çözünmeyen kalsiyum-bağlı yağ asitlerinin sabunlaşması yoluyla </a:t>
            </a:r>
          </a:p>
          <a:p>
            <a:r>
              <a:rPr lang="tr-TR" sz="2200" b="0" i="0" dirty="0">
                <a:effectLst/>
              </a:rPr>
              <a:t>yağ asitlerinin emiliminin azalmasına ve dışkı </a:t>
            </a:r>
            <a:r>
              <a:rPr lang="tr-TR" sz="2200" dirty="0"/>
              <a:t>yağ asidi içeriğinin artması</a:t>
            </a:r>
          </a:p>
          <a:p>
            <a:endParaRPr lang="tr-TR" sz="22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</a:t>
            </a:r>
            <a:r>
              <a:rPr lang="tr-TR" sz="2400" b="0" i="0" dirty="0">
                <a:effectLst/>
              </a:rPr>
              <a:t>araciğerde artan </a:t>
            </a:r>
            <a:r>
              <a:rPr lang="tr-TR" sz="2400" dirty="0"/>
              <a:t>hücre içi kalsiyum:</a:t>
            </a:r>
          </a:p>
          <a:p>
            <a:r>
              <a:rPr lang="tr-TR" sz="2200" dirty="0" err="1"/>
              <a:t>VLDL’nin</a:t>
            </a:r>
            <a:r>
              <a:rPr lang="tr-TR" sz="2200" dirty="0"/>
              <a:t> </a:t>
            </a:r>
            <a:r>
              <a:rPr lang="tr-TR" sz="2200" b="0" i="0" dirty="0">
                <a:effectLst/>
              </a:rPr>
              <a:t>oluşumunda ve salgılanmasında rol oynayan </a:t>
            </a:r>
            <a:r>
              <a:rPr lang="tr-TR" sz="2200" dirty="0"/>
              <a:t>proteininin </a:t>
            </a:r>
            <a:r>
              <a:rPr lang="tr-TR" sz="2200" b="0" i="0" dirty="0" err="1">
                <a:effectLst/>
              </a:rPr>
              <a:t>stimüle</a:t>
            </a:r>
            <a:r>
              <a:rPr lang="tr-TR" sz="2200" b="0" i="0" dirty="0">
                <a:effectLst/>
              </a:rPr>
              <a:t> edilmesine yol açar</a:t>
            </a:r>
          </a:p>
          <a:p>
            <a:r>
              <a:rPr lang="tr-TR" sz="2200" dirty="0"/>
              <a:t>bu durum </a:t>
            </a:r>
            <a:r>
              <a:rPr lang="tr-TR" sz="2200" b="0" i="0" dirty="0">
                <a:effectLst/>
              </a:rPr>
              <a:t>serum </a:t>
            </a:r>
            <a:r>
              <a:rPr lang="tr-TR" sz="2200" b="0" i="0" dirty="0" err="1">
                <a:effectLst/>
              </a:rPr>
              <a:t>trigliserit</a:t>
            </a:r>
            <a:r>
              <a:rPr lang="tr-TR" sz="2200" b="0" i="0" dirty="0">
                <a:effectLst/>
              </a:rPr>
              <a:t> ve VLDL-kolesterol düzeylerinde azalma</a:t>
            </a:r>
          </a:p>
          <a:p>
            <a:endParaRPr lang="tr-TR" sz="22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D vitamininin</a:t>
            </a:r>
            <a:r>
              <a:rPr lang="tr-TR" sz="2400" dirty="0"/>
              <a:t> </a:t>
            </a:r>
            <a:r>
              <a:rPr lang="tr-TR" sz="2400" dirty="0" err="1"/>
              <a:t>apolipoprotein</a:t>
            </a:r>
            <a:r>
              <a:rPr lang="tr-TR" sz="2400" dirty="0"/>
              <a:t> </a:t>
            </a:r>
            <a:r>
              <a:rPr lang="tr-TR" sz="2400" b="0" i="0" dirty="0">
                <a:effectLst/>
              </a:rPr>
              <a:t>gen ekspresyonu ve serum </a:t>
            </a:r>
            <a:r>
              <a:rPr lang="tr-TR" sz="2400" b="0" i="0" dirty="0" err="1">
                <a:effectLst/>
              </a:rPr>
              <a:t>trigliserit</a:t>
            </a:r>
            <a:r>
              <a:rPr lang="tr-TR" sz="2400" b="0" i="0" dirty="0">
                <a:effectLst/>
              </a:rPr>
              <a:t> konsantrasyonları üzerindeki etkileri hala tartışmalı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5282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4F8801-05E2-476C-BE81-0F17C64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1DD964-F34A-4C4A-AA7B-85B36C9E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57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Mevcut çalışmanın sınırlamalarından biri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M</a:t>
            </a:r>
            <a:r>
              <a:rPr lang="tr-TR" b="0" i="0" dirty="0">
                <a:effectLst/>
              </a:rPr>
              <a:t>üdahale süresi</a:t>
            </a:r>
          </a:p>
          <a:p>
            <a:endParaRPr lang="tr-TR" b="0" i="0" dirty="0">
              <a:effectLst/>
            </a:endParaRPr>
          </a:p>
          <a:p>
            <a:r>
              <a:rPr lang="tr-TR" sz="2400" b="0" i="0" dirty="0">
                <a:effectLst/>
              </a:rPr>
              <a:t>Kalsiyum ve D vitamini takviyesi süresi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</a:t>
            </a:r>
            <a:r>
              <a:rPr lang="tr-TR" sz="2400" b="0" i="0" dirty="0">
                <a:effectLst/>
              </a:rPr>
              <a:t>8 hafta</a:t>
            </a:r>
          </a:p>
          <a:p>
            <a:r>
              <a:rPr lang="tr-TR" sz="2400" b="0" i="0" dirty="0">
                <a:effectLst/>
              </a:rPr>
              <a:t>Uzun vadeli müdahaleler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</a:t>
            </a:r>
            <a:r>
              <a:rPr lang="tr-TR" sz="2400" b="0" i="0" dirty="0">
                <a:effectLst/>
              </a:rPr>
              <a:t>daha büyük değişiklikler olması ihtimali</a:t>
            </a:r>
            <a:endParaRPr lang="tr-TR" sz="2400" b="0" i="0" dirty="0">
              <a:effectLst/>
              <a:latin typeface="NexusSerif"/>
            </a:endParaRPr>
          </a:p>
        </p:txBody>
      </p:sp>
    </p:spTree>
    <p:extLst>
      <p:ext uri="{BB962C8B-B14F-4D97-AF65-F5344CB8AC3E}">
        <p14:creationId xmlns:p14="http://schemas.microsoft.com/office/powerpoint/2010/main" val="629032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98D2ED-BB9B-460D-A664-A15C32D6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1325563"/>
          </a:xfrm>
        </p:spPr>
        <p:txBody>
          <a:bodyPr/>
          <a:lstStyle/>
          <a:p>
            <a:r>
              <a:rPr lang="tr-TR" i="0" dirty="0">
                <a:effectLst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4C851-C01B-492F-BAD9-5AD032D8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K</a:t>
            </a:r>
            <a:r>
              <a:rPr lang="tr-TR" sz="2400" b="0" i="0" dirty="0">
                <a:effectLst/>
              </a:rPr>
              <a:t>alsiyum ve D vitamini takviyesinin, </a:t>
            </a:r>
            <a:r>
              <a:rPr lang="tr-TR" sz="2400" dirty="0" err="1"/>
              <a:t>a</a:t>
            </a:r>
            <a:r>
              <a:rPr lang="tr-TR" sz="2400" b="0" i="0" dirty="0" err="1">
                <a:effectLst/>
              </a:rPr>
              <a:t>ndrojen</a:t>
            </a:r>
            <a:r>
              <a:rPr lang="tr-TR" sz="2400" b="0" i="0" dirty="0">
                <a:effectLst/>
              </a:rPr>
              <a:t> seviyeleri de dahil olmak üzere, PCOS </a:t>
            </a:r>
            <a:r>
              <a:rPr lang="tr-TR" sz="2400" b="0" i="0" dirty="0" err="1">
                <a:effectLst/>
              </a:rPr>
              <a:t>lu</a:t>
            </a:r>
            <a:r>
              <a:rPr lang="tr-TR" sz="2400" b="0" i="0" dirty="0">
                <a:effectLst/>
              </a:rPr>
              <a:t> kadınların hormon tablosunu ve vü</a:t>
            </a:r>
            <a:r>
              <a:rPr lang="tr-TR" sz="2400" dirty="0"/>
              <a:t>cut yağı üzerindeki</a:t>
            </a:r>
            <a:r>
              <a:rPr lang="tr-TR" sz="2400" b="0" i="0" dirty="0">
                <a:effectLst/>
              </a:rPr>
              <a:t> takviyenin etkisini değerlendiremedik. </a:t>
            </a:r>
          </a:p>
          <a:p>
            <a:endParaRPr lang="tr-TR" sz="2400" b="0" i="0" dirty="0">
              <a:effectLst/>
            </a:endParaRPr>
          </a:p>
          <a:p>
            <a:r>
              <a:rPr lang="tr-TR" sz="2400" dirty="0"/>
              <a:t>İ</a:t>
            </a:r>
            <a:r>
              <a:rPr lang="tr-TR" sz="2400" b="0" i="0" dirty="0">
                <a:effectLst/>
              </a:rPr>
              <a:t>nsülin fonksiyonunu incelemek için </a:t>
            </a:r>
            <a:r>
              <a:rPr lang="tr-TR" sz="2400" dirty="0"/>
              <a:t>oral </a:t>
            </a:r>
            <a:r>
              <a:rPr lang="tr-TR" sz="2400" dirty="0" err="1"/>
              <a:t>glukoz</a:t>
            </a:r>
            <a:r>
              <a:rPr lang="tr-TR" sz="2400" dirty="0"/>
              <a:t> tolerans testi </a:t>
            </a:r>
            <a:r>
              <a:rPr lang="tr-TR" sz="2400" b="0" i="0" dirty="0">
                <a:effectLst/>
              </a:rPr>
              <a:t>yapamadık. </a:t>
            </a:r>
          </a:p>
          <a:p>
            <a:pPr marL="0" indent="0">
              <a:buNone/>
            </a:pPr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Ayrıca ilgili parametreler hakkında daha ayrıntılı bilgi elde etmek için daha detaylı çalışmalar önerilir.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200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B7D2FE-4F37-4AA2-B687-B4C2F220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04"/>
            <a:ext cx="10515600" cy="1325563"/>
          </a:xfrm>
        </p:spPr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F1E4A3-3C52-4688-BADD-840A3100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935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b="0" i="0" dirty="0">
                <a:effectLst/>
              </a:rPr>
              <a:t>Sonuç olarak, D vitamini eksikliği olan </a:t>
            </a:r>
            <a:r>
              <a:rPr lang="tr-TR" sz="2600" b="0" i="0" dirty="0" err="1">
                <a:effectLst/>
              </a:rPr>
              <a:t>PCOS'lu</a:t>
            </a:r>
            <a:r>
              <a:rPr lang="tr-TR" sz="2600" b="0" i="0" dirty="0">
                <a:effectLst/>
              </a:rPr>
              <a:t> kadınlar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8</a:t>
            </a:r>
            <a:r>
              <a:rPr lang="tr-TR" sz="2600" b="0" i="0" dirty="0">
                <a:effectLst/>
              </a:rPr>
              <a:t> hafta süreyle kalsiyum artı D vitamini takviyesi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600" dirty="0"/>
          </a:p>
          <a:p>
            <a:r>
              <a:rPr lang="tr-TR" sz="2400" b="0" i="0" dirty="0">
                <a:effectLst/>
              </a:rPr>
              <a:t>APG ve diğer </a:t>
            </a:r>
            <a:r>
              <a:rPr lang="tr-TR" sz="2400" b="0" i="0" dirty="0" err="1">
                <a:effectLst/>
              </a:rPr>
              <a:t>lipid</a:t>
            </a:r>
            <a:r>
              <a:rPr lang="tr-TR" sz="2400" b="0" i="0" dirty="0">
                <a:effectLst/>
              </a:rPr>
              <a:t> profilleri   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 ETKİSİZ</a:t>
            </a:r>
            <a:endParaRPr lang="tr-TR" sz="2400" b="0" i="0" dirty="0">
              <a:effectLst/>
            </a:endParaRPr>
          </a:p>
          <a:p>
            <a:pPr marL="0" indent="0">
              <a:buNone/>
            </a:pPr>
            <a:endParaRPr lang="tr-TR" b="0" i="0" dirty="0">
              <a:effectLst/>
            </a:endParaRPr>
          </a:p>
          <a:p>
            <a:r>
              <a:rPr lang="tr-TR" sz="2400" dirty="0"/>
              <a:t>S</a:t>
            </a:r>
            <a:r>
              <a:rPr lang="tr-TR" sz="2400" b="0" i="0" dirty="0">
                <a:effectLst/>
              </a:rPr>
              <a:t>erum insülin düzeyleri</a:t>
            </a:r>
          </a:p>
          <a:p>
            <a:r>
              <a:rPr lang="tr-TR" sz="2400" b="0" i="0" dirty="0">
                <a:effectLst/>
              </a:rPr>
              <a:t>HOMA-IR</a:t>
            </a:r>
            <a:endParaRPr lang="tr-TR" sz="2400" dirty="0"/>
          </a:p>
          <a:p>
            <a:r>
              <a:rPr lang="tr-TR" sz="2400" b="0" i="0" dirty="0">
                <a:effectLst/>
              </a:rPr>
              <a:t>QUICKI                                          </a:t>
            </a:r>
            <a:r>
              <a:rPr lang="tr-TR" sz="2400" b="1" i="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tr-TR" sz="2400" b="1" i="0" dirty="0">
                <a:solidFill>
                  <a:srgbClr val="FF0000"/>
                </a:solidFill>
                <a:effectLst/>
              </a:rPr>
              <a:t>     YARARLI ETKİ</a:t>
            </a:r>
          </a:p>
          <a:p>
            <a:r>
              <a:rPr lang="tr-TR" sz="2400" dirty="0"/>
              <a:t>S</a:t>
            </a:r>
            <a:r>
              <a:rPr lang="tr-TR" sz="2400" b="0" i="0" dirty="0">
                <a:effectLst/>
              </a:rPr>
              <a:t>erum </a:t>
            </a:r>
            <a:r>
              <a:rPr lang="tr-TR" sz="2400" b="0" i="0" dirty="0" err="1">
                <a:effectLst/>
              </a:rPr>
              <a:t>trigliseritleri</a:t>
            </a:r>
            <a:r>
              <a:rPr lang="tr-TR" sz="2400" b="0" i="0" dirty="0">
                <a:effectLst/>
              </a:rPr>
              <a:t> </a:t>
            </a:r>
          </a:p>
          <a:p>
            <a:r>
              <a:rPr lang="tr-TR" sz="2400" b="0" i="0" dirty="0">
                <a:effectLst/>
              </a:rPr>
              <a:t>VLDL-kolesterol</a:t>
            </a:r>
          </a:p>
          <a:p>
            <a:endParaRPr lang="tr-TR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698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D39192-098D-4F46-B2EC-CAA592EF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6487FA-82B9-419C-8501-B07E6F8E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85129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648D37-91CC-42E2-8E62-B5824990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2FCE8F-10E3-4C83-B18D-50513B730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690688"/>
            <a:ext cx="11353800" cy="5065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 err="1">
                <a:effectLst/>
              </a:rPr>
              <a:t>Wehr</a:t>
            </a:r>
            <a:r>
              <a:rPr lang="tr-TR" sz="2600" dirty="0">
                <a:effectLst/>
              </a:rPr>
              <a:t> ve ark. :</a:t>
            </a:r>
            <a:endParaRPr lang="tr-TR" sz="2600" dirty="0"/>
          </a:p>
          <a:p>
            <a:r>
              <a:rPr lang="tr-TR" sz="2200" dirty="0">
                <a:effectLst/>
              </a:rPr>
              <a:t>24 hafta boyunca haftalık D vitamini takviyesi(20.000 IU) </a:t>
            </a:r>
          </a:p>
          <a:p>
            <a:r>
              <a:rPr lang="tr-TR" sz="2200" dirty="0" err="1">
                <a:effectLst/>
              </a:rPr>
              <a:t>PKOS'lu</a:t>
            </a:r>
            <a:r>
              <a:rPr lang="tr-TR" sz="2200" dirty="0">
                <a:effectLst/>
              </a:rPr>
              <a:t> kadınlarda; glikoz metabolizmasında , </a:t>
            </a:r>
            <a:r>
              <a:rPr lang="tr-TR" sz="2200" dirty="0" err="1">
                <a:effectLst/>
              </a:rPr>
              <a:t>trigliseritlerde</a:t>
            </a:r>
            <a:r>
              <a:rPr lang="tr-TR" sz="2200" dirty="0">
                <a:effectLst/>
              </a:rPr>
              <a:t>, </a:t>
            </a:r>
            <a:r>
              <a:rPr lang="tr-TR" sz="2200" dirty="0" err="1">
                <a:effectLst/>
              </a:rPr>
              <a:t>östradiol</a:t>
            </a:r>
            <a:r>
              <a:rPr lang="tr-TR" sz="2200" dirty="0">
                <a:effectLst/>
              </a:rPr>
              <a:t> düzeylerinde ve </a:t>
            </a:r>
            <a:r>
              <a:rPr lang="tr-TR" sz="2200" dirty="0"/>
              <a:t>adet sıklığında iyileşme </a:t>
            </a:r>
            <a:r>
              <a:rPr lang="tr-TR" sz="2200" dirty="0">
                <a:effectLst/>
                <a:hlinkClick r:id="rId3" tooltip="ScienceDirect'in AI tarafından oluşturulan Konu Sayfalarından Triasilgliserol hakkında daha fazla bilgi edin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tr-TR" sz="2200" dirty="0">
              <a:effectLst/>
            </a:endParaRPr>
          </a:p>
          <a:p>
            <a:r>
              <a:rPr lang="tr-TR" sz="2200" dirty="0">
                <a:effectLst/>
              </a:rPr>
              <a:t>D vitamini ve kalsiyumun bağımsız olarak değil birlikte hareket ettiği </a:t>
            </a:r>
          </a:p>
          <a:p>
            <a:pPr marL="0" indent="0">
              <a:buNone/>
            </a:pPr>
            <a:endParaRPr lang="tr-TR" sz="24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/>
              <a:t>Kalsiyum ve D vitamini takviyesi:</a:t>
            </a:r>
          </a:p>
          <a:p>
            <a:r>
              <a:rPr lang="tr-TR" sz="2200" dirty="0"/>
              <a:t>hücre döngüsünün düzenlenmesi </a:t>
            </a:r>
          </a:p>
          <a:p>
            <a:r>
              <a:rPr lang="tr-TR" sz="2200" dirty="0" err="1">
                <a:effectLst/>
              </a:rPr>
              <a:t>Paratiroid</a:t>
            </a:r>
            <a:r>
              <a:rPr lang="tr-TR" sz="2200" dirty="0">
                <a:effectLst/>
              </a:rPr>
              <a:t> hormonu (PTH) baskılanması            </a:t>
            </a:r>
            <a:r>
              <a:rPr lang="tr-TR" sz="2200" dirty="0">
                <a:effectLst/>
                <a:sym typeface="Wingdings" panose="05000000000000000000" pitchFamily="2" charset="2"/>
              </a:rPr>
              <a:t></a:t>
            </a:r>
            <a:r>
              <a:rPr lang="tr-TR" sz="2200" dirty="0">
                <a:effectLst/>
              </a:rPr>
              <a:t> </a:t>
            </a:r>
            <a:r>
              <a:rPr lang="tr-TR" sz="2200" dirty="0" err="1">
                <a:effectLst/>
              </a:rPr>
              <a:t>metabolik</a:t>
            </a:r>
            <a:r>
              <a:rPr lang="tr-TR" sz="2200" dirty="0">
                <a:effectLst/>
              </a:rPr>
              <a:t> profilleri etkileyebilir</a:t>
            </a:r>
          </a:p>
          <a:p>
            <a:r>
              <a:rPr lang="tr-TR" sz="2200" dirty="0" err="1"/>
              <a:t>Apolipoprotein</a:t>
            </a:r>
            <a:r>
              <a:rPr lang="tr-TR" sz="2200" dirty="0"/>
              <a:t> gen ekspresyonu</a:t>
            </a:r>
          </a:p>
        </p:txBody>
      </p:sp>
    </p:spTree>
    <p:extLst>
      <p:ext uri="{BB962C8B-B14F-4D97-AF65-F5344CB8AC3E}">
        <p14:creationId xmlns:p14="http://schemas.microsoft.com/office/powerpoint/2010/main" val="138350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C5991-F603-4DC3-AA33-FF76C385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8BC85-6708-4ADA-9C7D-9D9D9742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1353800" cy="4713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600" dirty="0"/>
              <a:t>B</a:t>
            </a:r>
            <a:r>
              <a:rPr lang="tr-TR" sz="2600" dirty="0">
                <a:effectLst/>
              </a:rPr>
              <a:t>azı araştırmacılar:</a:t>
            </a:r>
          </a:p>
          <a:p>
            <a:r>
              <a:rPr lang="tr-TR" sz="2200" dirty="0"/>
              <a:t>T</a:t>
            </a:r>
            <a:r>
              <a:rPr lang="tr-TR" sz="2200" dirty="0">
                <a:effectLst/>
              </a:rPr>
              <a:t>ek veya kombine kalsiyum ve D vitamini takviyesinin</a:t>
            </a:r>
          </a:p>
          <a:p>
            <a:r>
              <a:rPr lang="tr-TR" sz="2200" dirty="0">
                <a:effectLst/>
              </a:rPr>
              <a:t>İnsülin </a:t>
            </a:r>
            <a:r>
              <a:rPr lang="tr-TR" sz="2200" dirty="0"/>
              <a:t>metabolizması </a:t>
            </a:r>
            <a:r>
              <a:rPr lang="tr-TR" sz="2200" dirty="0">
                <a:effectLst/>
              </a:rPr>
              <a:t>ve </a:t>
            </a:r>
            <a:r>
              <a:rPr lang="tr-TR" sz="2200" dirty="0" err="1">
                <a:effectLst/>
              </a:rPr>
              <a:t>lipid</a:t>
            </a:r>
            <a:r>
              <a:rPr lang="tr-TR" sz="2200" dirty="0">
                <a:effectLst/>
              </a:rPr>
              <a:t> profilleri üzerindeki yararlı etkilerini gözlemlemedi</a:t>
            </a:r>
          </a:p>
          <a:p>
            <a:pPr marL="0" indent="0">
              <a:buNone/>
            </a:pPr>
            <a:endParaRPr lang="tr-TR" sz="24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effectLst/>
              </a:rPr>
              <a:t> </a:t>
            </a:r>
            <a:r>
              <a:rPr lang="tr-TR" sz="2600" dirty="0">
                <a:effectLst/>
              </a:rPr>
              <a:t>Pal ve ark. ;</a:t>
            </a:r>
          </a:p>
          <a:p>
            <a:r>
              <a:rPr lang="tr-TR" sz="2200" dirty="0">
                <a:effectLst/>
              </a:rPr>
              <a:t>3 aylık D vitamini [günlük D3 vitamini(2000 IU) ve kalsiyum (530 mg/gün) takviyesinin </a:t>
            </a:r>
          </a:p>
          <a:p>
            <a:r>
              <a:rPr lang="tr-TR" sz="2200" dirty="0">
                <a:effectLst/>
              </a:rPr>
              <a:t>İnsülin direncini etkilemediği</a:t>
            </a:r>
          </a:p>
          <a:p>
            <a:pPr marL="0" indent="0">
              <a:buNone/>
            </a:pPr>
            <a:endParaRPr lang="tr-TR" sz="2400" dirty="0">
              <a:effectLst/>
              <a:hlinkClick r:id="rId3" tooltip="ScienceDirect'in AI tarafından oluşturulan Konu Sayfalarından İnsülin Kan Seviyesi hakkında daha fazla bilgi edini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>
                <a:effectLst/>
              </a:rPr>
              <a:t>Elementer</a:t>
            </a:r>
            <a:r>
              <a:rPr lang="tr-TR" sz="2400" dirty="0">
                <a:effectLst/>
              </a:rPr>
              <a:t> kalsiyum artı 125 IU/gün vitamin D3 takviyesinin aşırı kilolu üniversite öğrencilerinde serum insülin düzeylerini ve </a:t>
            </a:r>
            <a:r>
              <a:rPr lang="tr-TR" sz="2400" dirty="0" err="1">
                <a:effectLst/>
              </a:rPr>
              <a:t>lipid</a:t>
            </a:r>
            <a:r>
              <a:rPr lang="tr-TR" sz="2400" dirty="0">
                <a:effectLst/>
              </a:rPr>
              <a:t> profillerini etkilemediği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30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ABA3E-EBDF-439A-90FA-159F9802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FDAAD3-BF01-423F-B62F-A75662B9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1690688"/>
            <a:ext cx="10932160" cy="4351338"/>
          </a:xfrm>
        </p:spPr>
        <p:txBody>
          <a:bodyPr>
            <a:normAutofit/>
          </a:bodyPr>
          <a:lstStyle/>
          <a:p>
            <a:r>
              <a:rPr lang="tr-TR" sz="2400" b="0" i="0" dirty="0">
                <a:effectLst/>
                <a:latin typeface="NexusSerif"/>
              </a:rPr>
              <a:t>Bildiğimiz kadarıyla</a:t>
            </a:r>
            <a:r>
              <a:rPr lang="tr-TR" sz="2400" dirty="0">
                <a:latin typeface="NexusSerif"/>
              </a:rPr>
              <a:t>, </a:t>
            </a:r>
            <a:r>
              <a:rPr lang="tr-TR" sz="2400" b="0" i="0" dirty="0">
                <a:effectLst/>
                <a:latin typeface="NexusSerif"/>
              </a:rPr>
              <a:t>kalsiyum artı D vitamini takviyesinin </a:t>
            </a:r>
            <a:r>
              <a:rPr lang="tr-TR" sz="2400" b="0" i="0" dirty="0" err="1">
                <a:effectLst/>
                <a:latin typeface="NexusSerif"/>
              </a:rPr>
              <a:t>glukoz</a:t>
            </a:r>
            <a:r>
              <a:rPr lang="tr-TR" sz="2400" b="0" i="0" dirty="0">
                <a:effectLst/>
                <a:latin typeface="NexusSerif"/>
              </a:rPr>
              <a:t> </a:t>
            </a:r>
            <a:r>
              <a:rPr lang="tr-TR" sz="2400" b="0" i="0" dirty="0" err="1">
                <a:effectLst/>
                <a:latin typeface="NexusSerif"/>
              </a:rPr>
              <a:t>homeostazı</a:t>
            </a:r>
            <a:r>
              <a:rPr lang="tr-TR" sz="2400" b="0" i="0" dirty="0">
                <a:effectLst/>
                <a:latin typeface="NexusSerif"/>
              </a:rPr>
              <a:t> ve insülin direnci parametreleri üzerindeki yararlı etkileri, herhangi bir kontrol grubu olmaksızın sadece küçük bir yarı deneysel çalışmada bildirilmiştir.</a:t>
            </a:r>
          </a:p>
          <a:p>
            <a:pPr marL="0" indent="0">
              <a:buNone/>
            </a:pPr>
            <a:endParaRPr lang="tr-TR" sz="2400" b="0" i="0" u="none" strike="noStrike" dirty="0">
              <a:effectLst/>
              <a:latin typeface="NexusSerif"/>
            </a:endParaRPr>
          </a:p>
          <a:p>
            <a:r>
              <a:rPr lang="tr-TR" sz="2400" dirty="0">
                <a:latin typeface="NexusSerif"/>
              </a:rPr>
              <a:t>B</a:t>
            </a:r>
            <a:r>
              <a:rPr lang="tr-TR" sz="2400" b="0" i="0" dirty="0">
                <a:effectLst/>
                <a:latin typeface="NexusSerif"/>
              </a:rPr>
              <a:t>irlikte takviyenin </a:t>
            </a:r>
            <a:r>
              <a:rPr lang="tr-TR" sz="2400" b="0" i="0" dirty="0" err="1">
                <a:effectLst/>
                <a:latin typeface="NexusSerif"/>
              </a:rPr>
              <a:t>lipid</a:t>
            </a:r>
            <a:r>
              <a:rPr lang="tr-TR" sz="2400" b="0" i="0" dirty="0">
                <a:effectLst/>
                <a:latin typeface="NexusSerif"/>
              </a:rPr>
              <a:t> profili üzerindeki etkileri önceki çalışmalarda incelenmemiştir.</a:t>
            </a:r>
          </a:p>
          <a:p>
            <a:pPr marL="0" indent="0">
              <a:buNone/>
            </a:pPr>
            <a:endParaRPr lang="tr-TR" sz="2400" b="0" i="0" dirty="0">
              <a:effectLst/>
              <a:latin typeface="NexusSerif"/>
            </a:endParaRPr>
          </a:p>
          <a:p>
            <a:r>
              <a:rPr lang="tr-TR" sz="2400" b="0" i="0" dirty="0">
                <a:solidFill>
                  <a:srgbClr val="FF0000"/>
                </a:solidFill>
                <a:effectLst/>
                <a:latin typeface="NexusSerif"/>
              </a:rPr>
              <a:t>Bu çalışma </a:t>
            </a:r>
            <a:r>
              <a:rPr lang="tr-TR" sz="2400" b="0" i="0" dirty="0">
                <a:solidFill>
                  <a:srgbClr val="FF0000"/>
                </a:solidFill>
                <a:effectLst/>
                <a:latin typeface="NexusSerif"/>
                <a:sym typeface="Wingdings" panose="05000000000000000000" pitchFamily="2" charset="2"/>
              </a:rPr>
              <a:t> </a:t>
            </a:r>
            <a:r>
              <a:rPr lang="tr-TR" sz="2400" b="0" i="0" dirty="0" err="1">
                <a:solidFill>
                  <a:srgbClr val="FF0000"/>
                </a:solidFill>
                <a:effectLst/>
                <a:latin typeface="NexusSerif"/>
              </a:rPr>
              <a:t>PCOS'lu</a:t>
            </a:r>
            <a:r>
              <a:rPr lang="tr-TR" sz="2400" b="0" i="0" dirty="0">
                <a:solidFill>
                  <a:srgbClr val="FF0000"/>
                </a:solidFill>
                <a:effectLst/>
                <a:latin typeface="NexusSerif"/>
              </a:rPr>
              <a:t> aşırı kilolu ve </a:t>
            </a:r>
            <a:r>
              <a:rPr lang="tr-TR" sz="2400" b="0" i="0" dirty="0" err="1">
                <a:solidFill>
                  <a:srgbClr val="FF0000"/>
                </a:solidFill>
                <a:effectLst/>
                <a:latin typeface="NexusSerif"/>
              </a:rPr>
              <a:t>obez</a:t>
            </a:r>
            <a:r>
              <a:rPr lang="tr-TR" sz="2400" b="0" i="0" dirty="0">
                <a:solidFill>
                  <a:srgbClr val="FF0000"/>
                </a:solidFill>
                <a:effectLst/>
                <a:latin typeface="NexusSerif"/>
              </a:rPr>
              <a:t> kadınlarda kalsiyum artı D vitamini takviyesinin glikoz metabolizması ve </a:t>
            </a:r>
            <a:r>
              <a:rPr lang="tr-TR" sz="2400" b="0" i="0" dirty="0" err="1">
                <a:solidFill>
                  <a:srgbClr val="FF0000"/>
                </a:solidFill>
                <a:effectLst/>
                <a:latin typeface="NexusSerif"/>
              </a:rPr>
              <a:t>lipid</a:t>
            </a:r>
            <a:r>
              <a:rPr lang="tr-TR" sz="2400" b="0" i="0" dirty="0">
                <a:solidFill>
                  <a:srgbClr val="FF0000"/>
                </a:solidFill>
                <a:effectLst/>
                <a:latin typeface="NexusSerif"/>
              </a:rPr>
              <a:t> konsantrasyonları üzerindeki etkilerini araştırmak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093019-6C7E-424C-BCA3-A689DE42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0"/>
            <a:ext cx="10515600" cy="1513840"/>
          </a:xfrm>
        </p:spPr>
        <p:txBody>
          <a:bodyPr>
            <a:normAutofit fontScale="90000"/>
          </a:bodyPr>
          <a:lstStyle/>
          <a:p>
            <a:br>
              <a:rPr lang="tr-TR" b="1" i="0" dirty="0">
                <a:effectLst/>
                <a:latin typeface="NexusSerif"/>
              </a:rPr>
            </a:br>
            <a:r>
              <a:rPr lang="tr-TR" sz="4900" b="1" dirty="0"/>
              <a:t>KONULAR VE YÖNTEMLER</a:t>
            </a:r>
            <a:br>
              <a:rPr lang="tr-TR" b="1" i="0" dirty="0">
                <a:effectLst/>
                <a:latin typeface="NexusSerif"/>
              </a:rPr>
            </a:br>
            <a:r>
              <a:rPr lang="tr-TR" b="1" dirty="0">
                <a:effectLst/>
              </a:rPr>
              <a:t>Katılımcılar</a:t>
            </a:r>
            <a:br>
              <a:rPr lang="tr-TR" b="0" dirty="0">
                <a:solidFill>
                  <a:srgbClr val="505050"/>
                </a:solidFill>
                <a:effectLst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28B38-D9FE-4688-BF74-948046D2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788160"/>
            <a:ext cx="11424920" cy="624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Bu r</a:t>
            </a:r>
            <a:r>
              <a:rPr lang="tr-TR" sz="2400" b="0" i="0" dirty="0">
                <a:effectLst/>
              </a:rPr>
              <a:t>andomize, çift kör, </a:t>
            </a:r>
            <a:r>
              <a:rPr lang="tr-TR" sz="2400" b="0" i="0" dirty="0" err="1">
                <a:effectLst/>
              </a:rPr>
              <a:t>plasebo</a:t>
            </a:r>
            <a:r>
              <a:rPr lang="tr-TR" sz="2400" b="0" i="0" dirty="0">
                <a:effectLst/>
              </a:rPr>
              <a:t> kontrollü klinik çalışma</a:t>
            </a:r>
            <a:endParaRPr lang="tr-TR" sz="2400" dirty="0"/>
          </a:p>
          <a:p>
            <a:r>
              <a:rPr lang="tr-TR" sz="2200" b="0" i="0" dirty="0">
                <a:effectLst/>
              </a:rPr>
              <a:t>Eylül 2013 ile Aralık 2013 arasında </a:t>
            </a:r>
          </a:p>
          <a:p>
            <a:r>
              <a:rPr lang="tr-TR" sz="2200" b="0" i="0" dirty="0">
                <a:effectLst/>
              </a:rPr>
              <a:t>İran'ın Kaşan kentinde </a:t>
            </a:r>
          </a:p>
          <a:p>
            <a:pPr marL="0" indent="0">
              <a:buNone/>
            </a:pPr>
            <a:endParaRPr lang="tr-TR" sz="2400" b="0" i="0" dirty="0">
              <a:effectLst/>
            </a:endParaRPr>
          </a:p>
          <a:p>
            <a:r>
              <a:rPr lang="tr-TR" sz="2400" dirty="0"/>
              <a:t>H</a:t>
            </a:r>
            <a:r>
              <a:rPr lang="tr-TR" sz="2400" b="0" i="0" dirty="0">
                <a:effectLst/>
              </a:rPr>
              <a:t>er grupta 25 denek gerekli</a:t>
            </a:r>
          </a:p>
          <a:p>
            <a:r>
              <a:rPr lang="tr-TR" sz="2400" b="0" i="0" dirty="0">
                <a:effectLst/>
              </a:rPr>
              <a:t>Olası bırakmaları hesaba katmak için her kolda 26 hasta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0" i="0" dirty="0">
                <a:effectLst/>
              </a:rPr>
              <a:t>HOMA-IR:</a:t>
            </a:r>
          </a:p>
          <a:p>
            <a:r>
              <a:rPr lang="tr-TR" sz="2200" b="0" i="0" dirty="0">
                <a:effectLst/>
              </a:rPr>
              <a:t>PCOS hastalarında en önemli değişken olduğu için örneklem büyüklüğünü tahmin etmek için kullanıldı. </a:t>
            </a:r>
          </a:p>
          <a:p>
            <a:r>
              <a:rPr lang="tr-TR" sz="2200" dirty="0"/>
              <a:t>E</a:t>
            </a:r>
            <a:r>
              <a:rPr lang="tr-TR" sz="2200" b="0" i="0" dirty="0">
                <a:effectLst/>
              </a:rPr>
              <a:t>n büyük örneklem büyüklüğü de bu değişkeni kullandığımızda elde edildi. </a:t>
            </a:r>
          </a:p>
          <a:p>
            <a:endParaRPr lang="tr-TR" sz="2400" dirty="0"/>
          </a:p>
          <a:p>
            <a:endParaRPr lang="tr-TR" sz="2400" b="0" i="0" dirty="0">
              <a:effectLst/>
              <a:latin typeface="NexusSerif"/>
            </a:endParaRPr>
          </a:p>
          <a:p>
            <a:endParaRPr lang="tr-TR" sz="2400" b="0" i="0" dirty="0">
              <a:effectLst/>
              <a:latin typeface="NexusSerif"/>
            </a:endParaRPr>
          </a:p>
          <a:p>
            <a:endParaRPr lang="tr-TR" sz="2400" b="0" i="0" dirty="0">
              <a:effectLst/>
              <a:latin typeface="NexusSerif"/>
            </a:endParaRPr>
          </a:p>
          <a:p>
            <a:pPr marL="0" indent="0">
              <a:buNone/>
            </a:pPr>
            <a:r>
              <a:rPr lang="tr-TR" sz="2400" b="0" i="0" dirty="0">
                <a:effectLst/>
                <a:latin typeface="NexusSerif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727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0B928B-1990-4F66-90B2-0715A551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701"/>
            <a:ext cx="10515600" cy="1325563"/>
          </a:xfrm>
        </p:spPr>
        <p:txBody>
          <a:bodyPr/>
          <a:lstStyle/>
          <a:p>
            <a:r>
              <a:rPr lang="tr-TR" dirty="0">
                <a:effectLst/>
              </a:rPr>
              <a:t>Katılımcılar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763D6D-3572-4677-A2AB-385E3AC2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9504"/>
            <a:ext cx="10946363" cy="5200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sz="26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</a:rPr>
              <a:t>Bu çalışmaya</a:t>
            </a:r>
            <a:r>
              <a:rPr lang="tr-TR" dirty="0"/>
              <a:t>;</a:t>
            </a:r>
          </a:p>
          <a:p>
            <a:pPr marL="0" indent="0">
              <a:buNone/>
            </a:pPr>
            <a:endParaRPr lang="tr-TR" sz="2600" b="0" i="0" dirty="0">
              <a:effectLst/>
            </a:endParaRPr>
          </a:p>
          <a:p>
            <a:r>
              <a:rPr lang="tr-TR" sz="2400" b="0" i="0" dirty="0">
                <a:effectLst/>
              </a:rPr>
              <a:t>Rotterdam kriterlerine göre PCOS tanısı konan </a:t>
            </a:r>
          </a:p>
          <a:p>
            <a:r>
              <a:rPr lang="tr-TR" sz="2400" dirty="0"/>
              <a:t>D vitamini eksikliği olan (&lt;20 </a:t>
            </a:r>
            <a:r>
              <a:rPr lang="tr-TR" sz="2400" dirty="0" err="1"/>
              <a:t>ng</a:t>
            </a:r>
            <a:r>
              <a:rPr lang="tr-TR" sz="2400" dirty="0"/>
              <a:t>/ml</a:t>
            </a:r>
            <a:r>
              <a:rPr lang="tr-TR" sz="2400" b="0" i="0" dirty="0">
                <a:effectLst/>
              </a:rPr>
              <a:t>) </a:t>
            </a:r>
          </a:p>
          <a:p>
            <a:r>
              <a:rPr lang="tr-TR" sz="2400" b="0" i="0" dirty="0">
                <a:effectLst/>
              </a:rPr>
              <a:t>aşırı kilolu veya </a:t>
            </a:r>
            <a:r>
              <a:rPr lang="tr-TR" sz="2400" b="0" i="0" dirty="0" err="1">
                <a:effectLst/>
              </a:rPr>
              <a:t>obez</a:t>
            </a:r>
            <a:r>
              <a:rPr lang="tr-TR" sz="2400" b="0" i="0" dirty="0">
                <a:effectLst/>
              </a:rPr>
              <a:t> (BMI&gt;25 kg/m2)                       </a:t>
            </a:r>
            <a:r>
              <a:rPr lang="tr-TR" sz="2400" b="0" i="0" dirty="0">
                <a:effectLst/>
                <a:sym typeface="Wingdings" panose="05000000000000000000" pitchFamily="2" charset="2"/>
              </a:rPr>
              <a:t> dahil edildi</a:t>
            </a:r>
            <a:endParaRPr lang="tr-TR" sz="2400" b="0" i="0" dirty="0">
              <a:effectLst/>
            </a:endParaRPr>
          </a:p>
          <a:p>
            <a:r>
              <a:rPr lang="tr-TR" sz="2400" b="0" i="0" dirty="0">
                <a:effectLst/>
              </a:rPr>
              <a:t>18-40 yaş arası kadınlar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2E2E2E"/>
                </a:solidFill>
                <a:effectLst/>
                <a:latin typeface="NexusSerif"/>
              </a:rPr>
              <a:t> </a:t>
            </a:r>
            <a:endParaRPr lang="tr-TR" dirty="0">
              <a:solidFill>
                <a:srgbClr val="2E2E2E"/>
              </a:solidFill>
              <a:latin typeface="NexusSerif"/>
            </a:endParaRPr>
          </a:p>
        </p:txBody>
      </p:sp>
    </p:spTree>
    <p:extLst>
      <p:ext uri="{BB962C8B-B14F-4D97-AF65-F5344CB8AC3E}">
        <p14:creationId xmlns:p14="http://schemas.microsoft.com/office/powerpoint/2010/main" val="26024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2571</Words>
  <Application>Microsoft Office PowerPoint</Application>
  <PresentationFormat>Geniş ekran</PresentationFormat>
  <Paragraphs>399</Paragraphs>
  <Slides>47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NexusSerif</vt:lpstr>
      <vt:lpstr>Wingdings</vt:lpstr>
      <vt:lpstr>Office Teması</vt:lpstr>
      <vt:lpstr>PowerPoint Sunusu</vt:lpstr>
      <vt:lpstr>GİRİŞ</vt:lpstr>
      <vt:lpstr>GİRİŞ</vt:lpstr>
      <vt:lpstr>GİRİŞ</vt:lpstr>
      <vt:lpstr>GİRİŞ</vt:lpstr>
      <vt:lpstr>GİRİŞ</vt:lpstr>
      <vt:lpstr>GİRİŞ</vt:lpstr>
      <vt:lpstr> KONULAR VE YÖNTEMLER Katılımcılar </vt:lpstr>
      <vt:lpstr>Katılımcılar</vt:lpstr>
      <vt:lpstr>Katılımcılar</vt:lpstr>
      <vt:lpstr>Katılımcılar</vt:lpstr>
      <vt:lpstr>Katılımcılar</vt:lpstr>
      <vt:lpstr>Katılımcılar</vt:lpstr>
      <vt:lpstr>Katılımcılar</vt:lpstr>
      <vt:lpstr>Katılımcılar</vt:lpstr>
      <vt:lpstr>Katılımcılar</vt:lpstr>
      <vt:lpstr>PowerPoint Sunusu</vt:lpstr>
      <vt:lpstr>2.2 . Çalışma tasarımı </vt:lpstr>
      <vt:lpstr>2.2 . Çalışma tasarımı </vt:lpstr>
      <vt:lpstr>2.3. Antropometrik değişkenlerin değerlendirilmesi </vt:lpstr>
      <vt:lpstr>2.4 . Biyokimyasal değişkenlerin değerlendirilmesi </vt:lpstr>
      <vt:lpstr>2.5. İstatistiksel Analiz </vt:lpstr>
      <vt:lpstr>3 .  BULGULAR </vt:lpstr>
      <vt:lpstr>BULGULAR</vt:lpstr>
      <vt:lpstr>PowerPoint Sunusu</vt:lpstr>
      <vt:lpstr>BULGULAR</vt:lpstr>
      <vt:lpstr>PowerPoint Sunusu</vt:lpstr>
      <vt:lpstr>BULGULAR</vt:lpstr>
      <vt:lpstr>PowerPoint Sunusu</vt:lpstr>
      <vt:lpstr>BULGULAR</vt:lpstr>
      <vt:lpstr>BULGULAR</vt:lpstr>
      <vt:lpstr>BULGULAR</vt:lpstr>
      <vt:lpstr>PowerPoint Sunusu</vt:lpstr>
      <vt:lpstr>4 . 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koray</dc:creator>
  <cp:lastModifiedBy>koray</cp:lastModifiedBy>
  <cp:revision>26</cp:revision>
  <dcterms:created xsi:type="dcterms:W3CDTF">2022-02-22T18:32:12Z</dcterms:created>
  <dcterms:modified xsi:type="dcterms:W3CDTF">2022-03-01T10:21:32Z</dcterms:modified>
</cp:coreProperties>
</file>