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2" r:id="rId3"/>
    <p:sldId id="267" r:id="rId4"/>
    <p:sldId id="263" r:id="rId5"/>
    <p:sldId id="264" r:id="rId6"/>
    <p:sldId id="265" r:id="rId7"/>
    <p:sldId id="266" r:id="rId8"/>
    <p:sldId id="268" r:id="rId9"/>
    <p:sldId id="269" r:id="rId10"/>
    <p:sldId id="270" r:id="rId11"/>
    <p:sldId id="271" r:id="rId12"/>
    <p:sldId id="272" r:id="rId13"/>
    <p:sldId id="273" r:id="rId14"/>
    <p:sldId id="274" r:id="rId15"/>
    <p:sldId id="275" r:id="rId16"/>
    <p:sldId id="276" r:id="rId17"/>
    <p:sldId id="279" r:id="rId18"/>
    <p:sldId id="277" r:id="rId19"/>
    <p:sldId id="278"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309" r:id="rId39"/>
    <p:sldId id="308" r:id="rId40"/>
    <p:sldId id="299" r:id="rId41"/>
    <p:sldId id="298" r:id="rId42"/>
    <p:sldId id="306" r:id="rId43"/>
    <p:sldId id="300" r:id="rId44"/>
    <p:sldId id="303" r:id="rId45"/>
    <p:sldId id="307" r:id="rId46"/>
    <p:sldId id="304"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1525F-EC0C-46FD-956C-FD60064D5C16}" type="datetimeFigureOut">
              <a:rPr lang="tr-TR" smtClean="0"/>
              <a:t>05.01.2018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2D810-F35A-44AD-A17E-711B758F20EC}" type="slidenum">
              <a:rPr lang="tr-TR" smtClean="0"/>
              <a:t>‹#›</a:t>
            </a:fld>
            <a:endParaRPr lang="tr-TR"/>
          </a:p>
        </p:txBody>
      </p:sp>
    </p:spTree>
    <p:extLst>
      <p:ext uri="{BB962C8B-B14F-4D97-AF65-F5344CB8AC3E}">
        <p14:creationId xmlns:p14="http://schemas.microsoft.com/office/powerpoint/2010/main" val="211759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FA2D810-F35A-44AD-A17E-711B758F20EC}" type="slidenum">
              <a:rPr lang="tr-TR" smtClean="0"/>
              <a:t>15</a:t>
            </a:fld>
            <a:endParaRPr lang="tr-TR"/>
          </a:p>
        </p:txBody>
      </p:sp>
    </p:spTree>
    <p:extLst>
      <p:ext uri="{BB962C8B-B14F-4D97-AF65-F5344CB8AC3E}">
        <p14:creationId xmlns:p14="http://schemas.microsoft.com/office/powerpoint/2010/main" val="390195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95B68A6-D6A1-45EA-B30F-BAC357566E8C}" type="datetimeFigureOut">
              <a:rPr lang="tr-TR" smtClean="0"/>
              <a:t>05.01.2018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35070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5B68A6-D6A1-45EA-B30F-BAC357566E8C}" type="datetimeFigureOut">
              <a:rPr lang="tr-TR" smtClean="0"/>
              <a:t>05.01.2018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13695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5B68A6-D6A1-45EA-B30F-BAC357566E8C}" type="datetimeFigureOut">
              <a:rPr lang="tr-TR" smtClean="0"/>
              <a:t>05.01.2018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120076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5B68A6-D6A1-45EA-B30F-BAC357566E8C}" type="datetimeFigureOut">
              <a:rPr lang="tr-TR" smtClean="0"/>
              <a:t>05.01.2018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272020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95B68A6-D6A1-45EA-B30F-BAC357566E8C}" type="datetimeFigureOut">
              <a:rPr lang="tr-TR" smtClean="0"/>
              <a:t>05.01.2018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228448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95B68A6-D6A1-45EA-B30F-BAC357566E8C}" type="datetimeFigureOut">
              <a:rPr lang="tr-TR" smtClean="0"/>
              <a:t>05.01.2018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68346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95B68A6-D6A1-45EA-B30F-BAC357566E8C}" type="datetimeFigureOut">
              <a:rPr lang="tr-TR" smtClean="0"/>
              <a:t>05.01.2018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36715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95B68A6-D6A1-45EA-B30F-BAC357566E8C}" type="datetimeFigureOut">
              <a:rPr lang="tr-TR" smtClean="0"/>
              <a:t>05.01.2018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262470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95B68A6-D6A1-45EA-B30F-BAC357566E8C}" type="datetimeFigureOut">
              <a:rPr lang="tr-TR" smtClean="0"/>
              <a:t>05.01.2018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20860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5B68A6-D6A1-45EA-B30F-BAC357566E8C}" type="datetimeFigureOut">
              <a:rPr lang="tr-TR" smtClean="0"/>
              <a:t>05.01.2018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97880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5B68A6-D6A1-45EA-B30F-BAC357566E8C}" type="datetimeFigureOut">
              <a:rPr lang="tr-TR" smtClean="0"/>
              <a:t>05.01.2018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D8F79C-7DF6-494D-805E-F987AF958EB5}" type="slidenum">
              <a:rPr lang="tr-TR" smtClean="0"/>
              <a:t>‹#›</a:t>
            </a:fld>
            <a:endParaRPr lang="tr-TR"/>
          </a:p>
        </p:txBody>
      </p:sp>
    </p:spTree>
    <p:extLst>
      <p:ext uri="{BB962C8B-B14F-4D97-AF65-F5344CB8AC3E}">
        <p14:creationId xmlns:p14="http://schemas.microsoft.com/office/powerpoint/2010/main" val="221160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B68A6-D6A1-45EA-B30F-BAC357566E8C}" type="datetimeFigureOut">
              <a:rPr lang="tr-TR" smtClean="0"/>
              <a:t>05.01.2018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8F79C-7DF6-494D-805E-F987AF958EB5}" type="slidenum">
              <a:rPr lang="tr-TR" smtClean="0"/>
              <a:t>‹#›</a:t>
            </a:fld>
            <a:endParaRPr lang="tr-TR"/>
          </a:p>
        </p:txBody>
      </p:sp>
    </p:spTree>
    <p:extLst>
      <p:ext uri="{BB962C8B-B14F-4D97-AF65-F5344CB8AC3E}">
        <p14:creationId xmlns:p14="http://schemas.microsoft.com/office/powerpoint/2010/main" val="2175889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www.thenewpolitics.com/images/anger.gif&amp;imgrefurl=http://www.thenewpolitics.com/&amp;h=199&amp;w=200&amp;sz=32&amp;tbnid=trzWM-g3vQ0J:&amp;tbnh=98&amp;tbnw=99&amp;hl=en&amp;start=10&amp;prev=/images?q=Anger&amp;svnum=10&amp;hl=en&amp;lr=&amp;sa=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images.google.com/imgres?imgurl=http://www.hprt-cambridge.org/images/Schizophrenia.gif&amp;imgrefurl=http://www.hprt-cambridge.org/Layer3.asp?page_id=18&amp;h=517&amp;w=400&amp;sz=61&amp;tbnid=fGrCbqy3rsoJ:&amp;tbnh=128&amp;tbnw=99&amp;hl=en&amp;start=68&amp;prev=/images?q=schizophrenia+&amp;start=60&amp;svnum=10&amp;hl=en&amp;lr=&amp;s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8800" b="1" dirty="0">
                <a:solidFill>
                  <a:srgbClr val="C00000"/>
                </a:solidFill>
              </a:rPr>
              <a:t>Ş</a:t>
            </a:r>
            <a:r>
              <a:rPr lang="tr-TR" sz="8800" b="1" dirty="0" smtClean="0">
                <a:solidFill>
                  <a:srgbClr val="C00000"/>
                </a:solidFill>
              </a:rPr>
              <a:t>İZOFRENİ</a:t>
            </a:r>
            <a:endParaRPr lang="tr-TR" sz="8800" b="1" dirty="0">
              <a:solidFill>
                <a:srgbClr val="C00000"/>
              </a:solidFill>
            </a:endParaRPr>
          </a:p>
        </p:txBody>
      </p:sp>
      <p:sp>
        <p:nvSpPr>
          <p:cNvPr id="3" name="Alt Başlık 2"/>
          <p:cNvSpPr>
            <a:spLocks noGrp="1"/>
          </p:cNvSpPr>
          <p:nvPr>
            <p:ph type="subTitle" idx="1"/>
          </p:nvPr>
        </p:nvSpPr>
        <p:spPr/>
        <p:txBody>
          <a:bodyPr/>
          <a:lstStyle/>
          <a:p>
            <a:r>
              <a:rPr lang="tr-TR" dirty="0" err="1" smtClean="0"/>
              <a:t>İnt</a:t>
            </a:r>
            <a:r>
              <a:rPr lang="tr-TR" dirty="0" smtClean="0"/>
              <a:t>. </a:t>
            </a:r>
            <a:r>
              <a:rPr lang="tr-TR" dirty="0" err="1" smtClean="0"/>
              <a:t>Dr</a:t>
            </a:r>
            <a:r>
              <a:rPr lang="tr-TR" dirty="0" smtClean="0"/>
              <a:t> </a:t>
            </a:r>
            <a:r>
              <a:rPr lang="tr-TR" dirty="0" err="1" smtClean="0"/>
              <a:t>Eyşan</a:t>
            </a:r>
            <a:r>
              <a:rPr lang="tr-TR" dirty="0" smtClean="0"/>
              <a:t> </a:t>
            </a:r>
            <a:r>
              <a:rPr lang="tr-TR" dirty="0" smtClean="0"/>
              <a:t>Melis Candemir</a:t>
            </a:r>
          </a:p>
          <a:p>
            <a:r>
              <a:rPr lang="tr-TR" dirty="0" smtClean="0"/>
              <a:t>Aile Hekimliği Stajı</a:t>
            </a:r>
          </a:p>
          <a:p>
            <a:r>
              <a:rPr lang="tr-TR" dirty="0" smtClean="0"/>
              <a:t>05.01.2018</a:t>
            </a:r>
            <a:endParaRPr lang="tr-TR" dirty="0"/>
          </a:p>
        </p:txBody>
      </p:sp>
    </p:spTree>
    <p:extLst>
      <p:ext uri="{BB962C8B-B14F-4D97-AF65-F5344CB8AC3E}">
        <p14:creationId xmlns:p14="http://schemas.microsoft.com/office/powerpoint/2010/main" val="4251410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C00000"/>
                </a:solidFill>
              </a:rPr>
              <a:t/>
            </a:r>
            <a:br>
              <a:rPr lang="tr-TR" b="1" dirty="0">
                <a:solidFill>
                  <a:srgbClr val="C00000"/>
                </a:solidFill>
              </a:rPr>
            </a:br>
            <a:r>
              <a:rPr lang="tr-TR" b="1" dirty="0">
                <a:solidFill>
                  <a:srgbClr val="C00000"/>
                </a:solidFill>
              </a:rPr>
              <a:t>E</a:t>
            </a:r>
            <a:r>
              <a:rPr lang="tr-TR" b="1" dirty="0" smtClean="0">
                <a:solidFill>
                  <a:srgbClr val="C00000"/>
                </a:solidFill>
              </a:rPr>
              <a:t>tiyoloji</a:t>
            </a:r>
            <a:br>
              <a:rPr lang="tr-TR" b="1" dirty="0" smtClean="0">
                <a:solidFill>
                  <a:srgbClr val="C00000"/>
                </a:solidFill>
              </a:rPr>
            </a:br>
            <a:r>
              <a:rPr lang="tr-TR" dirty="0" smtClean="0"/>
              <a:t/>
            </a:r>
            <a:br>
              <a:rPr lang="tr-TR" dirty="0" smtClean="0"/>
            </a:br>
            <a:endParaRPr lang="tr-TR" dirty="0"/>
          </a:p>
        </p:txBody>
      </p:sp>
      <p:sp>
        <p:nvSpPr>
          <p:cNvPr id="3" name="İçerik Yer Tutucusu 2"/>
          <p:cNvSpPr>
            <a:spLocks noGrp="1"/>
          </p:cNvSpPr>
          <p:nvPr>
            <p:ph idx="1"/>
          </p:nvPr>
        </p:nvSpPr>
        <p:spPr/>
        <p:txBody>
          <a:bodyPr/>
          <a:lstStyle/>
          <a:p>
            <a:endParaRPr lang="tr-TR" dirty="0" smtClean="0"/>
          </a:p>
          <a:p>
            <a:r>
              <a:rPr lang="tr-TR" dirty="0" smtClean="0"/>
              <a:t>Genetik etkenler</a:t>
            </a:r>
          </a:p>
          <a:p>
            <a:r>
              <a:rPr lang="tr-TR" dirty="0"/>
              <a:t>Ç</a:t>
            </a:r>
            <a:r>
              <a:rPr lang="tr-TR" dirty="0" smtClean="0"/>
              <a:t>evresel etkenler</a:t>
            </a:r>
          </a:p>
          <a:p>
            <a:r>
              <a:rPr lang="tr-TR" dirty="0" err="1" smtClean="0"/>
              <a:t>Nörokımyasal</a:t>
            </a:r>
            <a:r>
              <a:rPr lang="tr-TR" dirty="0" smtClean="0"/>
              <a:t> etkenler</a:t>
            </a:r>
          </a:p>
          <a:p>
            <a:r>
              <a:rPr lang="tr-TR" altLang="tr-TR" dirty="0" smtClean="0"/>
              <a:t>Beyin yapılarındaki bozukluk</a:t>
            </a:r>
            <a:endParaRPr lang="tr-TR" dirty="0" smtClean="0"/>
          </a:p>
          <a:p>
            <a:r>
              <a:rPr lang="tr-TR" dirty="0" err="1" smtClean="0"/>
              <a:t>Norodejeneratif</a:t>
            </a:r>
            <a:r>
              <a:rPr lang="tr-TR" dirty="0" smtClean="0"/>
              <a:t> varsayım</a:t>
            </a:r>
          </a:p>
          <a:p>
            <a:endParaRPr lang="tr-TR" dirty="0" smtClean="0"/>
          </a:p>
          <a:p>
            <a:endParaRPr lang="tr-TR" dirty="0" smtClean="0"/>
          </a:p>
          <a:p>
            <a:pPr marL="0" indent="0">
              <a:buNone/>
            </a:pPr>
            <a:endParaRPr lang="tr-TR" dirty="0"/>
          </a:p>
        </p:txBody>
      </p:sp>
    </p:spTree>
    <p:extLst>
      <p:ext uri="{BB962C8B-B14F-4D97-AF65-F5344CB8AC3E}">
        <p14:creationId xmlns:p14="http://schemas.microsoft.com/office/powerpoint/2010/main" val="175305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Genetik risk</a:t>
            </a:r>
            <a:endParaRPr lang="tr-TR" b="1" dirty="0">
              <a:solidFill>
                <a:srgbClr val="C00000"/>
              </a:solidFill>
            </a:endParaRPr>
          </a:p>
        </p:txBody>
      </p:sp>
      <p:sp>
        <p:nvSpPr>
          <p:cNvPr id="3" name="İçerik Yer Tutucusu 2"/>
          <p:cNvSpPr>
            <a:spLocks noGrp="1"/>
          </p:cNvSpPr>
          <p:nvPr>
            <p:ph idx="1"/>
          </p:nvPr>
        </p:nvSpPr>
        <p:spPr/>
        <p:txBody>
          <a:bodyPr/>
          <a:lstStyle/>
          <a:p>
            <a:r>
              <a:rPr lang="tr-TR" altLang="tr-TR" dirty="0" smtClean="0"/>
              <a:t>Genel nüfus……………………………%1</a:t>
            </a:r>
          </a:p>
          <a:p>
            <a:r>
              <a:rPr lang="tr-TR" altLang="tr-TR" dirty="0" smtClean="0"/>
              <a:t>İkinci derece yakını olanlar için……...%3</a:t>
            </a:r>
          </a:p>
          <a:p>
            <a:r>
              <a:rPr lang="tr-TR" altLang="tr-TR" dirty="0" smtClean="0"/>
              <a:t>Birinci derece yakını olanlar için…...%10</a:t>
            </a:r>
          </a:p>
          <a:p>
            <a:r>
              <a:rPr lang="tr-TR" altLang="tr-TR" dirty="0" err="1" smtClean="0"/>
              <a:t>Şizofrenili</a:t>
            </a:r>
            <a:r>
              <a:rPr lang="tr-TR" altLang="tr-TR" dirty="0" smtClean="0"/>
              <a:t> bir ebeveynin çocuğu…...%15</a:t>
            </a:r>
          </a:p>
          <a:p>
            <a:r>
              <a:rPr lang="tr-TR" altLang="tr-TR" dirty="0" smtClean="0"/>
              <a:t>Her iki ebeveyni şizofreni olan……..%40</a:t>
            </a:r>
          </a:p>
          <a:p>
            <a:endParaRPr lang="tr-TR" dirty="0"/>
          </a:p>
        </p:txBody>
      </p:sp>
    </p:spTree>
    <p:extLst>
      <p:ext uri="{BB962C8B-B14F-4D97-AF65-F5344CB8AC3E}">
        <p14:creationId xmlns:p14="http://schemas.microsoft.com/office/powerpoint/2010/main" val="163692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91264" cy="115699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28800"/>
            <a:ext cx="4176465" cy="452596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996952"/>
            <a:ext cx="3528392" cy="2884120"/>
          </a:xfrm>
          <a:prstGeom prst="rect">
            <a:avLst/>
          </a:prstGeom>
        </p:spPr>
      </p:pic>
    </p:spTree>
    <p:extLst>
      <p:ext uri="{BB962C8B-B14F-4D97-AF65-F5344CB8AC3E}">
        <p14:creationId xmlns:p14="http://schemas.microsoft.com/office/powerpoint/2010/main" val="75917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Çevresel etkenler</a:t>
            </a:r>
            <a:br>
              <a:rPr lang="tr-TR" b="1" dirty="0" smtClean="0">
                <a:solidFill>
                  <a:srgbClr val="C00000"/>
                </a:solidFill>
              </a:rPr>
            </a:b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Stres yaşatan olaylar(</a:t>
            </a:r>
            <a:r>
              <a:rPr lang="tr-TR" dirty="0" err="1" smtClean="0"/>
              <a:t>dogal</a:t>
            </a:r>
            <a:r>
              <a:rPr lang="tr-TR" dirty="0" smtClean="0"/>
              <a:t> afet, kayıp..)</a:t>
            </a:r>
          </a:p>
          <a:p>
            <a:r>
              <a:rPr lang="tr-TR" dirty="0" smtClean="0"/>
              <a:t>Göç</a:t>
            </a:r>
          </a:p>
          <a:p>
            <a:r>
              <a:rPr lang="tr-TR" dirty="0" smtClean="0"/>
              <a:t>Ekonomik durum</a:t>
            </a:r>
          </a:p>
          <a:p>
            <a:r>
              <a:rPr lang="tr-TR" dirty="0" smtClean="0"/>
              <a:t>Mevsimsellik (yapılan araştırmalarda şizofren hastaların daha çok ilkbahar mevsiminde doğduğu saptanmış.)</a:t>
            </a:r>
          </a:p>
          <a:p>
            <a:endParaRPr lang="tr-TR" dirty="0"/>
          </a:p>
        </p:txBody>
      </p:sp>
    </p:spTree>
    <p:extLst>
      <p:ext uri="{BB962C8B-B14F-4D97-AF65-F5344CB8AC3E}">
        <p14:creationId xmlns:p14="http://schemas.microsoft.com/office/powerpoint/2010/main" val="44180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solidFill>
                  <a:srgbClr val="C00000"/>
                </a:solidFill>
              </a:rPr>
              <a:t>Nörokimyasal</a:t>
            </a:r>
            <a:r>
              <a:rPr lang="tr-TR" b="1" dirty="0" smtClean="0">
                <a:solidFill>
                  <a:srgbClr val="C00000"/>
                </a:solidFill>
              </a:rPr>
              <a:t> etkenler</a:t>
            </a:r>
            <a:br>
              <a:rPr lang="tr-TR" b="1" dirty="0" smtClean="0">
                <a:solidFill>
                  <a:srgbClr val="C00000"/>
                </a:solidFill>
              </a:rPr>
            </a:br>
            <a:endParaRPr lang="tr-TR" b="1" dirty="0">
              <a:solidFill>
                <a:srgbClr val="C00000"/>
              </a:solidFill>
            </a:endParaRPr>
          </a:p>
        </p:txBody>
      </p:sp>
      <p:sp>
        <p:nvSpPr>
          <p:cNvPr id="3" name="İçerik Yer Tutucusu 2"/>
          <p:cNvSpPr>
            <a:spLocks noGrp="1"/>
          </p:cNvSpPr>
          <p:nvPr>
            <p:ph idx="1"/>
          </p:nvPr>
        </p:nvSpPr>
        <p:spPr>
          <a:xfrm>
            <a:off x="323528" y="908720"/>
            <a:ext cx="8363272" cy="5217443"/>
          </a:xfrm>
        </p:spPr>
        <p:txBody>
          <a:bodyPr>
            <a:normAutofit/>
          </a:bodyPr>
          <a:lstStyle/>
          <a:p>
            <a:pPr marL="0" indent="0">
              <a:buNone/>
            </a:pPr>
            <a:r>
              <a:rPr lang="tr-TR" altLang="tr-TR" dirty="0" smtClean="0"/>
              <a:t>Şizofrenide </a:t>
            </a:r>
            <a:r>
              <a:rPr lang="tr-TR" altLang="tr-TR" dirty="0" err="1" smtClean="0"/>
              <a:t>dopamin</a:t>
            </a:r>
            <a:endParaRPr lang="tr-TR" altLang="tr-TR" dirty="0" smtClean="0"/>
          </a:p>
          <a:p>
            <a:pPr marL="0" indent="0">
              <a:buNone/>
            </a:pPr>
            <a:r>
              <a:rPr lang="tr-TR" altLang="tr-TR" sz="1800" b="1" dirty="0" err="1" smtClean="0">
                <a:solidFill>
                  <a:schemeClr val="tx2">
                    <a:lumMod val="75000"/>
                  </a:schemeClr>
                </a:solidFill>
              </a:rPr>
              <a:t>Prefrontal</a:t>
            </a:r>
            <a:r>
              <a:rPr lang="tr-TR" altLang="tr-TR" sz="1800" b="1" dirty="0">
                <a:solidFill>
                  <a:schemeClr val="tx2">
                    <a:lumMod val="75000"/>
                  </a:schemeClr>
                </a:solidFill>
              </a:rPr>
              <a:t> </a:t>
            </a:r>
            <a:r>
              <a:rPr lang="tr-TR" altLang="tr-TR" sz="1800" b="1" dirty="0" err="1" smtClean="0">
                <a:solidFill>
                  <a:schemeClr val="tx2">
                    <a:lumMod val="75000"/>
                  </a:schemeClr>
                </a:solidFill>
              </a:rPr>
              <a:t>korekste</a:t>
            </a:r>
            <a:r>
              <a:rPr lang="tr-TR" altLang="tr-TR" sz="1800" b="1" dirty="0" smtClean="0">
                <a:solidFill>
                  <a:schemeClr val="tx2">
                    <a:lumMod val="75000"/>
                  </a:schemeClr>
                </a:solidFill>
              </a:rPr>
              <a:t> </a:t>
            </a:r>
          </a:p>
          <a:p>
            <a:pPr marL="0" indent="0">
              <a:buNone/>
            </a:pPr>
            <a:r>
              <a:rPr lang="tr-TR" altLang="tr-TR" sz="1800" b="1" dirty="0" smtClean="0">
                <a:solidFill>
                  <a:schemeClr val="tx2">
                    <a:lumMod val="75000"/>
                  </a:schemeClr>
                </a:solidFill>
              </a:rPr>
              <a:t>Da azalması</a:t>
            </a:r>
          </a:p>
          <a:p>
            <a:pPr marL="0" indent="0">
              <a:buNone/>
            </a:pPr>
            <a:endParaRPr lang="tr-TR" altLang="tr-TR" sz="1800" dirty="0"/>
          </a:p>
          <a:p>
            <a:pPr marL="0" indent="0">
              <a:buNone/>
            </a:pPr>
            <a:r>
              <a:rPr lang="tr-TR" altLang="tr-TR" sz="1800" b="1" dirty="0" smtClean="0">
                <a:solidFill>
                  <a:srgbClr val="002E5D"/>
                </a:solidFill>
              </a:rPr>
              <a:t>DA reseptörlerinin</a:t>
            </a:r>
          </a:p>
          <a:p>
            <a:pPr marL="0" indent="0">
              <a:buNone/>
            </a:pPr>
            <a:r>
              <a:rPr lang="tr-TR" altLang="tr-TR" sz="1800" b="1" dirty="0" smtClean="0">
                <a:solidFill>
                  <a:srgbClr val="002E5D"/>
                </a:solidFill>
              </a:rPr>
              <a:t> </a:t>
            </a:r>
            <a:r>
              <a:rPr lang="tr-TR" altLang="tr-TR" sz="1800" b="1" dirty="0" err="1" smtClean="0">
                <a:solidFill>
                  <a:srgbClr val="002E5D"/>
                </a:solidFill>
              </a:rPr>
              <a:t>hipostimülasyonu</a:t>
            </a:r>
            <a:endParaRPr lang="it-IT" altLang="tr-TR" sz="1800" b="1" dirty="0" smtClean="0">
              <a:solidFill>
                <a:srgbClr val="002E5D"/>
              </a:solidFill>
            </a:endParaRPr>
          </a:p>
          <a:p>
            <a:pPr marL="0" indent="0">
              <a:buNone/>
            </a:pPr>
            <a:endParaRPr lang="tr-TR" altLang="tr-TR" sz="1800" dirty="0" smtClean="0"/>
          </a:p>
          <a:p>
            <a:pPr marL="0" indent="0">
              <a:buNone/>
            </a:pPr>
            <a:endParaRPr lang="tr-TR" altLang="tr-TR" sz="1800" b="1" dirty="0">
              <a:solidFill>
                <a:schemeClr val="tx2">
                  <a:lumMod val="75000"/>
                </a:schemeClr>
              </a:solidFill>
            </a:endParaRPr>
          </a:p>
          <a:p>
            <a:pPr marL="0" indent="0">
              <a:buNone/>
            </a:pPr>
            <a:r>
              <a:rPr lang="tr-TR" altLang="tr-TR" sz="1800" b="1" dirty="0" smtClean="0">
                <a:solidFill>
                  <a:schemeClr val="tx2">
                    <a:lumMod val="75000"/>
                  </a:schemeClr>
                </a:solidFill>
              </a:rPr>
              <a:t>Negatif semptomlar &amp;</a:t>
            </a:r>
          </a:p>
          <a:p>
            <a:pPr marL="0" indent="0">
              <a:buNone/>
            </a:pPr>
            <a:r>
              <a:rPr lang="tr-TR" altLang="tr-TR" sz="1800" b="1" dirty="0" err="1" smtClean="0">
                <a:solidFill>
                  <a:schemeClr val="tx2">
                    <a:lumMod val="75000"/>
                  </a:schemeClr>
                </a:solidFill>
              </a:rPr>
              <a:t>Kognıtif</a:t>
            </a:r>
            <a:r>
              <a:rPr lang="tr-TR" altLang="tr-TR" sz="1800" b="1" dirty="0" smtClean="0">
                <a:solidFill>
                  <a:schemeClr val="tx2">
                    <a:lumMod val="75000"/>
                  </a:schemeClr>
                </a:solidFill>
              </a:rPr>
              <a:t> bozukluklar</a:t>
            </a:r>
          </a:p>
        </p:txBody>
      </p:sp>
      <p:pic>
        <p:nvPicPr>
          <p:cNvPr id="4" name="Picture 5"/>
          <p:cNvPicPr>
            <a:picLocks noChangeAspect="1" noChangeArrowheads="1"/>
          </p:cNvPicPr>
          <p:nvPr/>
        </p:nvPicPr>
        <p:blipFill>
          <a:blip r:embed="rId2">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2772209" y="2708920"/>
            <a:ext cx="3819525" cy="30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şağı Ok 4"/>
          <p:cNvSpPr/>
          <p:nvPr/>
        </p:nvSpPr>
        <p:spPr>
          <a:xfrm>
            <a:off x="1067361" y="2104278"/>
            <a:ext cx="360040" cy="316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it-IT" altLang="tr-TR" b="1" dirty="0">
              <a:solidFill>
                <a:srgbClr val="002E5D"/>
              </a:solidFill>
            </a:endParaRPr>
          </a:p>
        </p:txBody>
      </p:sp>
      <p:sp>
        <p:nvSpPr>
          <p:cNvPr id="6" name="Aşağı Ok 5"/>
          <p:cNvSpPr/>
          <p:nvPr/>
        </p:nvSpPr>
        <p:spPr>
          <a:xfrm>
            <a:off x="6976895" y="3265763"/>
            <a:ext cx="360040" cy="37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it-IT" altLang="tr-TR" b="1" dirty="0">
              <a:solidFill>
                <a:srgbClr val="002E5D"/>
              </a:solidFill>
            </a:endParaRPr>
          </a:p>
        </p:txBody>
      </p:sp>
      <p:sp>
        <p:nvSpPr>
          <p:cNvPr id="8" name="Dikdörtgen 7"/>
          <p:cNvSpPr/>
          <p:nvPr/>
        </p:nvSpPr>
        <p:spPr>
          <a:xfrm>
            <a:off x="5436096" y="1700808"/>
            <a:ext cx="3441638" cy="2391424"/>
          </a:xfrm>
          <a:prstGeom prst="rect">
            <a:avLst/>
          </a:prstGeom>
        </p:spPr>
        <p:txBody>
          <a:bodyPr wrap="square">
            <a:spAutoFit/>
          </a:bodyPr>
          <a:lstStyle/>
          <a:p>
            <a:pPr algn="ctr" eaLnBrk="0" hangingPunct="0"/>
            <a:r>
              <a:rPr lang="tr-TR" altLang="tr-TR" b="1" dirty="0" err="1" smtClean="0">
                <a:solidFill>
                  <a:srgbClr val="002E5D"/>
                </a:solidFill>
              </a:rPr>
              <a:t>Subkortikal</a:t>
            </a:r>
            <a:r>
              <a:rPr lang="tr-TR" altLang="tr-TR" b="1" dirty="0" smtClean="0">
                <a:solidFill>
                  <a:srgbClr val="002E5D"/>
                </a:solidFill>
              </a:rPr>
              <a:t> alanda DA fazlalığı</a:t>
            </a:r>
            <a:endParaRPr lang="it-IT" altLang="tr-TR" b="1" dirty="0" smtClean="0">
              <a:solidFill>
                <a:srgbClr val="002E5D"/>
              </a:solidFill>
            </a:endParaRPr>
          </a:p>
          <a:p>
            <a:pPr algn="ctr" eaLnBrk="0" hangingPunct="0"/>
            <a:endParaRPr lang="it-IT" altLang="tr-TR" b="1" dirty="0" smtClean="0">
              <a:solidFill>
                <a:srgbClr val="002E5D"/>
              </a:solidFill>
            </a:endParaRPr>
          </a:p>
          <a:p>
            <a:pPr algn="ctr" eaLnBrk="0" hangingPunct="0"/>
            <a:endParaRPr lang="it-IT" altLang="tr-TR" b="1" dirty="0" smtClean="0">
              <a:solidFill>
                <a:srgbClr val="002E5D"/>
              </a:solidFill>
            </a:endParaRPr>
          </a:p>
          <a:p>
            <a:pPr algn="ctr" eaLnBrk="0" hangingPunct="0"/>
            <a:r>
              <a:rPr lang="tr-TR" altLang="tr-TR" b="1" dirty="0" smtClean="0">
                <a:solidFill>
                  <a:srgbClr val="002E5D"/>
                </a:solidFill>
              </a:rPr>
              <a:t>DA reseptörlerinin</a:t>
            </a:r>
          </a:p>
          <a:p>
            <a:pPr algn="ctr" eaLnBrk="0" hangingPunct="0"/>
            <a:r>
              <a:rPr lang="tr-TR" altLang="tr-TR" b="1" dirty="0" err="1" smtClean="0">
                <a:solidFill>
                  <a:srgbClr val="002E5D"/>
                </a:solidFill>
              </a:rPr>
              <a:t>hiperstimülasyonu</a:t>
            </a:r>
            <a:endParaRPr lang="it-IT" altLang="tr-TR" b="1" dirty="0" smtClean="0">
              <a:solidFill>
                <a:srgbClr val="002E5D"/>
              </a:solidFill>
            </a:endParaRPr>
          </a:p>
          <a:p>
            <a:pPr algn="ctr" eaLnBrk="0" hangingPunct="0"/>
            <a:endParaRPr lang="it-IT" altLang="tr-TR" b="1" dirty="0" smtClean="0">
              <a:solidFill>
                <a:srgbClr val="002E5D"/>
              </a:solidFill>
            </a:endParaRPr>
          </a:p>
          <a:p>
            <a:pPr algn="ctr" eaLnBrk="0" hangingPunct="0">
              <a:spcBef>
                <a:spcPct val="30000"/>
              </a:spcBef>
            </a:pPr>
            <a:endParaRPr lang="it-IT" altLang="tr-TR" b="1" dirty="0" smtClean="0">
              <a:solidFill>
                <a:srgbClr val="002E5D"/>
              </a:solidFill>
            </a:endParaRPr>
          </a:p>
          <a:p>
            <a:pPr algn="ctr" eaLnBrk="0" hangingPunct="0"/>
            <a:r>
              <a:rPr lang="tr-TR" altLang="tr-TR" b="1" dirty="0" smtClean="0">
                <a:solidFill>
                  <a:srgbClr val="002E5D"/>
                </a:solidFill>
              </a:rPr>
              <a:t>Pozitif semptomlar</a:t>
            </a:r>
            <a:endParaRPr lang="en-GB" altLang="tr-TR" b="1" dirty="0">
              <a:solidFill>
                <a:srgbClr val="002E5D"/>
              </a:solidFill>
            </a:endParaRPr>
          </a:p>
        </p:txBody>
      </p:sp>
      <p:sp>
        <p:nvSpPr>
          <p:cNvPr id="9" name="Aşağı Ok 8"/>
          <p:cNvSpPr/>
          <p:nvPr/>
        </p:nvSpPr>
        <p:spPr>
          <a:xfrm>
            <a:off x="6976895" y="2256678"/>
            <a:ext cx="360040" cy="316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it-IT" altLang="tr-TR" b="1" dirty="0">
              <a:solidFill>
                <a:srgbClr val="002E5D"/>
              </a:solidFill>
            </a:endParaRPr>
          </a:p>
        </p:txBody>
      </p:sp>
      <p:sp>
        <p:nvSpPr>
          <p:cNvPr id="10" name="Line 8"/>
          <p:cNvSpPr>
            <a:spLocks noChangeShapeType="1"/>
          </p:cNvSpPr>
          <p:nvPr/>
        </p:nvSpPr>
        <p:spPr bwMode="auto">
          <a:xfrm flipH="1" flipV="1">
            <a:off x="2915816" y="2573288"/>
            <a:ext cx="990600" cy="685800"/>
          </a:xfrm>
          <a:prstGeom prst="line">
            <a:avLst/>
          </a:prstGeom>
          <a:noFill/>
          <a:ln w="76200">
            <a:solidFill>
              <a:schemeClr val="hlink"/>
            </a:solidFill>
            <a:round/>
            <a:headEnd type="triangle" w="med" len="med"/>
            <a:tailEnd/>
          </a:ln>
          <a:effectLst>
            <a:outerShdw dist="35921" dir="2700000" algn="ctr" rotWithShape="0">
              <a:schemeClr val="bg2"/>
            </a:outerShdw>
          </a:effectLst>
        </p:spPr>
        <p:txBody>
          <a:bodyPr lIns="92075" tIns="46038" rIns="92075" bIns="46038"/>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tr-TR">
              <a:latin typeface="+mn-lt"/>
            </a:endParaRPr>
          </a:p>
        </p:txBody>
      </p:sp>
      <p:sp>
        <p:nvSpPr>
          <p:cNvPr id="11" name="Line 9"/>
          <p:cNvSpPr>
            <a:spLocks noChangeShapeType="1"/>
          </p:cNvSpPr>
          <p:nvPr/>
        </p:nvSpPr>
        <p:spPr bwMode="auto">
          <a:xfrm flipV="1">
            <a:off x="4355976" y="2408188"/>
            <a:ext cx="1722437" cy="1016000"/>
          </a:xfrm>
          <a:prstGeom prst="line">
            <a:avLst/>
          </a:prstGeom>
          <a:noFill/>
          <a:ln w="76200">
            <a:solidFill>
              <a:schemeClr val="tx2"/>
            </a:solidFill>
            <a:round/>
            <a:headEnd type="triangle" w="med" len="med"/>
            <a:tailEnd/>
          </a:ln>
          <a:effectLst>
            <a:outerShdw dist="17961" dir="2700000" algn="ctr" rotWithShape="0">
              <a:schemeClr val="bg2"/>
            </a:outerShdw>
          </a:effectLst>
        </p:spPr>
        <p:txBody>
          <a:bodyPr lIns="92075" tIns="46038" rIns="92075" bIns="46038"/>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tr-TR">
              <a:latin typeface="+mn-lt"/>
            </a:endParaRPr>
          </a:p>
        </p:txBody>
      </p:sp>
    </p:spTree>
    <p:extLst>
      <p:ext uri="{BB962C8B-B14F-4D97-AF65-F5344CB8AC3E}">
        <p14:creationId xmlns:p14="http://schemas.microsoft.com/office/powerpoint/2010/main" val="306593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r>
              <a:rPr lang="tr-TR" dirty="0" smtClean="0"/>
              <a:t>Şizofrenide </a:t>
            </a:r>
            <a:r>
              <a:rPr lang="tr-TR" dirty="0" err="1" smtClean="0">
                <a:solidFill>
                  <a:srgbClr val="C00000"/>
                </a:solidFill>
              </a:rPr>
              <a:t>serotonin</a:t>
            </a:r>
            <a:r>
              <a:rPr lang="tr-TR" dirty="0" smtClean="0"/>
              <a:t> hipotezinde </a:t>
            </a:r>
            <a:r>
              <a:rPr lang="tr-TR" dirty="0" err="1" smtClean="0"/>
              <a:t>postsinaptik</a:t>
            </a:r>
            <a:r>
              <a:rPr lang="tr-TR" dirty="0" smtClean="0"/>
              <a:t> </a:t>
            </a:r>
            <a:r>
              <a:rPr lang="tr-TR" dirty="0" err="1" smtClean="0"/>
              <a:t>serotonin</a:t>
            </a:r>
            <a:r>
              <a:rPr lang="tr-TR" dirty="0" smtClean="0"/>
              <a:t> reseptörlerindeki duyarlılık artışının şizofreninin bir kısım belirtilerinden sorumlu olduğunu ileri sürülmüştür. Bu duyarlılık artışı muhtemelen merkezi </a:t>
            </a:r>
            <a:r>
              <a:rPr lang="tr-TR" dirty="0" err="1" smtClean="0"/>
              <a:t>serotonin</a:t>
            </a:r>
            <a:r>
              <a:rPr lang="tr-TR" dirty="0" smtClean="0"/>
              <a:t> işlevindeki azalmayla ilişkilidir. Her bir </a:t>
            </a:r>
            <a:r>
              <a:rPr lang="tr-TR" dirty="0" err="1" smtClean="0"/>
              <a:t>nörotransmitter</a:t>
            </a:r>
            <a:r>
              <a:rPr lang="tr-TR" dirty="0" smtClean="0"/>
              <a:t> sistemdeki olası bozuklukların birbirlerinden bağımsız olmadıkları, iki sistem arasındaki dinamik etkileşimlerle ilişkili olarak düşünülmektedir. </a:t>
            </a:r>
            <a:endParaRPr lang="tr-TR" dirty="0"/>
          </a:p>
        </p:txBody>
      </p:sp>
    </p:spTree>
    <p:extLst>
      <p:ext uri="{BB962C8B-B14F-4D97-AF65-F5344CB8AC3E}">
        <p14:creationId xmlns:p14="http://schemas.microsoft.com/office/powerpoint/2010/main" val="1274259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solidFill>
                  <a:srgbClr val="C00000"/>
                </a:solidFill>
              </a:rPr>
              <a:t>Glutamatın</a:t>
            </a:r>
            <a:r>
              <a:rPr lang="tr-TR" dirty="0" smtClean="0">
                <a:solidFill>
                  <a:srgbClr val="C00000"/>
                </a:solidFill>
              </a:rPr>
              <a:t> </a:t>
            </a:r>
            <a:r>
              <a:rPr lang="tr-TR" dirty="0" smtClean="0"/>
              <a:t>NMDA reseptörlerindeki </a:t>
            </a:r>
            <a:r>
              <a:rPr lang="tr-TR" dirty="0" err="1" smtClean="0"/>
              <a:t>hipofonksiyon</a:t>
            </a:r>
            <a:r>
              <a:rPr lang="tr-TR" dirty="0" smtClean="0"/>
              <a:t> </a:t>
            </a:r>
            <a:r>
              <a:rPr lang="tr-TR" dirty="0" err="1" smtClean="0"/>
              <a:t>teoriside</a:t>
            </a:r>
            <a:r>
              <a:rPr lang="tr-TR" dirty="0" smtClean="0"/>
              <a:t> son yıllarda güçlenmiştir.</a:t>
            </a:r>
          </a:p>
          <a:p>
            <a:r>
              <a:rPr lang="tr-TR" dirty="0" err="1" smtClean="0"/>
              <a:t>Fensiklidin</a:t>
            </a:r>
            <a:r>
              <a:rPr lang="tr-TR" dirty="0" smtClean="0"/>
              <a:t> </a:t>
            </a:r>
            <a:r>
              <a:rPr lang="tr-TR" dirty="0" err="1" smtClean="0"/>
              <a:t>ketamin</a:t>
            </a:r>
            <a:r>
              <a:rPr lang="tr-TR" dirty="0" smtClean="0"/>
              <a:t> gibi </a:t>
            </a:r>
            <a:r>
              <a:rPr lang="tr-TR" dirty="0" err="1" smtClean="0"/>
              <a:t>Nmda</a:t>
            </a:r>
            <a:r>
              <a:rPr lang="tr-TR" dirty="0" smtClean="0"/>
              <a:t> </a:t>
            </a:r>
            <a:r>
              <a:rPr lang="tr-TR" dirty="0" err="1" smtClean="0"/>
              <a:t>blokerleri</a:t>
            </a:r>
            <a:r>
              <a:rPr lang="tr-TR" dirty="0" smtClean="0"/>
              <a:t>, </a:t>
            </a:r>
            <a:r>
              <a:rPr lang="tr-TR" dirty="0" err="1" smtClean="0"/>
              <a:t>sizofreni</a:t>
            </a:r>
            <a:r>
              <a:rPr lang="tr-TR" dirty="0" smtClean="0"/>
              <a:t> belirtilerine yol açmaktadır.</a:t>
            </a:r>
          </a:p>
          <a:p>
            <a:endParaRPr lang="tr-TR" dirty="0"/>
          </a:p>
          <a:p>
            <a:endParaRPr lang="tr-TR" dirty="0" smtClean="0"/>
          </a:p>
        </p:txBody>
      </p:sp>
    </p:spTree>
    <p:extLst>
      <p:ext uri="{BB962C8B-B14F-4D97-AF65-F5344CB8AC3E}">
        <p14:creationId xmlns:p14="http://schemas.microsoft.com/office/powerpoint/2010/main" val="2991733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9"/>
            <a:ext cx="8229600" cy="3096344"/>
          </a:xfrm>
        </p:spPr>
        <p:txBody>
          <a:bodyPr>
            <a:normAutofit fontScale="92500"/>
          </a:bodyPr>
          <a:lstStyle/>
          <a:p>
            <a:r>
              <a:rPr lang="tr-TR" b="1" dirty="0" smtClean="0"/>
              <a:t>Beyin Yapısı ve İşlevselliğindeki Bozulmalar:</a:t>
            </a:r>
            <a:r>
              <a:rPr lang="tr-TR" dirty="0" smtClean="0"/>
              <a:t> Son yıllarda beyin görüntüleme çalışmalarında büyük ilerlemeler kaydedilmiştir. Bu çalışmalarda, beynin belirli bölgelerinde yapısal bozukluk ya da işlevselliğinde bozulma ile şizofreni görülmesi arasında bağlantı olduğu bulunmuştur.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4908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x\Desktop\7.jpg"/>
          <p:cNvPicPr>
            <a:picLocks noChangeAspect="1" noChangeArrowheads="1"/>
          </p:cNvPicPr>
          <p:nvPr/>
        </p:nvPicPr>
        <p:blipFill>
          <a:blip r:embed="rId3"/>
          <a:srcRect/>
          <a:stretch>
            <a:fillRect/>
          </a:stretch>
        </p:blipFill>
        <p:spPr bwMode="auto">
          <a:xfrm>
            <a:off x="533400" y="3637175"/>
            <a:ext cx="7556526" cy="3200400"/>
          </a:xfrm>
          <a:prstGeom prst="rect">
            <a:avLst/>
          </a:prstGeom>
          <a:noFill/>
        </p:spPr>
      </p:pic>
    </p:spTree>
    <p:extLst>
      <p:ext uri="{BB962C8B-B14F-4D97-AF65-F5344CB8AC3E}">
        <p14:creationId xmlns:p14="http://schemas.microsoft.com/office/powerpoint/2010/main" val="2738197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Beyin yapılarında bozukluk</a:t>
            </a:r>
            <a:endParaRPr lang="tr-TR" sz="3600" dirty="0"/>
          </a:p>
        </p:txBody>
      </p:sp>
      <p:sp>
        <p:nvSpPr>
          <p:cNvPr id="3" name="İçerik Yer Tutucusu 2"/>
          <p:cNvSpPr>
            <a:spLocks noGrp="1"/>
          </p:cNvSpPr>
          <p:nvPr>
            <p:ph idx="1"/>
          </p:nvPr>
        </p:nvSpPr>
        <p:spPr/>
        <p:txBody>
          <a:bodyPr/>
          <a:lstStyle/>
          <a:p>
            <a:pPr algn="ctr"/>
            <a:r>
              <a:rPr lang="tr-TR" altLang="tr-TR" dirty="0" smtClean="0">
                <a:solidFill>
                  <a:schemeClr val="bg1"/>
                </a:solidFill>
              </a:rPr>
              <a:t>Amaca yönelik </a:t>
            </a:r>
          </a:p>
          <a:p>
            <a:pPr algn="ctr"/>
            <a:r>
              <a:rPr lang="tr-TR" altLang="tr-TR" dirty="0" smtClean="0">
                <a:solidFill>
                  <a:schemeClr val="bg1"/>
                </a:solidFill>
              </a:rPr>
              <a:t>davranışta Amaca yönelik </a:t>
            </a:r>
          </a:p>
          <a:p>
            <a:pPr algn="ctr"/>
            <a:r>
              <a:rPr lang="tr-TR" altLang="tr-TR" dirty="0" smtClean="0">
                <a:solidFill>
                  <a:schemeClr val="bg1"/>
                </a:solidFill>
              </a:rPr>
              <a:t>davranışta azalma</a:t>
            </a:r>
            <a:endParaRPr lang="en-US" altLang="tr-TR" dirty="0" smtClean="0">
              <a:solidFill>
                <a:schemeClr val="bg1"/>
              </a:solidFill>
            </a:endParaRPr>
          </a:p>
          <a:p>
            <a:pPr algn="ctr"/>
            <a:r>
              <a:rPr lang="tr-TR" altLang="tr-TR" dirty="0" smtClean="0">
                <a:solidFill>
                  <a:schemeClr val="bg1"/>
                </a:solidFill>
              </a:rPr>
              <a:t>Amaca yönelik </a:t>
            </a:r>
          </a:p>
          <a:p>
            <a:pPr marL="0" lvl="0" indent="0" algn="ctr" fontAlgn="base">
              <a:spcBef>
                <a:spcPct val="0"/>
              </a:spcBef>
              <a:spcAft>
                <a:spcPct val="0"/>
              </a:spcAft>
              <a:buNone/>
            </a:pPr>
            <a:r>
              <a:rPr lang="tr-TR" altLang="tr-TR" sz="2000" dirty="0">
                <a:solidFill>
                  <a:prstClr val="white"/>
                </a:solidFill>
                <a:latin typeface="Arial" pitchFamily="34" charset="0"/>
              </a:rPr>
              <a:t>Amaca yönelik </a:t>
            </a:r>
          </a:p>
          <a:p>
            <a:pPr marL="0" lvl="0" indent="0" algn="ctr" fontAlgn="base">
              <a:spcBef>
                <a:spcPct val="0"/>
              </a:spcBef>
              <a:spcAft>
                <a:spcPct val="0"/>
              </a:spcAft>
              <a:buNone/>
            </a:pPr>
            <a:r>
              <a:rPr lang="tr-TR" altLang="tr-TR" sz="2000" dirty="0">
                <a:solidFill>
                  <a:prstClr val="white"/>
                </a:solidFill>
                <a:latin typeface="Arial" pitchFamily="34" charset="0"/>
              </a:rPr>
              <a:t>davranışta azalma</a:t>
            </a:r>
            <a:endParaRPr lang="en-US" altLang="tr-TR" sz="2000" dirty="0">
              <a:solidFill>
                <a:prstClr val="white"/>
              </a:solidFill>
              <a:latin typeface="Arial" pitchFamily="34" charset="0"/>
            </a:endParaRPr>
          </a:p>
          <a:p>
            <a:pPr algn="ctr"/>
            <a:r>
              <a:rPr lang="tr-TR" altLang="tr-TR" dirty="0" smtClean="0">
                <a:solidFill>
                  <a:schemeClr val="bg1"/>
                </a:solidFill>
              </a:rPr>
              <a:t>azalma</a:t>
            </a:r>
            <a:endParaRPr lang="en-US" altLang="tr-TR" dirty="0" smtClean="0">
              <a:solidFill>
                <a:schemeClr val="bg1"/>
              </a:solidFill>
            </a:endParaRPr>
          </a:p>
          <a:p>
            <a:endParaRPr lang="tr-TR" dirty="0"/>
          </a:p>
        </p:txBody>
      </p:sp>
      <p:grpSp>
        <p:nvGrpSpPr>
          <p:cNvPr id="4" name="Group 30"/>
          <p:cNvGrpSpPr>
            <a:grpSpLocks/>
          </p:cNvGrpSpPr>
          <p:nvPr/>
        </p:nvGrpSpPr>
        <p:grpSpPr bwMode="auto">
          <a:xfrm>
            <a:off x="1995927" y="2380457"/>
            <a:ext cx="5059717" cy="3478213"/>
            <a:chOff x="789" y="624"/>
            <a:chExt cx="4107" cy="3061"/>
          </a:xfrm>
        </p:grpSpPr>
        <p:sp>
          <p:nvSpPr>
            <p:cNvPr id="5" name="Freeform 31"/>
            <p:cNvSpPr>
              <a:spLocks/>
            </p:cNvSpPr>
            <p:nvPr/>
          </p:nvSpPr>
          <p:spPr bwMode="auto">
            <a:xfrm>
              <a:off x="1323" y="629"/>
              <a:ext cx="3573" cy="3056"/>
            </a:xfrm>
            <a:custGeom>
              <a:avLst/>
              <a:gdLst>
                <a:gd name="T0" fmla="*/ 480 w 3573"/>
                <a:gd name="T1" fmla="*/ 461 h 3056"/>
                <a:gd name="T2" fmla="*/ 332 w 3573"/>
                <a:gd name="T3" fmla="*/ 609 h 3056"/>
                <a:gd name="T4" fmla="*/ 193 w 3573"/>
                <a:gd name="T5" fmla="*/ 766 h 3056"/>
                <a:gd name="T6" fmla="*/ 73 w 3573"/>
                <a:gd name="T7" fmla="*/ 941 h 3056"/>
                <a:gd name="T8" fmla="*/ 18 w 3573"/>
                <a:gd name="T9" fmla="*/ 1080 h 3056"/>
                <a:gd name="T10" fmla="*/ 0 w 3573"/>
                <a:gd name="T11" fmla="*/ 1200 h 3056"/>
                <a:gd name="T12" fmla="*/ 9 w 3573"/>
                <a:gd name="T13" fmla="*/ 1430 h 3056"/>
                <a:gd name="T14" fmla="*/ 27 w 3573"/>
                <a:gd name="T15" fmla="*/ 1560 h 3056"/>
                <a:gd name="T16" fmla="*/ 92 w 3573"/>
                <a:gd name="T17" fmla="*/ 1698 h 3056"/>
                <a:gd name="T18" fmla="*/ 212 w 3573"/>
                <a:gd name="T19" fmla="*/ 1827 h 3056"/>
                <a:gd name="T20" fmla="*/ 369 w 3573"/>
                <a:gd name="T21" fmla="*/ 1901 h 3056"/>
                <a:gd name="T22" fmla="*/ 526 w 3573"/>
                <a:gd name="T23" fmla="*/ 1929 h 3056"/>
                <a:gd name="T24" fmla="*/ 692 w 3573"/>
                <a:gd name="T25" fmla="*/ 1901 h 3056"/>
                <a:gd name="T26" fmla="*/ 840 w 3573"/>
                <a:gd name="T27" fmla="*/ 1846 h 3056"/>
                <a:gd name="T28" fmla="*/ 960 w 3573"/>
                <a:gd name="T29" fmla="*/ 1809 h 3056"/>
                <a:gd name="T30" fmla="*/ 904 w 3573"/>
                <a:gd name="T31" fmla="*/ 1920 h 3056"/>
                <a:gd name="T32" fmla="*/ 923 w 3573"/>
                <a:gd name="T33" fmla="*/ 2086 h 3056"/>
                <a:gd name="T34" fmla="*/ 1052 w 3573"/>
                <a:gd name="T35" fmla="*/ 2224 h 3056"/>
                <a:gd name="T36" fmla="*/ 1209 w 3573"/>
                <a:gd name="T37" fmla="*/ 2298 h 3056"/>
                <a:gd name="T38" fmla="*/ 1486 w 3573"/>
                <a:gd name="T39" fmla="*/ 2307 h 3056"/>
                <a:gd name="T40" fmla="*/ 1643 w 3573"/>
                <a:gd name="T41" fmla="*/ 2261 h 3056"/>
                <a:gd name="T42" fmla="*/ 1790 w 3573"/>
                <a:gd name="T43" fmla="*/ 2233 h 3056"/>
                <a:gd name="T44" fmla="*/ 1920 w 3573"/>
                <a:gd name="T45" fmla="*/ 2233 h 3056"/>
                <a:gd name="T46" fmla="*/ 2049 w 3573"/>
                <a:gd name="T47" fmla="*/ 2335 h 3056"/>
                <a:gd name="T48" fmla="*/ 2196 w 3573"/>
                <a:gd name="T49" fmla="*/ 2400 h 3056"/>
                <a:gd name="T50" fmla="*/ 2289 w 3573"/>
                <a:gd name="T51" fmla="*/ 2520 h 3056"/>
                <a:gd name="T52" fmla="*/ 2409 w 3573"/>
                <a:gd name="T53" fmla="*/ 2667 h 3056"/>
                <a:gd name="T54" fmla="*/ 2492 w 3573"/>
                <a:gd name="T55" fmla="*/ 2796 h 3056"/>
                <a:gd name="T56" fmla="*/ 2529 w 3573"/>
                <a:gd name="T57" fmla="*/ 2963 h 3056"/>
                <a:gd name="T58" fmla="*/ 2612 w 3573"/>
                <a:gd name="T59" fmla="*/ 3055 h 3056"/>
                <a:gd name="T60" fmla="*/ 2760 w 3573"/>
                <a:gd name="T61" fmla="*/ 3055 h 3056"/>
                <a:gd name="T62" fmla="*/ 2907 w 3573"/>
                <a:gd name="T63" fmla="*/ 3009 h 3056"/>
                <a:gd name="T64" fmla="*/ 2889 w 3573"/>
                <a:gd name="T65" fmla="*/ 2880 h 3056"/>
                <a:gd name="T66" fmla="*/ 2935 w 3573"/>
                <a:gd name="T67" fmla="*/ 2741 h 3056"/>
                <a:gd name="T68" fmla="*/ 3036 w 3573"/>
                <a:gd name="T69" fmla="*/ 2676 h 3056"/>
                <a:gd name="T70" fmla="*/ 3156 w 3573"/>
                <a:gd name="T71" fmla="*/ 2621 h 3056"/>
                <a:gd name="T72" fmla="*/ 3276 w 3573"/>
                <a:gd name="T73" fmla="*/ 2520 h 3056"/>
                <a:gd name="T74" fmla="*/ 3341 w 3573"/>
                <a:gd name="T75" fmla="*/ 2390 h 3056"/>
                <a:gd name="T76" fmla="*/ 3341 w 3573"/>
                <a:gd name="T77" fmla="*/ 2141 h 3056"/>
                <a:gd name="T78" fmla="*/ 3350 w 3573"/>
                <a:gd name="T79" fmla="*/ 1984 h 3056"/>
                <a:gd name="T80" fmla="*/ 3323 w 3573"/>
                <a:gd name="T81" fmla="*/ 1901 h 3056"/>
                <a:gd name="T82" fmla="*/ 3470 w 3573"/>
                <a:gd name="T83" fmla="*/ 1864 h 3056"/>
                <a:gd name="T84" fmla="*/ 3544 w 3573"/>
                <a:gd name="T85" fmla="*/ 1735 h 3056"/>
                <a:gd name="T86" fmla="*/ 3572 w 3573"/>
                <a:gd name="T87" fmla="*/ 1541 h 3056"/>
                <a:gd name="T88" fmla="*/ 3563 w 3573"/>
                <a:gd name="T89" fmla="*/ 1338 h 3056"/>
                <a:gd name="T90" fmla="*/ 3526 w 3573"/>
                <a:gd name="T91" fmla="*/ 1190 h 3056"/>
                <a:gd name="T92" fmla="*/ 3470 w 3573"/>
                <a:gd name="T93" fmla="*/ 1006 h 3056"/>
                <a:gd name="T94" fmla="*/ 3406 w 3573"/>
                <a:gd name="T95" fmla="*/ 849 h 3056"/>
                <a:gd name="T96" fmla="*/ 3304 w 3573"/>
                <a:gd name="T97" fmla="*/ 701 h 3056"/>
                <a:gd name="T98" fmla="*/ 3175 w 3573"/>
                <a:gd name="T99" fmla="*/ 553 h 3056"/>
                <a:gd name="T100" fmla="*/ 3027 w 3573"/>
                <a:gd name="T101" fmla="*/ 396 h 3056"/>
                <a:gd name="T102" fmla="*/ 2861 w 3573"/>
                <a:gd name="T103" fmla="*/ 267 h 3056"/>
                <a:gd name="T104" fmla="*/ 2713 w 3573"/>
                <a:gd name="T105" fmla="*/ 193 h 3056"/>
                <a:gd name="T106" fmla="*/ 2492 w 3573"/>
                <a:gd name="T107" fmla="*/ 120 h 3056"/>
                <a:gd name="T108" fmla="*/ 2298 w 3573"/>
                <a:gd name="T109" fmla="*/ 83 h 3056"/>
                <a:gd name="T110" fmla="*/ 1920 w 3573"/>
                <a:gd name="T111" fmla="*/ 46 h 3056"/>
                <a:gd name="T112" fmla="*/ 1698 w 3573"/>
                <a:gd name="T113" fmla="*/ 9 h 3056"/>
                <a:gd name="T114" fmla="*/ 1384 w 3573"/>
                <a:gd name="T115" fmla="*/ 0 h 3056"/>
                <a:gd name="T116" fmla="*/ 1163 w 3573"/>
                <a:gd name="T117" fmla="*/ 9 h 3056"/>
                <a:gd name="T118" fmla="*/ 950 w 3573"/>
                <a:gd name="T119" fmla="*/ 55 h 3056"/>
                <a:gd name="T120" fmla="*/ 793 w 3573"/>
                <a:gd name="T121" fmla="*/ 129 h 3056"/>
                <a:gd name="T122" fmla="*/ 664 w 3573"/>
                <a:gd name="T123" fmla="*/ 240 h 3056"/>
                <a:gd name="T124" fmla="*/ 553 w 3573"/>
                <a:gd name="T125" fmla="*/ 369 h 30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73"/>
                <a:gd name="T190" fmla="*/ 0 h 3056"/>
                <a:gd name="T191" fmla="*/ 3573 w 3573"/>
                <a:gd name="T192" fmla="*/ 3056 h 30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73" h="3056">
                  <a:moveTo>
                    <a:pt x="570" y="330"/>
                  </a:moveTo>
                  <a:lnTo>
                    <a:pt x="572" y="369"/>
                  </a:lnTo>
                  <a:lnTo>
                    <a:pt x="526" y="415"/>
                  </a:lnTo>
                  <a:lnTo>
                    <a:pt x="480" y="461"/>
                  </a:lnTo>
                  <a:lnTo>
                    <a:pt x="452" y="480"/>
                  </a:lnTo>
                  <a:lnTo>
                    <a:pt x="406" y="526"/>
                  </a:lnTo>
                  <a:lnTo>
                    <a:pt x="360" y="581"/>
                  </a:lnTo>
                  <a:lnTo>
                    <a:pt x="332" y="609"/>
                  </a:lnTo>
                  <a:lnTo>
                    <a:pt x="295" y="655"/>
                  </a:lnTo>
                  <a:lnTo>
                    <a:pt x="258" y="692"/>
                  </a:lnTo>
                  <a:lnTo>
                    <a:pt x="230" y="729"/>
                  </a:lnTo>
                  <a:lnTo>
                    <a:pt x="193" y="766"/>
                  </a:lnTo>
                  <a:lnTo>
                    <a:pt x="147" y="821"/>
                  </a:lnTo>
                  <a:lnTo>
                    <a:pt x="110" y="876"/>
                  </a:lnTo>
                  <a:lnTo>
                    <a:pt x="92" y="913"/>
                  </a:lnTo>
                  <a:lnTo>
                    <a:pt x="73" y="941"/>
                  </a:lnTo>
                  <a:lnTo>
                    <a:pt x="55" y="978"/>
                  </a:lnTo>
                  <a:lnTo>
                    <a:pt x="36" y="1024"/>
                  </a:lnTo>
                  <a:lnTo>
                    <a:pt x="27" y="1052"/>
                  </a:lnTo>
                  <a:lnTo>
                    <a:pt x="18" y="1080"/>
                  </a:lnTo>
                  <a:lnTo>
                    <a:pt x="9" y="1116"/>
                  </a:lnTo>
                  <a:lnTo>
                    <a:pt x="9" y="1144"/>
                  </a:lnTo>
                  <a:lnTo>
                    <a:pt x="9" y="1172"/>
                  </a:lnTo>
                  <a:lnTo>
                    <a:pt x="0" y="1200"/>
                  </a:lnTo>
                  <a:lnTo>
                    <a:pt x="0" y="1246"/>
                  </a:lnTo>
                  <a:lnTo>
                    <a:pt x="0" y="1310"/>
                  </a:lnTo>
                  <a:lnTo>
                    <a:pt x="0" y="1338"/>
                  </a:lnTo>
                  <a:lnTo>
                    <a:pt x="9" y="1430"/>
                  </a:lnTo>
                  <a:lnTo>
                    <a:pt x="9" y="1467"/>
                  </a:lnTo>
                  <a:lnTo>
                    <a:pt x="18" y="1495"/>
                  </a:lnTo>
                  <a:lnTo>
                    <a:pt x="18" y="1523"/>
                  </a:lnTo>
                  <a:lnTo>
                    <a:pt x="27" y="1560"/>
                  </a:lnTo>
                  <a:lnTo>
                    <a:pt x="36" y="1596"/>
                  </a:lnTo>
                  <a:lnTo>
                    <a:pt x="46" y="1624"/>
                  </a:lnTo>
                  <a:lnTo>
                    <a:pt x="55" y="1652"/>
                  </a:lnTo>
                  <a:lnTo>
                    <a:pt x="92" y="1698"/>
                  </a:lnTo>
                  <a:lnTo>
                    <a:pt x="110" y="1726"/>
                  </a:lnTo>
                  <a:lnTo>
                    <a:pt x="147" y="1772"/>
                  </a:lnTo>
                  <a:lnTo>
                    <a:pt x="184" y="1809"/>
                  </a:lnTo>
                  <a:lnTo>
                    <a:pt x="212" y="1827"/>
                  </a:lnTo>
                  <a:lnTo>
                    <a:pt x="249" y="1855"/>
                  </a:lnTo>
                  <a:lnTo>
                    <a:pt x="286" y="1873"/>
                  </a:lnTo>
                  <a:lnTo>
                    <a:pt x="332" y="1892"/>
                  </a:lnTo>
                  <a:lnTo>
                    <a:pt x="369" y="1901"/>
                  </a:lnTo>
                  <a:lnTo>
                    <a:pt x="406" y="1920"/>
                  </a:lnTo>
                  <a:lnTo>
                    <a:pt x="443" y="1920"/>
                  </a:lnTo>
                  <a:lnTo>
                    <a:pt x="498" y="1929"/>
                  </a:lnTo>
                  <a:lnTo>
                    <a:pt x="526" y="1929"/>
                  </a:lnTo>
                  <a:lnTo>
                    <a:pt x="563" y="1929"/>
                  </a:lnTo>
                  <a:lnTo>
                    <a:pt x="600" y="1920"/>
                  </a:lnTo>
                  <a:lnTo>
                    <a:pt x="646" y="1920"/>
                  </a:lnTo>
                  <a:lnTo>
                    <a:pt x="692" y="1901"/>
                  </a:lnTo>
                  <a:lnTo>
                    <a:pt x="720" y="1892"/>
                  </a:lnTo>
                  <a:lnTo>
                    <a:pt x="775" y="1864"/>
                  </a:lnTo>
                  <a:lnTo>
                    <a:pt x="812" y="1855"/>
                  </a:lnTo>
                  <a:lnTo>
                    <a:pt x="840" y="1846"/>
                  </a:lnTo>
                  <a:lnTo>
                    <a:pt x="876" y="1827"/>
                  </a:lnTo>
                  <a:lnTo>
                    <a:pt x="904" y="1818"/>
                  </a:lnTo>
                  <a:lnTo>
                    <a:pt x="932" y="1809"/>
                  </a:lnTo>
                  <a:lnTo>
                    <a:pt x="960" y="1809"/>
                  </a:lnTo>
                  <a:lnTo>
                    <a:pt x="932" y="1827"/>
                  </a:lnTo>
                  <a:lnTo>
                    <a:pt x="923" y="1855"/>
                  </a:lnTo>
                  <a:lnTo>
                    <a:pt x="913" y="1883"/>
                  </a:lnTo>
                  <a:lnTo>
                    <a:pt x="904" y="1920"/>
                  </a:lnTo>
                  <a:lnTo>
                    <a:pt x="904" y="1966"/>
                  </a:lnTo>
                  <a:lnTo>
                    <a:pt x="904" y="2012"/>
                  </a:lnTo>
                  <a:lnTo>
                    <a:pt x="913" y="2040"/>
                  </a:lnTo>
                  <a:lnTo>
                    <a:pt x="923" y="2086"/>
                  </a:lnTo>
                  <a:lnTo>
                    <a:pt x="950" y="2132"/>
                  </a:lnTo>
                  <a:lnTo>
                    <a:pt x="978" y="2169"/>
                  </a:lnTo>
                  <a:lnTo>
                    <a:pt x="1015" y="2196"/>
                  </a:lnTo>
                  <a:lnTo>
                    <a:pt x="1052" y="2224"/>
                  </a:lnTo>
                  <a:lnTo>
                    <a:pt x="1080" y="2252"/>
                  </a:lnTo>
                  <a:lnTo>
                    <a:pt x="1126" y="2280"/>
                  </a:lnTo>
                  <a:lnTo>
                    <a:pt x="1163" y="2289"/>
                  </a:lnTo>
                  <a:lnTo>
                    <a:pt x="1209" y="2298"/>
                  </a:lnTo>
                  <a:lnTo>
                    <a:pt x="1255" y="2307"/>
                  </a:lnTo>
                  <a:lnTo>
                    <a:pt x="1301" y="2307"/>
                  </a:lnTo>
                  <a:lnTo>
                    <a:pt x="1393" y="2307"/>
                  </a:lnTo>
                  <a:lnTo>
                    <a:pt x="1486" y="2307"/>
                  </a:lnTo>
                  <a:lnTo>
                    <a:pt x="1541" y="2307"/>
                  </a:lnTo>
                  <a:lnTo>
                    <a:pt x="1569" y="2307"/>
                  </a:lnTo>
                  <a:lnTo>
                    <a:pt x="1606" y="2289"/>
                  </a:lnTo>
                  <a:lnTo>
                    <a:pt x="1643" y="2261"/>
                  </a:lnTo>
                  <a:lnTo>
                    <a:pt x="1680" y="2261"/>
                  </a:lnTo>
                  <a:lnTo>
                    <a:pt x="1716" y="2252"/>
                  </a:lnTo>
                  <a:lnTo>
                    <a:pt x="1753" y="2252"/>
                  </a:lnTo>
                  <a:lnTo>
                    <a:pt x="1790" y="2233"/>
                  </a:lnTo>
                  <a:lnTo>
                    <a:pt x="1818" y="2224"/>
                  </a:lnTo>
                  <a:lnTo>
                    <a:pt x="1846" y="2215"/>
                  </a:lnTo>
                  <a:lnTo>
                    <a:pt x="1892" y="2206"/>
                  </a:lnTo>
                  <a:lnTo>
                    <a:pt x="1920" y="2233"/>
                  </a:lnTo>
                  <a:lnTo>
                    <a:pt x="1938" y="2261"/>
                  </a:lnTo>
                  <a:lnTo>
                    <a:pt x="1966" y="2280"/>
                  </a:lnTo>
                  <a:lnTo>
                    <a:pt x="2003" y="2307"/>
                  </a:lnTo>
                  <a:lnTo>
                    <a:pt x="2049" y="2335"/>
                  </a:lnTo>
                  <a:lnTo>
                    <a:pt x="2095" y="2363"/>
                  </a:lnTo>
                  <a:lnTo>
                    <a:pt x="2123" y="2372"/>
                  </a:lnTo>
                  <a:lnTo>
                    <a:pt x="2160" y="2381"/>
                  </a:lnTo>
                  <a:lnTo>
                    <a:pt x="2196" y="2400"/>
                  </a:lnTo>
                  <a:lnTo>
                    <a:pt x="2224" y="2427"/>
                  </a:lnTo>
                  <a:lnTo>
                    <a:pt x="2243" y="2455"/>
                  </a:lnTo>
                  <a:lnTo>
                    <a:pt x="2270" y="2483"/>
                  </a:lnTo>
                  <a:lnTo>
                    <a:pt x="2289" y="2520"/>
                  </a:lnTo>
                  <a:lnTo>
                    <a:pt x="2326" y="2566"/>
                  </a:lnTo>
                  <a:lnTo>
                    <a:pt x="2353" y="2603"/>
                  </a:lnTo>
                  <a:lnTo>
                    <a:pt x="2381" y="2640"/>
                  </a:lnTo>
                  <a:lnTo>
                    <a:pt x="2409" y="2667"/>
                  </a:lnTo>
                  <a:lnTo>
                    <a:pt x="2427" y="2695"/>
                  </a:lnTo>
                  <a:lnTo>
                    <a:pt x="2446" y="2723"/>
                  </a:lnTo>
                  <a:lnTo>
                    <a:pt x="2464" y="2760"/>
                  </a:lnTo>
                  <a:lnTo>
                    <a:pt x="2492" y="2796"/>
                  </a:lnTo>
                  <a:lnTo>
                    <a:pt x="2501" y="2843"/>
                  </a:lnTo>
                  <a:lnTo>
                    <a:pt x="2510" y="2880"/>
                  </a:lnTo>
                  <a:lnTo>
                    <a:pt x="2520" y="2926"/>
                  </a:lnTo>
                  <a:lnTo>
                    <a:pt x="2529" y="2963"/>
                  </a:lnTo>
                  <a:lnTo>
                    <a:pt x="2529" y="3009"/>
                  </a:lnTo>
                  <a:lnTo>
                    <a:pt x="2538" y="3046"/>
                  </a:lnTo>
                  <a:lnTo>
                    <a:pt x="2566" y="3055"/>
                  </a:lnTo>
                  <a:lnTo>
                    <a:pt x="2612" y="3055"/>
                  </a:lnTo>
                  <a:lnTo>
                    <a:pt x="2640" y="3055"/>
                  </a:lnTo>
                  <a:lnTo>
                    <a:pt x="2686" y="3055"/>
                  </a:lnTo>
                  <a:lnTo>
                    <a:pt x="2732" y="3055"/>
                  </a:lnTo>
                  <a:lnTo>
                    <a:pt x="2760" y="3055"/>
                  </a:lnTo>
                  <a:lnTo>
                    <a:pt x="2824" y="3055"/>
                  </a:lnTo>
                  <a:lnTo>
                    <a:pt x="2852" y="3046"/>
                  </a:lnTo>
                  <a:lnTo>
                    <a:pt x="2889" y="3046"/>
                  </a:lnTo>
                  <a:lnTo>
                    <a:pt x="2907" y="3009"/>
                  </a:lnTo>
                  <a:lnTo>
                    <a:pt x="2898" y="2981"/>
                  </a:lnTo>
                  <a:lnTo>
                    <a:pt x="2898" y="2953"/>
                  </a:lnTo>
                  <a:lnTo>
                    <a:pt x="2898" y="2916"/>
                  </a:lnTo>
                  <a:lnTo>
                    <a:pt x="2889" y="2880"/>
                  </a:lnTo>
                  <a:lnTo>
                    <a:pt x="2880" y="2852"/>
                  </a:lnTo>
                  <a:lnTo>
                    <a:pt x="2916" y="2833"/>
                  </a:lnTo>
                  <a:lnTo>
                    <a:pt x="2935" y="2787"/>
                  </a:lnTo>
                  <a:lnTo>
                    <a:pt x="2935" y="2741"/>
                  </a:lnTo>
                  <a:lnTo>
                    <a:pt x="2963" y="2741"/>
                  </a:lnTo>
                  <a:lnTo>
                    <a:pt x="3009" y="2732"/>
                  </a:lnTo>
                  <a:lnTo>
                    <a:pt x="3027" y="2704"/>
                  </a:lnTo>
                  <a:lnTo>
                    <a:pt x="3036" y="2676"/>
                  </a:lnTo>
                  <a:lnTo>
                    <a:pt x="3083" y="2686"/>
                  </a:lnTo>
                  <a:lnTo>
                    <a:pt x="3120" y="2686"/>
                  </a:lnTo>
                  <a:lnTo>
                    <a:pt x="3156" y="2649"/>
                  </a:lnTo>
                  <a:lnTo>
                    <a:pt x="3156" y="2621"/>
                  </a:lnTo>
                  <a:lnTo>
                    <a:pt x="3166" y="2584"/>
                  </a:lnTo>
                  <a:lnTo>
                    <a:pt x="3203" y="2584"/>
                  </a:lnTo>
                  <a:lnTo>
                    <a:pt x="3240" y="2566"/>
                  </a:lnTo>
                  <a:lnTo>
                    <a:pt x="3276" y="2520"/>
                  </a:lnTo>
                  <a:lnTo>
                    <a:pt x="3295" y="2492"/>
                  </a:lnTo>
                  <a:lnTo>
                    <a:pt x="3295" y="2464"/>
                  </a:lnTo>
                  <a:lnTo>
                    <a:pt x="3304" y="2436"/>
                  </a:lnTo>
                  <a:lnTo>
                    <a:pt x="3341" y="2390"/>
                  </a:lnTo>
                  <a:lnTo>
                    <a:pt x="3341" y="2298"/>
                  </a:lnTo>
                  <a:lnTo>
                    <a:pt x="3341" y="2206"/>
                  </a:lnTo>
                  <a:lnTo>
                    <a:pt x="3341" y="2169"/>
                  </a:lnTo>
                  <a:lnTo>
                    <a:pt x="3341" y="2141"/>
                  </a:lnTo>
                  <a:lnTo>
                    <a:pt x="3332" y="2113"/>
                  </a:lnTo>
                  <a:lnTo>
                    <a:pt x="3341" y="2067"/>
                  </a:lnTo>
                  <a:lnTo>
                    <a:pt x="3350" y="2021"/>
                  </a:lnTo>
                  <a:lnTo>
                    <a:pt x="3350" y="1984"/>
                  </a:lnTo>
                  <a:lnTo>
                    <a:pt x="3341" y="1956"/>
                  </a:lnTo>
                  <a:lnTo>
                    <a:pt x="3313" y="1920"/>
                  </a:lnTo>
                  <a:lnTo>
                    <a:pt x="3295" y="1883"/>
                  </a:lnTo>
                  <a:lnTo>
                    <a:pt x="3323" y="1901"/>
                  </a:lnTo>
                  <a:lnTo>
                    <a:pt x="3369" y="1910"/>
                  </a:lnTo>
                  <a:lnTo>
                    <a:pt x="3415" y="1901"/>
                  </a:lnTo>
                  <a:lnTo>
                    <a:pt x="3443" y="1892"/>
                  </a:lnTo>
                  <a:lnTo>
                    <a:pt x="3470" y="1864"/>
                  </a:lnTo>
                  <a:lnTo>
                    <a:pt x="3489" y="1836"/>
                  </a:lnTo>
                  <a:lnTo>
                    <a:pt x="3516" y="1800"/>
                  </a:lnTo>
                  <a:lnTo>
                    <a:pt x="3535" y="1763"/>
                  </a:lnTo>
                  <a:lnTo>
                    <a:pt x="3544" y="1735"/>
                  </a:lnTo>
                  <a:lnTo>
                    <a:pt x="3563" y="1698"/>
                  </a:lnTo>
                  <a:lnTo>
                    <a:pt x="3563" y="1661"/>
                  </a:lnTo>
                  <a:lnTo>
                    <a:pt x="3563" y="1633"/>
                  </a:lnTo>
                  <a:lnTo>
                    <a:pt x="3572" y="1541"/>
                  </a:lnTo>
                  <a:lnTo>
                    <a:pt x="3572" y="1504"/>
                  </a:lnTo>
                  <a:lnTo>
                    <a:pt x="3572" y="1412"/>
                  </a:lnTo>
                  <a:lnTo>
                    <a:pt x="3563" y="1366"/>
                  </a:lnTo>
                  <a:lnTo>
                    <a:pt x="3563" y="1338"/>
                  </a:lnTo>
                  <a:lnTo>
                    <a:pt x="3553" y="1301"/>
                  </a:lnTo>
                  <a:lnTo>
                    <a:pt x="3553" y="1273"/>
                  </a:lnTo>
                  <a:lnTo>
                    <a:pt x="3535" y="1227"/>
                  </a:lnTo>
                  <a:lnTo>
                    <a:pt x="3526" y="1190"/>
                  </a:lnTo>
                  <a:lnTo>
                    <a:pt x="3526" y="1153"/>
                  </a:lnTo>
                  <a:lnTo>
                    <a:pt x="3507" y="1107"/>
                  </a:lnTo>
                  <a:lnTo>
                    <a:pt x="3498" y="1070"/>
                  </a:lnTo>
                  <a:lnTo>
                    <a:pt x="3470" y="1006"/>
                  </a:lnTo>
                  <a:lnTo>
                    <a:pt x="3461" y="969"/>
                  </a:lnTo>
                  <a:lnTo>
                    <a:pt x="3452" y="941"/>
                  </a:lnTo>
                  <a:lnTo>
                    <a:pt x="3433" y="904"/>
                  </a:lnTo>
                  <a:lnTo>
                    <a:pt x="3406" y="849"/>
                  </a:lnTo>
                  <a:lnTo>
                    <a:pt x="3387" y="821"/>
                  </a:lnTo>
                  <a:lnTo>
                    <a:pt x="3369" y="793"/>
                  </a:lnTo>
                  <a:lnTo>
                    <a:pt x="3341" y="747"/>
                  </a:lnTo>
                  <a:lnTo>
                    <a:pt x="3304" y="701"/>
                  </a:lnTo>
                  <a:lnTo>
                    <a:pt x="3276" y="664"/>
                  </a:lnTo>
                  <a:lnTo>
                    <a:pt x="3249" y="636"/>
                  </a:lnTo>
                  <a:lnTo>
                    <a:pt x="3203" y="581"/>
                  </a:lnTo>
                  <a:lnTo>
                    <a:pt x="3175" y="553"/>
                  </a:lnTo>
                  <a:lnTo>
                    <a:pt x="3156" y="516"/>
                  </a:lnTo>
                  <a:lnTo>
                    <a:pt x="3110" y="461"/>
                  </a:lnTo>
                  <a:lnTo>
                    <a:pt x="3055" y="415"/>
                  </a:lnTo>
                  <a:lnTo>
                    <a:pt x="3027" y="396"/>
                  </a:lnTo>
                  <a:lnTo>
                    <a:pt x="2972" y="360"/>
                  </a:lnTo>
                  <a:lnTo>
                    <a:pt x="2944" y="332"/>
                  </a:lnTo>
                  <a:lnTo>
                    <a:pt x="2916" y="313"/>
                  </a:lnTo>
                  <a:lnTo>
                    <a:pt x="2861" y="267"/>
                  </a:lnTo>
                  <a:lnTo>
                    <a:pt x="2824" y="249"/>
                  </a:lnTo>
                  <a:lnTo>
                    <a:pt x="2787" y="230"/>
                  </a:lnTo>
                  <a:lnTo>
                    <a:pt x="2750" y="203"/>
                  </a:lnTo>
                  <a:lnTo>
                    <a:pt x="2713" y="193"/>
                  </a:lnTo>
                  <a:lnTo>
                    <a:pt x="2667" y="184"/>
                  </a:lnTo>
                  <a:lnTo>
                    <a:pt x="2603" y="156"/>
                  </a:lnTo>
                  <a:lnTo>
                    <a:pt x="2556" y="147"/>
                  </a:lnTo>
                  <a:lnTo>
                    <a:pt x="2492" y="120"/>
                  </a:lnTo>
                  <a:lnTo>
                    <a:pt x="2455" y="110"/>
                  </a:lnTo>
                  <a:lnTo>
                    <a:pt x="2427" y="110"/>
                  </a:lnTo>
                  <a:lnTo>
                    <a:pt x="2390" y="92"/>
                  </a:lnTo>
                  <a:lnTo>
                    <a:pt x="2298" y="83"/>
                  </a:lnTo>
                  <a:lnTo>
                    <a:pt x="2206" y="73"/>
                  </a:lnTo>
                  <a:lnTo>
                    <a:pt x="2113" y="73"/>
                  </a:lnTo>
                  <a:lnTo>
                    <a:pt x="2049" y="55"/>
                  </a:lnTo>
                  <a:lnTo>
                    <a:pt x="1920" y="46"/>
                  </a:lnTo>
                  <a:lnTo>
                    <a:pt x="1809" y="27"/>
                  </a:lnTo>
                  <a:lnTo>
                    <a:pt x="1772" y="18"/>
                  </a:lnTo>
                  <a:lnTo>
                    <a:pt x="1744" y="18"/>
                  </a:lnTo>
                  <a:lnTo>
                    <a:pt x="1698" y="9"/>
                  </a:lnTo>
                  <a:lnTo>
                    <a:pt x="1587" y="0"/>
                  </a:lnTo>
                  <a:lnTo>
                    <a:pt x="1458" y="0"/>
                  </a:lnTo>
                  <a:lnTo>
                    <a:pt x="1430" y="0"/>
                  </a:lnTo>
                  <a:lnTo>
                    <a:pt x="1384" y="0"/>
                  </a:lnTo>
                  <a:lnTo>
                    <a:pt x="1338" y="0"/>
                  </a:lnTo>
                  <a:lnTo>
                    <a:pt x="1310" y="0"/>
                  </a:lnTo>
                  <a:lnTo>
                    <a:pt x="1273" y="0"/>
                  </a:lnTo>
                  <a:lnTo>
                    <a:pt x="1163" y="9"/>
                  </a:lnTo>
                  <a:lnTo>
                    <a:pt x="1126" y="18"/>
                  </a:lnTo>
                  <a:lnTo>
                    <a:pt x="1098" y="18"/>
                  </a:lnTo>
                  <a:lnTo>
                    <a:pt x="1043" y="36"/>
                  </a:lnTo>
                  <a:lnTo>
                    <a:pt x="950" y="55"/>
                  </a:lnTo>
                  <a:lnTo>
                    <a:pt x="913" y="55"/>
                  </a:lnTo>
                  <a:lnTo>
                    <a:pt x="858" y="92"/>
                  </a:lnTo>
                  <a:lnTo>
                    <a:pt x="830" y="92"/>
                  </a:lnTo>
                  <a:lnTo>
                    <a:pt x="793" y="129"/>
                  </a:lnTo>
                  <a:lnTo>
                    <a:pt x="747" y="184"/>
                  </a:lnTo>
                  <a:lnTo>
                    <a:pt x="720" y="212"/>
                  </a:lnTo>
                  <a:lnTo>
                    <a:pt x="692" y="221"/>
                  </a:lnTo>
                  <a:lnTo>
                    <a:pt x="664" y="240"/>
                  </a:lnTo>
                  <a:lnTo>
                    <a:pt x="627" y="276"/>
                  </a:lnTo>
                  <a:lnTo>
                    <a:pt x="600" y="304"/>
                  </a:lnTo>
                  <a:lnTo>
                    <a:pt x="572" y="341"/>
                  </a:lnTo>
                  <a:lnTo>
                    <a:pt x="553" y="369"/>
                  </a:lnTo>
                  <a:lnTo>
                    <a:pt x="544" y="406"/>
                  </a:lnTo>
                </a:path>
              </a:pathLst>
            </a:custGeom>
            <a:solidFill>
              <a:srgbClr val="4F81BD"/>
            </a:solidFill>
            <a:ln w="12700" cap="rnd">
              <a:solidFill>
                <a:sysClr val="windowText" lastClr="000000"/>
              </a:solidFill>
              <a:round/>
              <a:headEnd/>
              <a:tailEnd/>
            </a:ln>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grpSp>
          <p:nvGrpSpPr>
            <p:cNvPr id="6" name="Group 32"/>
            <p:cNvGrpSpPr>
              <a:grpSpLocks/>
            </p:cNvGrpSpPr>
            <p:nvPr/>
          </p:nvGrpSpPr>
          <p:grpSpPr bwMode="auto">
            <a:xfrm>
              <a:off x="789" y="624"/>
              <a:ext cx="2198" cy="1967"/>
              <a:chOff x="515" y="1119"/>
              <a:chExt cx="2198" cy="1967"/>
            </a:xfrm>
          </p:grpSpPr>
          <p:sp>
            <p:nvSpPr>
              <p:cNvPr id="19" name="Freeform 33"/>
              <p:cNvSpPr>
                <a:spLocks/>
              </p:cNvSpPr>
              <p:nvPr/>
            </p:nvSpPr>
            <p:spPr bwMode="auto">
              <a:xfrm>
                <a:off x="1004" y="1119"/>
                <a:ext cx="1709" cy="1967"/>
              </a:xfrm>
              <a:custGeom>
                <a:avLst/>
                <a:gdLst>
                  <a:gd name="T0" fmla="*/ 951 w 1709"/>
                  <a:gd name="T1" fmla="*/ 1744 h 1967"/>
                  <a:gd name="T2" fmla="*/ 914 w 1709"/>
                  <a:gd name="T3" fmla="*/ 1615 h 1967"/>
                  <a:gd name="T4" fmla="*/ 803 w 1709"/>
                  <a:gd name="T5" fmla="*/ 1514 h 1967"/>
                  <a:gd name="T6" fmla="*/ 720 w 1709"/>
                  <a:gd name="T7" fmla="*/ 1440 h 1967"/>
                  <a:gd name="T8" fmla="*/ 628 w 1709"/>
                  <a:gd name="T9" fmla="*/ 1347 h 1967"/>
                  <a:gd name="T10" fmla="*/ 573 w 1709"/>
                  <a:gd name="T11" fmla="*/ 1227 h 1967"/>
                  <a:gd name="T12" fmla="*/ 573 w 1709"/>
                  <a:gd name="T13" fmla="*/ 1107 h 1967"/>
                  <a:gd name="T14" fmla="*/ 610 w 1709"/>
                  <a:gd name="T15" fmla="*/ 997 h 1967"/>
                  <a:gd name="T16" fmla="*/ 693 w 1709"/>
                  <a:gd name="T17" fmla="*/ 923 h 1967"/>
                  <a:gd name="T18" fmla="*/ 803 w 1709"/>
                  <a:gd name="T19" fmla="*/ 877 h 1967"/>
                  <a:gd name="T20" fmla="*/ 896 w 1709"/>
                  <a:gd name="T21" fmla="*/ 840 h 1967"/>
                  <a:gd name="T22" fmla="*/ 1016 w 1709"/>
                  <a:gd name="T23" fmla="*/ 812 h 1967"/>
                  <a:gd name="T24" fmla="*/ 1126 w 1709"/>
                  <a:gd name="T25" fmla="*/ 784 h 1967"/>
                  <a:gd name="T26" fmla="*/ 1246 w 1709"/>
                  <a:gd name="T27" fmla="*/ 757 h 1967"/>
                  <a:gd name="T28" fmla="*/ 1376 w 1709"/>
                  <a:gd name="T29" fmla="*/ 738 h 1967"/>
                  <a:gd name="T30" fmla="*/ 1505 w 1709"/>
                  <a:gd name="T31" fmla="*/ 701 h 1967"/>
                  <a:gd name="T32" fmla="*/ 1597 w 1709"/>
                  <a:gd name="T33" fmla="*/ 646 h 1967"/>
                  <a:gd name="T34" fmla="*/ 1680 w 1709"/>
                  <a:gd name="T35" fmla="*/ 544 h 1967"/>
                  <a:gd name="T36" fmla="*/ 1708 w 1709"/>
                  <a:gd name="T37" fmla="*/ 443 h 1967"/>
                  <a:gd name="T38" fmla="*/ 1708 w 1709"/>
                  <a:gd name="T39" fmla="*/ 351 h 1967"/>
                  <a:gd name="T40" fmla="*/ 1708 w 1709"/>
                  <a:gd name="T41" fmla="*/ 249 h 1967"/>
                  <a:gd name="T42" fmla="*/ 1708 w 1709"/>
                  <a:gd name="T43" fmla="*/ 147 h 1967"/>
                  <a:gd name="T44" fmla="*/ 1680 w 1709"/>
                  <a:gd name="T45" fmla="*/ 55 h 1967"/>
                  <a:gd name="T46" fmla="*/ 1606 w 1709"/>
                  <a:gd name="T47" fmla="*/ 9 h 1967"/>
                  <a:gd name="T48" fmla="*/ 1514 w 1709"/>
                  <a:gd name="T49" fmla="*/ 9 h 1967"/>
                  <a:gd name="T50" fmla="*/ 1422 w 1709"/>
                  <a:gd name="T51" fmla="*/ 0 h 1967"/>
                  <a:gd name="T52" fmla="*/ 1330 w 1709"/>
                  <a:gd name="T53" fmla="*/ 0 h 1967"/>
                  <a:gd name="T54" fmla="*/ 1237 w 1709"/>
                  <a:gd name="T55" fmla="*/ 9 h 1967"/>
                  <a:gd name="T56" fmla="*/ 1126 w 1709"/>
                  <a:gd name="T57" fmla="*/ 27 h 1967"/>
                  <a:gd name="T58" fmla="*/ 1034 w 1709"/>
                  <a:gd name="T59" fmla="*/ 46 h 1967"/>
                  <a:gd name="T60" fmla="*/ 923 w 1709"/>
                  <a:gd name="T61" fmla="*/ 74 h 1967"/>
                  <a:gd name="T62" fmla="*/ 813 w 1709"/>
                  <a:gd name="T63" fmla="*/ 111 h 1967"/>
                  <a:gd name="T64" fmla="*/ 748 w 1709"/>
                  <a:gd name="T65" fmla="*/ 203 h 1967"/>
                  <a:gd name="T66" fmla="*/ 646 w 1709"/>
                  <a:gd name="T67" fmla="*/ 267 h 1967"/>
                  <a:gd name="T68" fmla="*/ 600 w 1709"/>
                  <a:gd name="T69" fmla="*/ 351 h 1967"/>
                  <a:gd name="T70" fmla="*/ 536 w 1709"/>
                  <a:gd name="T71" fmla="*/ 443 h 1967"/>
                  <a:gd name="T72" fmla="*/ 462 w 1709"/>
                  <a:gd name="T73" fmla="*/ 517 h 1967"/>
                  <a:gd name="T74" fmla="*/ 388 w 1709"/>
                  <a:gd name="T75" fmla="*/ 591 h 1967"/>
                  <a:gd name="T76" fmla="*/ 286 w 1709"/>
                  <a:gd name="T77" fmla="*/ 674 h 1967"/>
                  <a:gd name="T78" fmla="*/ 213 w 1709"/>
                  <a:gd name="T79" fmla="*/ 775 h 1967"/>
                  <a:gd name="T80" fmla="*/ 139 w 1709"/>
                  <a:gd name="T81" fmla="*/ 867 h 1967"/>
                  <a:gd name="T82" fmla="*/ 93 w 1709"/>
                  <a:gd name="T83" fmla="*/ 951 h 1967"/>
                  <a:gd name="T84" fmla="*/ 46 w 1709"/>
                  <a:gd name="T85" fmla="*/ 1043 h 1967"/>
                  <a:gd name="T86" fmla="*/ 19 w 1709"/>
                  <a:gd name="T87" fmla="*/ 1154 h 1967"/>
                  <a:gd name="T88" fmla="*/ 0 w 1709"/>
                  <a:gd name="T89" fmla="*/ 1255 h 1967"/>
                  <a:gd name="T90" fmla="*/ 0 w 1709"/>
                  <a:gd name="T91" fmla="*/ 1347 h 1967"/>
                  <a:gd name="T92" fmla="*/ 19 w 1709"/>
                  <a:gd name="T93" fmla="*/ 1440 h 1967"/>
                  <a:gd name="T94" fmla="*/ 37 w 1709"/>
                  <a:gd name="T95" fmla="*/ 1551 h 1967"/>
                  <a:gd name="T96" fmla="*/ 74 w 1709"/>
                  <a:gd name="T97" fmla="*/ 1643 h 1967"/>
                  <a:gd name="T98" fmla="*/ 111 w 1709"/>
                  <a:gd name="T99" fmla="*/ 1735 h 1967"/>
                  <a:gd name="T100" fmla="*/ 176 w 1709"/>
                  <a:gd name="T101" fmla="*/ 1818 h 1967"/>
                  <a:gd name="T102" fmla="*/ 268 w 1709"/>
                  <a:gd name="T103" fmla="*/ 1883 h 1967"/>
                  <a:gd name="T104" fmla="*/ 379 w 1709"/>
                  <a:gd name="T105" fmla="*/ 1938 h 1967"/>
                  <a:gd name="T106" fmla="*/ 490 w 1709"/>
                  <a:gd name="T107" fmla="*/ 1957 h 1967"/>
                  <a:gd name="T108" fmla="*/ 610 w 1709"/>
                  <a:gd name="T109" fmla="*/ 1966 h 1967"/>
                  <a:gd name="T110" fmla="*/ 711 w 1709"/>
                  <a:gd name="T111" fmla="*/ 1920 h 1967"/>
                  <a:gd name="T112" fmla="*/ 813 w 1709"/>
                  <a:gd name="T113" fmla="*/ 1874 h 1967"/>
                  <a:gd name="T114" fmla="*/ 923 w 1709"/>
                  <a:gd name="T115" fmla="*/ 1809 h 19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9"/>
                  <a:gd name="T175" fmla="*/ 0 h 1967"/>
                  <a:gd name="T176" fmla="*/ 1709 w 1709"/>
                  <a:gd name="T177" fmla="*/ 1967 h 19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9" h="1967">
                    <a:moveTo>
                      <a:pt x="964" y="1809"/>
                    </a:moveTo>
                    <a:lnTo>
                      <a:pt x="951" y="1781"/>
                    </a:lnTo>
                    <a:lnTo>
                      <a:pt x="951" y="1744"/>
                    </a:lnTo>
                    <a:lnTo>
                      <a:pt x="951" y="1707"/>
                    </a:lnTo>
                    <a:lnTo>
                      <a:pt x="942" y="1661"/>
                    </a:lnTo>
                    <a:lnTo>
                      <a:pt x="914" y="1615"/>
                    </a:lnTo>
                    <a:lnTo>
                      <a:pt x="877" y="1578"/>
                    </a:lnTo>
                    <a:lnTo>
                      <a:pt x="840" y="1541"/>
                    </a:lnTo>
                    <a:lnTo>
                      <a:pt x="803" y="1514"/>
                    </a:lnTo>
                    <a:lnTo>
                      <a:pt x="785" y="1486"/>
                    </a:lnTo>
                    <a:lnTo>
                      <a:pt x="748" y="1458"/>
                    </a:lnTo>
                    <a:lnTo>
                      <a:pt x="720" y="1440"/>
                    </a:lnTo>
                    <a:lnTo>
                      <a:pt x="683" y="1412"/>
                    </a:lnTo>
                    <a:lnTo>
                      <a:pt x="656" y="1384"/>
                    </a:lnTo>
                    <a:lnTo>
                      <a:pt x="628" y="1347"/>
                    </a:lnTo>
                    <a:lnTo>
                      <a:pt x="610" y="1311"/>
                    </a:lnTo>
                    <a:lnTo>
                      <a:pt x="582" y="1264"/>
                    </a:lnTo>
                    <a:lnTo>
                      <a:pt x="573" y="1227"/>
                    </a:lnTo>
                    <a:lnTo>
                      <a:pt x="573" y="1191"/>
                    </a:lnTo>
                    <a:lnTo>
                      <a:pt x="573" y="1154"/>
                    </a:lnTo>
                    <a:lnTo>
                      <a:pt x="573" y="1107"/>
                    </a:lnTo>
                    <a:lnTo>
                      <a:pt x="573" y="1061"/>
                    </a:lnTo>
                    <a:lnTo>
                      <a:pt x="582" y="1024"/>
                    </a:lnTo>
                    <a:lnTo>
                      <a:pt x="610" y="997"/>
                    </a:lnTo>
                    <a:lnTo>
                      <a:pt x="628" y="969"/>
                    </a:lnTo>
                    <a:lnTo>
                      <a:pt x="656" y="951"/>
                    </a:lnTo>
                    <a:lnTo>
                      <a:pt x="693" y="923"/>
                    </a:lnTo>
                    <a:lnTo>
                      <a:pt x="730" y="904"/>
                    </a:lnTo>
                    <a:lnTo>
                      <a:pt x="766" y="886"/>
                    </a:lnTo>
                    <a:lnTo>
                      <a:pt x="803" y="877"/>
                    </a:lnTo>
                    <a:lnTo>
                      <a:pt x="831" y="858"/>
                    </a:lnTo>
                    <a:lnTo>
                      <a:pt x="859" y="849"/>
                    </a:lnTo>
                    <a:lnTo>
                      <a:pt x="896" y="840"/>
                    </a:lnTo>
                    <a:lnTo>
                      <a:pt x="942" y="821"/>
                    </a:lnTo>
                    <a:lnTo>
                      <a:pt x="970" y="812"/>
                    </a:lnTo>
                    <a:lnTo>
                      <a:pt x="1016" y="812"/>
                    </a:lnTo>
                    <a:lnTo>
                      <a:pt x="1062" y="794"/>
                    </a:lnTo>
                    <a:lnTo>
                      <a:pt x="1090" y="794"/>
                    </a:lnTo>
                    <a:lnTo>
                      <a:pt x="1126" y="784"/>
                    </a:lnTo>
                    <a:lnTo>
                      <a:pt x="1154" y="775"/>
                    </a:lnTo>
                    <a:lnTo>
                      <a:pt x="1210" y="766"/>
                    </a:lnTo>
                    <a:lnTo>
                      <a:pt x="1246" y="757"/>
                    </a:lnTo>
                    <a:lnTo>
                      <a:pt x="1293" y="757"/>
                    </a:lnTo>
                    <a:lnTo>
                      <a:pt x="1330" y="747"/>
                    </a:lnTo>
                    <a:lnTo>
                      <a:pt x="1376" y="738"/>
                    </a:lnTo>
                    <a:lnTo>
                      <a:pt x="1413" y="729"/>
                    </a:lnTo>
                    <a:lnTo>
                      <a:pt x="1459" y="711"/>
                    </a:lnTo>
                    <a:lnTo>
                      <a:pt x="1505" y="701"/>
                    </a:lnTo>
                    <a:lnTo>
                      <a:pt x="1533" y="692"/>
                    </a:lnTo>
                    <a:lnTo>
                      <a:pt x="1570" y="674"/>
                    </a:lnTo>
                    <a:lnTo>
                      <a:pt x="1597" y="646"/>
                    </a:lnTo>
                    <a:lnTo>
                      <a:pt x="1634" y="609"/>
                    </a:lnTo>
                    <a:lnTo>
                      <a:pt x="1653" y="581"/>
                    </a:lnTo>
                    <a:lnTo>
                      <a:pt x="1680" y="544"/>
                    </a:lnTo>
                    <a:lnTo>
                      <a:pt x="1690" y="507"/>
                    </a:lnTo>
                    <a:lnTo>
                      <a:pt x="1699" y="471"/>
                    </a:lnTo>
                    <a:lnTo>
                      <a:pt x="1708" y="443"/>
                    </a:lnTo>
                    <a:lnTo>
                      <a:pt x="1708" y="415"/>
                    </a:lnTo>
                    <a:lnTo>
                      <a:pt x="1708" y="387"/>
                    </a:lnTo>
                    <a:lnTo>
                      <a:pt x="1708" y="351"/>
                    </a:lnTo>
                    <a:lnTo>
                      <a:pt x="1708" y="314"/>
                    </a:lnTo>
                    <a:lnTo>
                      <a:pt x="1708" y="277"/>
                    </a:lnTo>
                    <a:lnTo>
                      <a:pt x="1708" y="249"/>
                    </a:lnTo>
                    <a:lnTo>
                      <a:pt x="1708" y="221"/>
                    </a:lnTo>
                    <a:lnTo>
                      <a:pt x="1708" y="184"/>
                    </a:lnTo>
                    <a:lnTo>
                      <a:pt x="1708" y="147"/>
                    </a:lnTo>
                    <a:lnTo>
                      <a:pt x="1699" y="111"/>
                    </a:lnTo>
                    <a:lnTo>
                      <a:pt x="1690" y="83"/>
                    </a:lnTo>
                    <a:lnTo>
                      <a:pt x="1680" y="55"/>
                    </a:lnTo>
                    <a:lnTo>
                      <a:pt x="1662" y="27"/>
                    </a:lnTo>
                    <a:lnTo>
                      <a:pt x="1634" y="9"/>
                    </a:lnTo>
                    <a:lnTo>
                      <a:pt x="1606" y="9"/>
                    </a:lnTo>
                    <a:lnTo>
                      <a:pt x="1570" y="9"/>
                    </a:lnTo>
                    <a:lnTo>
                      <a:pt x="1542" y="9"/>
                    </a:lnTo>
                    <a:lnTo>
                      <a:pt x="1514" y="9"/>
                    </a:lnTo>
                    <a:lnTo>
                      <a:pt x="1486" y="9"/>
                    </a:lnTo>
                    <a:lnTo>
                      <a:pt x="1450" y="9"/>
                    </a:lnTo>
                    <a:lnTo>
                      <a:pt x="1422" y="0"/>
                    </a:lnTo>
                    <a:lnTo>
                      <a:pt x="1394" y="0"/>
                    </a:lnTo>
                    <a:lnTo>
                      <a:pt x="1366" y="0"/>
                    </a:lnTo>
                    <a:lnTo>
                      <a:pt x="1330" y="0"/>
                    </a:lnTo>
                    <a:lnTo>
                      <a:pt x="1302" y="0"/>
                    </a:lnTo>
                    <a:lnTo>
                      <a:pt x="1274" y="0"/>
                    </a:lnTo>
                    <a:lnTo>
                      <a:pt x="1237" y="9"/>
                    </a:lnTo>
                    <a:lnTo>
                      <a:pt x="1200" y="9"/>
                    </a:lnTo>
                    <a:lnTo>
                      <a:pt x="1163" y="18"/>
                    </a:lnTo>
                    <a:lnTo>
                      <a:pt x="1126" y="27"/>
                    </a:lnTo>
                    <a:lnTo>
                      <a:pt x="1090" y="37"/>
                    </a:lnTo>
                    <a:lnTo>
                      <a:pt x="1062" y="37"/>
                    </a:lnTo>
                    <a:lnTo>
                      <a:pt x="1034" y="46"/>
                    </a:lnTo>
                    <a:lnTo>
                      <a:pt x="997" y="55"/>
                    </a:lnTo>
                    <a:lnTo>
                      <a:pt x="960" y="64"/>
                    </a:lnTo>
                    <a:lnTo>
                      <a:pt x="923" y="74"/>
                    </a:lnTo>
                    <a:lnTo>
                      <a:pt x="886" y="83"/>
                    </a:lnTo>
                    <a:lnTo>
                      <a:pt x="850" y="101"/>
                    </a:lnTo>
                    <a:lnTo>
                      <a:pt x="813" y="111"/>
                    </a:lnTo>
                    <a:lnTo>
                      <a:pt x="794" y="147"/>
                    </a:lnTo>
                    <a:lnTo>
                      <a:pt x="776" y="184"/>
                    </a:lnTo>
                    <a:lnTo>
                      <a:pt x="748" y="203"/>
                    </a:lnTo>
                    <a:lnTo>
                      <a:pt x="720" y="231"/>
                    </a:lnTo>
                    <a:lnTo>
                      <a:pt x="683" y="249"/>
                    </a:lnTo>
                    <a:lnTo>
                      <a:pt x="646" y="267"/>
                    </a:lnTo>
                    <a:lnTo>
                      <a:pt x="628" y="295"/>
                    </a:lnTo>
                    <a:lnTo>
                      <a:pt x="619" y="323"/>
                    </a:lnTo>
                    <a:lnTo>
                      <a:pt x="600" y="351"/>
                    </a:lnTo>
                    <a:lnTo>
                      <a:pt x="573" y="387"/>
                    </a:lnTo>
                    <a:lnTo>
                      <a:pt x="554" y="415"/>
                    </a:lnTo>
                    <a:lnTo>
                      <a:pt x="536" y="443"/>
                    </a:lnTo>
                    <a:lnTo>
                      <a:pt x="508" y="461"/>
                    </a:lnTo>
                    <a:lnTo>
                      <a:pt x="480" y="489"/>
                    </a:lnTo>
                    <a:lnTo>
                      <a:pt x="462" y="517"/>
                    </a:lnTo>
                    <a:lnTo>
                      <a:pt x="434" y="535"/>
                    </a:lnTo>
                    <a:lnTo>
                      <a:pt x="416" y="563"/>
                    </a:lnTo>
                    <a:lnTo>
                      <a:pt x="388" y="591"/>
                    </a:lnTo>
                    <a:lnTo>
                      <a:pt x="360" y="600"/>
                    </a:lnTo>
                    <a:lnTo>
                      <a:pt x="323" y="637"/>
                    </a:lnTo>
                    <a:lnTo>
                      <a:pt x="286" y="674"/>
                    </a:lnTo>
                    <a:lnTo>
                      <a:pt x="259" y="711"/>
                    </a:lnTo>
                    <a:lnTo>
                      <a:pt x="231" y="747"/>
                    </a:lnTo>
                    <a:lnTo>
                      <a:pt x="213" y="775"/>
                    </a:lnTo>
                    <a:lnTo>
                      <a:pt x="185" y="803"/>
                    </a:lnTo>
                    <a:lnTo>
                      <a:pt x="166" y="831"/>
                    </a:lnTo>
                    <a:lnTo>
                      <a:pt x="139" y="867"/>
                    </a:lnTo>
                    <a:lnTo>
                      <a:pt x="120" y="895"/>
                    </a:lnTo>
                    <a:lnTo>
                      <a:pt x="102" y="923"/>
                    </a:lnTo>
                    <a:lnTo>
                      <a:pt x="93" y="951"/>
                    </a:lnTo>
                    <a:lnTo>
                      <a:pt x="74" y="987"/>
                    </a:lnTo>
                    <a:lnTo>
                      <a:pt x="65" y="1015"/>
                    </a:lnTo>
                    <a:lnTo>
                      <a:pt x="46" y="1043"/>
                    </a:lnTo>
                    <a:lnTo>
                      <a:pt x="28" y="1080"/>
                    </a:lnTo>
                    <a:lnTo>
                      <a:pt x="19" y="1117"/>
                    </a:lnTo>
                    <a:lnTo>
                      <a:pt x="19" y="1154"/>
                    </a:lnTo>
                    <a:lnTo>
                      <a:pt x="10" y="1191"/>
                    </a:lnTo>
                    <a:lnTo>
                      <a:pt x="10" y="1227"/>
                    </a:lnTo>
                    <a:lnTo>
                      <a:pt x="0" y="1255"/>
                    </a:lnTo>
                    <a:lnTo>
                      <a:pt x="0" y="1283"/>
                    </a:lnTo>
                    <a:lnTo>
                      <a:pt x="0" y="1311"/>
                    </a:lnTo>
                    <a:lnTo>
                      <a:pt x="0" y="1347"/>
                    </a:lnTo>
                    <a:lnTo>
                      <a:pt x="10" y="1375"/>
                    </a:lnTo>
                    <a:lnTo>
                      <a:pt x="10" y="1403"/>
                    </a:lnTo>
                    <a:lnTo>
                      <a:pt x="19" y="1440"/>
                    </a:lnTo>
                    <a:lnTo>
                      <a:pt x="19" y="1477"/>
                    </a:lnTo>
                    <a:lnTo>
                      <a:pt x="28" y="1514"/>
                    </a:lnTo>
                    <a:lnTo>
                      <a:pt x="37" y="1551"/>
                    </a:lnTo>
                    <a:lnTo>
                      <a:pt x="46" y="1587"/>
                    </a:lnTo>
                    <a:lnTo>
                      <a:pt x="65" y="1615"/>
                    </a:lnTo>
                    <a:lnTo>
                      <a:pt x="74" y="1643"/>
                    </a:lnTo>
                    <a:lnTo>
                      <a:pt x="83" y="1671"/>
                    </a:lnTo>
                    <a:lnTo>
                      <a:pt x="102" y="1707"/>
                    </a:lnTo>
                    <a:lnTo>
                      <a:pt x="111" y="1735"/>
                    </a:lnTo>
                    <a:lnTo>
                      <a:pt x="130" y="1763"/>
                    </a:lnTo>
                    <a:lnTo>
                      <a:pt x="148" y="1791"/>
                    </a:lnTo>
                    <a:lnTo>
                      <a:pt x="176" y="1818"/>
                    </a:lnTo>
                    <a:lnTo>
                      <a:pt x="213" y="1846"/>
                    </a:lnTo>
                    <a:lnTo>
                      <a:pt x="240" y="1874"/>
                    </a:lnTo>
                    <a:lnTo>
                      <a:pt x="268" y="1883"/>
                    </a:lnTo>
                    <a:lnTo>
                      <a:pt x="296" y="1901"/>
                    </a:lnTo>
                    <a:lnTo>
                      <a:pt x="333" y="1911"/>
                    </a:lnTo>
                    <a:lnTo>
                      <a:pt x="379" y="1938"/>
                    </a:lnTo>
                    <a:lnTo>
                      <a:pt x="416" y="1947"/>
                    </a:lnTo>
                    <a:lnTo>
                      <a:pt x="453" y="1957"/>
                    </a:lnTo>
                    <a:lnTo>
                      <a:pt x="490" y="1957"/>
                    </a:lnTo>
                    <a:lnTo>
                      <a:pt x="545" y="1966"/>
                    </a:lnTo>
                    <a:lnTo>
                      <a:pt x="582" y="1966"/>
                    </a:lnTo>
                    <a:lnTo>
                      <a:pt x="610" y="1966"/>
                    </a:lnTo>
                    <a:lnTo>
                      <a:pt x="646" y="1957"/>
                    </a:lnTo>
                    <a:lnTo>
                      <a:pt x="674" y="1938"/>
                    </a:lnTo>
                    <a:lnTo>
                      <a:pt x="711" y="1920"/>
                    </a:lnTo>
                    <a:lnTo>
                      <a:pt x="739" y="1911"/>
                    </a:lnTo>
                    <a:lnTo>
                      <a:pt x="776" y="1892"/>
                    </a:lnTo>
                    <a:lnTo>
                      <a:pt x="813" y="1874"/>
                    </a:lnTo>
                    <a:lnTo>
                      <a:pt x="859" y="1855"/>
                    </a:lnTo>
                    <a:lnTo>
                      <a:pt x="896" y="1837"/>
                    </a:lnTo>
                    <a:lnTo>
                      <a:pt x="923" y="1809"/>
                    </a:lnTo>
                    <a:lnTo>
                      <a:pt x="933" y="1781"/>
                    </a:lnTo>
                  </a:path>
                </a:pathLst>
              </a:custGeom>
              <a:solidFill>
                <a:srgbClr val="800080"/>
              </a:solidFill>
              <a:ln w="12700" cap="rnd">
                <a:solidFill>
                  <a:sysClr val="windowText" lastClr="000000"/>
                </a:solidFill>
                <a:round/>
                <a:headEnd/>
                <a:tailEnd/>
              </a:ln>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sp>
            <p:nvSpPr>
              <p:cNvPr id="20" name="Rectangle 34"/>
              <p:cNvSpPr>
                <a:spLocks noChangeArrowheads="1"/>
              </p:cNvSpPr>
              <p:nvPr/>
            </p:nvSpPr>
            <p:spPr bwMode="auto">
              <a:xfrm>
                <a:off x="515" y="1571"/>
                <a:ext cx="11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rPr>
                  <a:t>Prefrontal </a:t>
                </a:r>
                <a:r>
                  <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rPr>
                  <a:t>korteks</a:t>
                </a:r>
                <a:endParaRPr kumimoji="0" lang="en-US"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grpSp>
        <p:grpSp>
          <p:nvGrpSpPr>
            <p:cNvPr id="7" name="Group 35"/>
            <p:cNvGrpSpPr>
              <a:grpSpLocks/>
            </p:cNvGrpSpPr>
            <p:nvPr/>
          </p:nvGrpSpPr>
          <p:grpSpPr bwMode="auto">
            <a:xfrm>
              <a:off x="834" y="2399"/>
              <a:ext cx="2355" cy="564"/>
              <a:chOff x="515" y="2891"/>
              <a:chExt cx="2355" cy="564"/>
            </a:xfrm>
          </p:grpSpPr>
          <p:sp>
            <p:nvSpPr>
              <p:cNvPr id="17" name="Freeform 36"/>
              <p:cNvSpPr>
                <a:spLocks/>
              </p:cNvSpPr>
              <p:nvPr/>
            </p:nvSpPr>
            <p:spPr bwMode="auto">
              <a:xfrm>
                <a:off x="1900" y="2891"/>
                <a:ext cx="970" cy="564"/>
              </a:xfrm>
              <a:custGeom>
                <a:avLst/>
                <a:gdLst/>
                <a:ahLst/>
                <a:cxnLst>
                  <a:cxn ang="0">
                    <a:pos x="101" y="28"/>
                  </a:cxn>
                  <a:cxn ang="0">
                    <a:pos x="157" y="9"/>
                  </a:cxn>
                  <a:cxn ang="0">
                    <a:pos x="230" y="0"/>
                  </a:cxn>
                  <a:cxn ang="0">
                    <a:pos x="286" y="9"/>
                  </a:cxn>
                  <a:cxn ang="0">
                    <a:pos x="360" y="19"/>
                  </a:cxn>
                  <a:cxn ang="0">
                    <a:pos x="434" y="46"/>
                  </a:cxn>
                  <a:cxn ang="0">
                    <a:pos x="507" y="83"/>
                  </a:cxn>
                  <a:cxn ang="0">
                    <a:pos x="572" y="111"/>
                  </a:cxn>
                  <a:cxn ang="0">
                    <a:pos x="637" y="120"/>
                  </a:cxn>
                  <a:cxn ang="0">
                    <a:pos x="710" y="148"/>
                  </a:cxn>
                  <a:cxn ang="0">
                    <a:pos x="784" y="194"/>
                  </a:cxn>
                  <a:cxn ang="0">
                    <a:pos x="840" y="231"/>
                  </a:cxn>
                  <a:cxn ang="0">
                    <a:pos x="914" y="277"/>
                  </a:cxn>
                  <a:cxn ang="0">
                    <a:pos x="950" y="342"/>
                  </a:cxn>
                  <a:cxn ang="0">
                    <a:pos x="969" y="415"/>
                  </a:cxn>
                  <a:cxn ang="0">
                    <a:pos x="932" y="462"/>
                  </a:cxn>
                  <a:cxn ang="0">
                    <a:pos x="867" y="489"/>
                  </a:cxn>
                  <a:cxn ang="0">
                    <a:pos x="794" y="517"/>
                  </a:cxn>
                  <a:cxn ang="0">
                    <a:pos x="729" y="535"/>
                  </a:cxn>
                  <a:cxn ang="0">
                    <a:pos x="664" y="535"/>
                  </a:cxn>
                  <a:cxn ang="0">
                    <a:pos x="590" y="545"/>
                  </a:cxn>
                  <a:cxn ang="0">
                    <a:pos x="517" y="554"/>
                  </a:cxn>
                  <a:cxn ang="0">
                    <a:pos x="461" y="563"/>
                  </a:cxn>
                  <a:cxn ang="0">
                    <a:pos x="387" y="545"/>
                  </a:cxn>
                  <a:cxn ang="0">
                    <a:pos x="304" y="535"/>
                  </a:cxn>
                  <a:cxn ang="0">
                    <a:pos x="230" y="508"/>
                  </a:cxn>
                  <a:cxn ang="0">
                    <a:pos x="166" y="462"/>
                  </a:cxn>
                  <a:cxn ang="0">
                    <a:pos x="110" y="415"/>
                  </a:cxn>
                  <a:cxn ang="0">
                    <a:pos x="64" y="351"/>
                  </a:cxn>
                  <a:cxn ang="0">
                    <a:pos x="37" y="295"/>
                  </a:cxn>
                  <a:cxn ang="0">
                    <a:pos x="9" y="231"/>
                  </a:cxn>
                  <a:cxn ang="0">
                    <a:pos x="0" y="175"/>
                  </a:cxn>
                  <a:cxn ang="0">
                    <a:pos x="27" y="111"/>
                  </a:cxn>
                  <a:cxn ang="0">
                    <a:pos x="46" y="55"/>
                  </a:cxn>
                </a:cxnLst>
                <a:rect l="0" t="0" r="r" b="b"/>
                <a:pathLst>
                  <a:path w="970" h="564">
                    <a:moveTo>
                      <a:pt x="68" y="37"/>
                    </a:moveTo>
                    <a:lnTo>
                      <a:pt x="101" y="28"/>
                    </a:lnTo>
                    <a:lnTo>
                      <a:pt x="129" y="19"/>
                    </a:lnTo>
                    <a:lnTo>
                      <a:pt x="157" y="9"/>
                    </a:lnTo>
                    <a:lnTo>
                      <a:pt x="194" y="9"/>
                    </a:lnTo>
                    <a:lnTo>
                      <a:pt x="230" y="0"/>
                    </a:lnTo>
                    <a:lnTo>
                      <a:pt x="258" y="0"/>
                    </a:lnTo>
                    <a:lnTo>
                      <a:pt x="286" y="9"/>
                    </a:lnTo>
                    <a:lnTo>
                      <a:pt x="323" y="9"/>
                    </a:lnTo>
                    <a:lnTo>
                      <a:pt x="360" y="19"/>
                    </a:lnTo>
                    <a:lnTo>
                      <a:pt x="397" y="28"/>
                    </a:lnTo>
                    <a:lnTo>
                      <a:pt x="434" y="46"/>
                    </a:lnTo>
                    <a:lnTo>
                      <a:pt x="470" y="74"/>
                    </a:lnTo>
                    <a:lnTo>
                      <a:pt x="507" y="83"/>
                    </a:lnTo>
                    <a:lnTo>
                      <a:pt x="535" y="92"/>
                    </a:lnTo>
                    <a:lnTo>
                      <a:pt x="572" y="111"/>
                    </a:lnTo>
                    <a:lnTo>
                      <a:pt x="600" y="120"/>
                    </a:lnTo>
                    <a:lnTo>
                      <a:pt x="637" y="120"/>
                    </a:lnTo>
                    <a:lnTo>
                      <a:pt x="674" y="139"/>
                    </a:lnTo>
                    <a:lnTo>
                      <a:pt x="710" y="148"/>
                    </a:lnTo>
                    <a:lnTo>
                      <a:pt x="747" y="166"/>
                    </a:lnTo>
                    <a:lnTo>
                      <a:pt x="784" y="194"/>
                    </a:lnTo>
                    <a:lnTo>
                      <a:pt x="812" y="203"/>
                    </a:lnTo>
                    <a:lnTo>
                      <a:pt x="840" y="231"/>
                    </a:lnTo>
                    <a:lnTo>
                      <a:pt x="886" y="259"/>
                    </a:lnTo>
                    <a:lnTo>
                      <a:pt x="914" y="277"/>
                    </a:lnTo>
                    <a:lnTo>
                      <a:pt x="932" y="305"/>
                    </a:lnTo>
                    <a:lnTo>
                      <a:pt x="950" y="342"/>
                    </a:lnTo>
                    <a:lnTo>
                      <a:pt x="960" y="379"/>
                    </a:lnTo>
                    <a:lnTo>
                      <a:pt x="969" y="415"/>
                    </a:lnTo>
                    <a:lnTo>
                      <a:pt x="960" y="443"/>
                    </a:lnTo>
                    <a:lnTo>
                      <a:pt x="932" y="462"/>
                    </a:lnTo>
                    <a:lnTo>
                      <a:pt x="904" y="471"/>
                    </a:lnTo>
                    <a:lnTo>
                      <a:pt x="867" y="489"/>
                    </a:lnTo>
                    <a:lnTo>
                      <a:pt x="830" y="508"/>
                    </a:lnTo>
                    <a:lnTo>
                      <a:pt x="794" y="517"/>
                    </a:lnTo>
                    <a:lnTo>
                      <a:pt x="757" y="526"/>
                    </a:lnTo>
                    <a:lnTo>
                      <a:pt x="729" y="535"/>
                    </a:lnTo>
                    <a:lnTo>
                      <a:pt x="701" y="535"/>
                    </a:lnTo>
                    <a:lnTo>
                      <a:pt x="664" y="535"/>
                    </a:lnTo>
                    <a:lnTo>
                      <a:pt x="627" y="545"/>
                    </a:lnTo>
                    <a:lnTo>
                      <a:pt x="590" y="545"/>
                    </a:lnTo>
                    <a:lnTo>
                      <a:pt x="554" y="545"/>
                    </a:lnTo>
                    <a:lnTo>
                      <a:pt x="517" y="554"/>
                    </a:lnTo>
                    <a:lnTo>
                      <a:pt x="489" y="563"/>
                    </a:lnTo>
                    <a:lnTo>
                      <a:pt x="461" y="563"/>
                    </a:lnTo>
                    <a:lnTo>
                      <a:pt x="424" y="554"/>
                    </a:lnTo>
                    <a:lnTo>
                      <a:pt x="387" y="545"/>
                    </a:lnTo>
                    <a:lnTo>
                      <a:pt x="341" y="545"/>
                    </a:lnTo>
                    <a:lnTo>
                      <a:pt x="304" y="535"/>
                    </a:lnTo>
                    <a:lnTo>
                      <a:pt x="258" y="517"/>
                    </a:lnTo>
                    <a:lnTo>
                      <a:pt x="230" y="508"/>
                    </a:lnTo>
                    <a:lnTo>
                      <a:pt x="194" y="489"/>
                    </a:lnTo>
                    <a:lnTo>
                      <a:pt x="166" y="462"/>
                    </a:lnTo>
                    <a:lnTo>
                      <a:pt x="138" y="434"/>
                    </a:lnTo>
                    <a:lnTo>
                      <a:pt x="110" y="415"/>
                    </a:lnTo>
                    <a:lnTo>
                      <a:pt x="83" y="379"/>
                    </a:lnTo>
                    <a:lnTo>
                      <a:pt x="64" y="351"/>
                    </a:lnTo>
                    <a:lnTo>
                      <a:pt x="46" y="323"/>
                    </a:lnTo>
                    <a:lnTo>
                      <a:pt x="37" y="295"/>
                    </a:lnTo>
                    <a:lnTo>
                      <a:pt x="18" y="259"/>
                    </a:lnTo>
                    <a:lnTo>
                      <a:pt x="9" y="231"/>
                    </a:lnTo>
                    <a:lnTo>
                      <a:pt x="0" y="203"/>
                    </a:lnTo>
                    <a:lnTo>
                      <a:pt x="0" y="175"/>
                    </a:lnTo>
                    <a:lnTo>
                      <a:pt x="0" y="139"/>
                    </a:lnTo>
                    <a:lnTo>
                      <a:pt x="27" y="111"/>
                    </a:lnTo>
                    <a:lnTo>
                      <a:pt x="27" y="83"/>
                    </a:lnTo>
                    <a:lnTo>
                      <a:pt x="46" y="55"/>
                    </a:lnTo>
                    <a:lnTo>
                      <a:pt x="68" y="37"/>
                    </a:lnTo>
                  </a:path>
                </a:pathLst>
              </a:custGeom>
              <a:gradFill rotWithShape="0">
                <a:gsLst>
                  <a:gs pos="0">
                    <a:srgbClr val="1F497D">
                      <a:gamma/>
                      <a:shade val="46275"/>
                      <a:invGamma/>
                    </a:srgbClr>
                  </a:gs>
                  <a:gs pos="100000">
                    <a:srgbClr val="1F497D"/>
                  </a:gs>
                </a:gsLst>
                <a:lin ang="5400000" scaled="1"/>
              </a:gradFill>
              <a:ln w="12700" cap="rnd" cmpd="sng">
                <a:solidFill>
                  <a:sysClr val="windowText" lastClr="000000"/>
                </a:solidFill>
                <a:prstDash val="solid"/>
                <a:round/>
                <a:headEnd type="none" w="med" len="med"/>
                <a:tailEnd type="none" w="med" len="med"/>
              </a:ln>
              <a:effectLst/>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8" name="Rectangle 37"/>
              <p:cNvSpPr>
                <a:spLocks noChangeArrowheads="1"/>
              </p:cNvSpPr>
              <p:nvPr/>
            </p:nvSpPr>
            <p:spPr bwMode="auto">
              <a:xfrm>
                <a:off x="515" y="3155"/>
                <a:ext cx="11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rPr>
                  <a:t>Temporal </a:t>
                </a:r>
                <a:r>
                  <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rPr>
                  <a:t>korteks</a:t>
                </a:r>
                <a:endParaRPr kumimoji="0" lang="en-US"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grpSp>
        <p:grpSp>
          <p:nvGrpSpPr>
            <p:cNvPr id="8" name="Group 38"/>
            <p:cNvGrpSpPr>
              <a:grpSpLocks/>
            </p:cNvGrpSpPr>
            <p:nvPr/>
          </p:nvGrpSpPr>
          <p:grpSpPr bwMode="auto">
            <a:xfrm>
              <a:off x="2290" y="1494"/>
              <a:ext cx="2336" cy="2124"/>
              <a:chOff x="2029" y="2023"/>
              <a:chExt cx="2336" cy="2124"/>
            </a:xfrm>
          </p:grpSpPr>
          <p:sp>
            <p:nvSpPr>
              <p:cNvPr id="10" name="Freeform 39"/>
              <p:cNvSpPr>
                <a:spLocks/>
              </p:cNvSpPr>
              <p:nvPr/>
            </p:nvSpPr>
            <p:spPr bwMode="auto">
              <a:xfrm>
                <a:off x="2029" y="2023"/>
                <a:ext cx="1487" cy="777"/>
              </a:xfrm>
              <a:custGeom>
                <a:avLst/>
                <a:gdLst>
                  <a:gd name="T0" fmla="*/ 194 w 1487"/>
                  <a:gd name="T1" fmla="*/ 702 h 777"/>
                  <a:gd name="T2" fmla="*/ 138 w 1487"/>
                  <a:gd name="T3" fmla="*/ 674 h 777"/>
                  <a:gd name="T4" fmla="*/ 65 w 1487"/>
                  <a:gd name="T5" fmla="*/ 610 h 777"/>
                  <a:gd name="T6" fmla="*/ 28 w 1487"/>
                  <a:gd name="T7" fmla="*/ 545 h 777"/>
                  <a:gd name="T8" fmla="*/ 9 w 1487"/>
                  <a:gd name="T9" fmla="*/ 462 h 777"/>
                  <a:gd name="T10" fmla="*/ 0 w 1487"/>
                  <a:gd name="T11" fmla="*/ 370 h 777"/>
                  <a:gd name="T12" fmla="*/ 18 w 1487"/>
                  <a:gd name="T13" fmla="*/ 314 h 777"/>
                  <a:gd name="T14" fmla="*/ 37 w 1487"/>
                  <a:gd name="T15" fmla="*/ 240 h 777"/>
                  <a:gd name="T16" fmla="*/ 101 w 1487"/>
                  <a:gd name="T17" fmla="*/ 157 h 777"/>
                  <a:gd name="T18" fmla="*/ 166 w 1487"/>
                  <a:gd name="T19" fmla="*/ 93 h 777"/>
                  <a:gd name="T20" fmla="*/ 249 w 1487"/>
                  <a:gd name="T21" fmla="*/ 56 h 777"/>
                  <a:gd name="T22" fmla="*/ 378 w 1487"/>
                  <a:gd name="T23" fmla="*/ 37 h 777"/>
                  <a:gd name="T24" fmla="*/ 452 w 1487"/>
                  <a:gd name="T25" fmla="*/ 19 h 777"/>
                  <a:gd name="T26" fmla="*/ 517 w 1487"/>
                  <a:gd name="T27" fmla="*/ 10 h 777"/>
                  <a:gd name="T28" fmla="*/ 674 w 1487"/>
                  <a:gd name="T29" fmla="*/ 0 h 777"/>
                  <a:gd name="T30" fmla="*/ 766 w 1487"/>
                  <a:gd name="T31" fmla="*/ 0 h 777"/>
                  <a:gd name="T32" fmla="*/ 831 w 1487"/>
                  <a:gd name="T33" fmla="*/ 10 h 777"/>
                  <a:gd name="T34" fmla="*/ 951 w 1487"/>
                  <a:gd name="T35" fmla="*/ 19 h 777"/>
                  <a:gd name="T36" fmla="*/ 1089 w 1487"/>
                  <a:gd name="T37" fmla="*/ 37 h 777"/>
                  <a:gd name="T38" fmla="*/ 1154 w 1487"/>
                  <a:gd name="T39" fmla="*/ 74 h 777"/>
                  <a:gd name="T40" fmla="*/ 1255 w 1487"/>
                  <a:gd name="T41" fmla="*/ 157 h 777"/>
                  <a:gd name="T42" fmla="*/ 1311 w 1487"/>
                  <a:gd name="T43" fmla="*/ 222 h 777"/>
                  <a:gd name="T44" fmla="*/ 1366 w 1487"/>
                  <a:gd name="T45" fmla="*/ 268 h 777"/>
                  <a:gd name="T46" fmla="*/ 1421 w 1487"/>
                  <a:gd name="T47" fmla="*/ 333 h 777"/>
                  <a:gd name="T48" fmla="*/ 1468 w 1487"/>
                  <a:gd name="T49" fmla="*/ 407 h 777"/>
                  <a:gd name="T50" fmla="*/ 1486 w 1487"/>
                  <a:gd name="T51" fmla="*/ 471 h 777"/>
                  <a:gd name="T52" fmla="*/ 1477 w 1487"/>
                  <a:gd name="T53" fmla="*/ 536 h 777"/>
                  <a:gd name="T54" fmla="*/ 1468 w 1487"/>
                  <a:gd name="T55" fmla="*/ 610 h 777"/>
                  <a:gd name="T56" fmla="*/ 1421 w 1487"/>
                  <a:gd name="T57" fmla="*/ 665 h 777"/>
                  <a:gd name="T58" fmla="*/ 1357 w 1487"/>
                  <a:gd name="T59" fmla="*/ 702 h 777"/>
                  <a:gd name="T60" fmla="*/ 1301 w 1487"/>
                  <a:gd name="T61" fmla="*/ 702 h 777"/>
                  <a:gd name="T62" fmla="*/ 1246 w 1487"/>
                  <a:gd name="T63" fmla="*/ 647 h 777"/>
                  <a:gd name="T64" fmla="*/ 1209 w 1487"/>
                  <a:gd name="T65" fmla="*/ 591 h 777"/>
                  <a:gd name="T66" fmla="*/ 1181 w 1487"/>
                  <a:gd name="T67" fmla="*/ 517 h 777"/>
                  <a:gd name="T68" fmla="*/ 1145 w 1487"/>
                  <a:gd name="T69" fmla="*/ 443 h 777"/>
                  <a:gd name="T70" fmla="*/ 1098 w 1487"/>
                  <a:gd name="T71" fmla="*/ 370 h 777"/>
                  <a:gd name="T72" fmla="*/ 1043 w 1487"/>
                  <a:gd name="T73" fmla="*/ 314 h 777"/>
                  <a:gd name="T74" fmla="*/ 978 w 1487"/>
                  <a:gd name="T75" fmla="*/ 259 h 777"/>
                  <a:gd name="T76" fmla="*/ 914 w 1487"/>
                  <a:gd name="T77" fmla="*/ 203 h 777"/>
                  <a:gd name="T78" fmla="*/ 858 w 1487"/>
                  <a:gd name="T79" fmla="*/ 176 h 777"/>
                  <a:gd name="T80" fmla="*/ 785 w 1487"/>
                  <a:gd name="T81" fmla="*/ 148 h 777"/>
                  <a:gd name="T82" fmla="*/ 701 w 1487"/>
                  <a:gd name="T83" fmla="*/ 139 h 777"/>
                  <a:gd name="T84" fmla="*/ 637 w 1487"/>
                  <a:gd name="T85" fmla="*/ 139 h 777"/>
                  <a:gd name="T86" fmla="*/ 563 w 1487"/>
                  <a:gd name="T87" fmla="*/ 148 h 777"/>
                  <a:gd name="T88" fmla="*/ 498 w 1487"/>
                  <a:gd name="T89" fmla="*/ 167 h 777"/>
                  <a:gd name="T90" fmla="*/ 406 w 1487"/>
                  <a:gd name="T91" fmla="*/ 203 h 777"/>
                  <a:gd name="T92" fmla="*/ 341 w 1487"/>
                  <a:gd name="T93" fmla="*/ 240 h 777"/>
                  <a:gd name="T94" fmla="*/ 258 w 1487"/>
                  <a:gd name="T95" fmla="*/ 296 h 777"/>
                  <a:gd name="T96" fmla="*/ 203 w 1487"/>
                  <a:gd name="T97" fmla="*/ 370 h 777"/>
                  <a:gd name="T98" fmla="*/ 166 w 1487"/>
                  <a:gd name="T99" fmla="*/ 453 h 777"/>
                  <a:gd name="T100" fmla="*/ 166 w 1487"/>
                  <a:gd name="T101" fmla="*/ 527 h 777"/>
                  <a:gd name="T102" fmla="*/ 175 w 1487"/>
                  <a:gd name="T103" fmla="*/ 591 h 777"/>
                  <a:gd name="T104" fmla="*/ 194 w 1487"/>
                  <a:gd name="T105" fmla="*/ 647 h 777"/>
                  <a:gd name="T106" fmla="*/ 249 w 1487"/>
                  <a:gd name="T107" fmla="*/ 720 h 777"/>
                  <a:gd name="T108" fmla="*/ 268 w 1487"/>
                  <a:gd name="T109" fmla="*/ 776 h 7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87"/>
                  <a:gd name="T166" fmla="*/ 0 h 777"/>
                  <a:gd name="T167" fmla="*/ 1487 w 1487"/>
                  <a:gd name="T168" fmla="*/ 777 h 7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87" h="777">
                    <a:moveTo>
                      <a:pt x="227" y="713"/>
                    </a:moveTo>
                    <a:lnTo>
                      <a:pt x="194" y="702"/>
                    </a:lnTo>
                    <a:lnTo>
                      <a:pt x="166" y="702"/>
                    </a:lnTo>
                    <a:lnTo>
                      <a:pt x="138" y="674"/>
                    </a:lnTo>
                    <a:lnTo>
                      <a:pt x="101" y="637"/>
                    </a:lnTo>
                    <a:lnTo>
                      <a:pt x="65" y="610"/>
                    </a:lnTo>
                    <a:lnTo>
                      <a:pt x="46" y="573"/>
                    </a:lnTo>
                    <a:lnTo>
                      <a:pt x="28" y="545"/>
                    </a:lnTo>
                    <a:lnTo>
                      <a:pt x="28" y="517"/>
                    </a:lnTo>
                    <a:lnTo>
                      <a:pt x="9" y="462"/>
                    </a:lnTo>
                    <a:lnTo>
                      <a:pt x="0" y="416"/>
                    </a:lnTo>
                    <a:lnTo>
                      <a:pt x="0" y="370"/>
                    </a:lnTo>
                    <a:lnTo>
                      <a:pt x="0" y="342"/>
                    </a:lnTo>
                    <a:lnTo>
                      <a:pt x="18" y="314"/>
                    </a:lnTo>
                    <a:lnTo>
                      <a:pt x="28" y="268"/>
                    </a:lnTo>
                    <a:lnTo>
                      <a:pt x="37" y="240"/>
                    </a:lnTo>
                    <a:lnTo>
                      <a:pt x="65" y="194"/>
                    </a:lnTo>
                    <a:lnTo>
                      <a:pt x="101" y="157"/>
                    </a:lnTo>
                    <a:lnTo>
                      <a:pt x="129" y="120"/>
                    </a:lnTo>
                    <a:lnTo>
                      <a:pt x="166" y="93"/>
                    </a:lnTo>
                    <a:lnTo>
                      <a:pt x="212" y="74"/>
                    </a:lnTo>
                    <a:lnTo>
                      <a:pt x="249" y="56"/>
                    </a:lnTo>
                    <a:lnTo>
                      <a:pt x="286" y="47"/>
                    </a:lnTo>
                    <a:lnTo>
                      <a:pt x="378" y="37"/>
                    </a:lnTo>
                    <a:lnTo>
                      <a:pt x="415" y="28"/>
                    </a:lnTo>
                    <a:lnTo>
                      <a:pt x="452" y="19"/>
                    </a:lnTo>
                    <a:lnTo>
                      <a:pt x="489" y="10"/>
                    </a:lnTo>
                    <a:lnTo>
                      <a:pt x="517" y="10"/>
                    </a:lnTo>
                    <a:lnTo>
                      <a:pt x="554" y="10"/>
                    </a:lnTo>
                    <a:lnTo>
                      <a:pt x="674" y="0"/>
                    </a:lnTo>
                    <a:lnTo>
                      <a:pt x="711" y="0"/>
                    </a:lnTo>
                    <a:lnTo>
                      <a:pt x="766" y="0"/>
                    </a:lnTo>
                    <a:lnTo>
                      <a:pt x="794" y="0"/>
                    </a:lnTo>
                    <a:lnTo>
                      <a:pt x="831" y="10"/>
                    </a:lnTo>
                    <a:lnTo>
                      <a:pt x="923" y="10"/>
                    </a:lnTo>
                    <a:lnTo>
                      <a:pt x="951" y="19"/>
                    </a:lnTo>
                    <a:lnTo>
                      <a:pt x="997" y="28"/>
                    </a:lnTo>
                    <a:lnTo>
                      <a:pt x="1089" y="37"/>
                    </a:lnTo>
                    <a:lnTo>
                      <a:pt x="1117" y="56"/>
                    </a:lnTo>
                    <a:lnTo>
                      <a:pt x="1154" y="74"/>
                    </a:lnTo>
                    <a:lnTo>
                      <a:pt x="1209" y="120"/>
                    </a:lnTo>
                    <a:lnTo>
                      <a:pt x="1255" y="157"/>
                    </a:lnTo>
                    <a:lnTo>
                      <a:pt x="1292" y="194"/>
                    </a:lnTo>
                    <a:lnTo>
                      <a:pt x="1311" y="222"/>
                    </a:lnTo>
                    <a:lnTo>
                      <a:pt x="1338" y="250"/>
                    </a:lnTo>
                    <a:lnTo>
                      <a:pt x="1366" y="268"/>
                    </a:lnTo>
                    <a:lnTo>
                      <a:pt x="1394" y="296"/>
                    </a:lnTo>
                    <a:lnTo>
                      <a:pt x="1421" y="333"/>
                    </a:lnTo>
                    <a:lnTo>
                      <a:pt x="1449" y="370"/>
                    </a:lnTo>
                    <a:lnTo>
                      <a:pt x="1468" y="407"/>
                    </a:lnTo>
                    <a:lnTo>
                      <a:pt x="1477" y="443"/>
                    </a:lnTo>
                    <a:lnTo>
                      <a:pt x="1486" y="471"/>
                    </a:lnTo>
                    <a:lnTo>
                      <a:pt x="1486" y="499"/>
                    </a:lnTo>
                    <a:lnTo>
                      <a:pt x="1477" y="536"/>
                    </a:lnTo>
                    <a:lnTo>
                      <a:pt x="1477" y="573"/>
                    </a:lnTo>
                    <a:lnTo>
                      <a:pt x="1468" y="610"/>
                    </a:lnTo>
                    <a:lnTo>
                      <a:pt x="1431" y="637"/>
                    </a:lnTo>
                    <a:lnTo>
                      <a:pt x="1421" y="665"/>
                    </a:lnTo>
                    <a:lnTo>
                      <a:pt x="1385" y="693"/>
                    </a:lnTo>
                    <a:lnTo>
                      <a:pt x="1357" y="702"/>
                    </a:lnTo>
                    <a:lnTo>
                      <a:pt x="1329" y="711"/>
                    </a:lnTo>
                    <a:lnTo>
                      <a:pt x="1301" y="702"/>
                    </a:lnTo>
                    <a:lnTo>
                      <a:pt x="1274" y="674"/>
                    </a:lnTo>
                    <a:lnTo>
                      <a:pt x="1246" y="647"/>
                    </a:lnTo>
                    <a:lnTo>
                      <a:pt x="1218" y="619"/>
                    </a:lnTo>
                    <a:lnTo>
                      <a:pt x="1209" y="591"/>
                    </a:lnTo>
                    <a:lnTo>
                      <a:pt x="1191" y="554"/>
                    </a:lnTo>
                    <a:lnTo>
                      <a:pt x="1181" y="517"/>
                    </a:lnTo>
                    <a:lnTo>
                      <a:pt x="1172" y="480"/>
                    </a:lnTo>
                    <a:lnTo>
                      <a:pt x="1145" y="443"/>
                    </a:lnTo>
                    <a:lnTo>
                      <a:pt x="1135" y="407"/>
                    </a:lnTo>
                    <a:lnTo>
                      <a:pt x="1098" y="370"/>
                    </a:lnTo>
                    <a:lnTo>
                      <a:pt x="1071" y="342"/>
                    </a:lnTo>
                    <a:lnTo>
                      <a:pt x="1043" y="314"/>
                    </a:lnTo>
                    <a:lnTo>
                      <a:pt x="1015" y="296"/>
                    </a:lnTo>
                    <a:lnTo>
                      <a:pt x="978" y="259"/>
                    </a:lnTo>
                    <a:lnTo>
                      <a:pt x="941" y="231"/>
                    </a:lnTo>
                    <a:lnTo>
                      <a:pt x="914" y="203"/>
                    </a:lnTo>
                    <a:lnTo>
                      <a:pt x="886" y="194"/>
                    </a:lnTo>
                    <a:lnTo>
                      <a:pt x="858" y="176"/>
                    </a:lnTo>
                    <a:lnTo>
                      <a:pt x="821" y="157"/>
                    </a:lnTo>
                    <a:lnTo>
                      <a:pt x="785" y="148"/>
                    </a:lnTo>
                    <a:lnTo>
                      <a:pt x="729" y="139"/>
                    </a:lnTo>
                    <a:lnTo>
                      <a:pt x="701" y="139"/>
                    </a:lnTo>
                    <a:lnTo>
                      <a:pt x="665" y="139"/>
                    </a:lnTo>
                    <a:lnTo>
                      <a:pt x="637" y="139"/>
                    </a:lnTo>
                    <a:lnTo>
                      <a:pt x="600" y="139"/>
                    </a:lnTo>
                    <a:lnTo>
                      <a:pt x="563" y="148"/>
                    </a:lnTo>
                    <a:lnTo>
                      <a:pt x="526" y="157"/>
                    </a:lnTo>
                    <a:lnTo>
                      <a:pt x="498" y="167"/>
                    </a:lnTo>
                    <a:lnTo>
                      <a:pt x="452" y="185"/>
                    </a:lnTo>
                    <a:lnTo>
                      <a:pt x="406" y="203"/>
                    </a:lnTo>
                    <a:lnTo>
                      <a:pt x="369" y="222"/>
                    </a:lnTo>
                    <a:lnTo>
                      <a:pt x="341" y="240"/>
                    </a:lnTo>
                    <a:lnTo>
                      <a:pt x="295" y="268"/>
                    </a:lnTo>
                    <a:lnTo>
                      <a:pt x="258" y="296"/>
                    </a:lnTo>
                    <a:lnTo>
                      <a:pt x="221" y="333"/>
                    </a:lnTo>
                    <a:lnTo>
                      <a:pt x="203" y="370"/>
                    </a:lnTo>
                    <a:lnTo>
                      <a:pt x="175" y="416"/>
                    </a:lnTo>
                    <a:lnTo>
                      <a:pt x="166" y="453"/>
                    </a:lnTo>
                    <a:lnTo>
                      <a:pt x="166" y="490"/>
                    </a:lnTo>
                    <a:lnTo>
                      <a:pt x="166" y="527"/>
                    </a:lnTo>
                    <a:lnTo>
                      <a:pt x="175" y="563"/>
                    </a:lnTo>
                    <a:lnTo>
                      <a:pt x="175" y="591"/>
                    </a:lnTo>
                    <a:lnTo>
                      <a:pt x="185" y="619"/>
                    </a:lnTo>
                    <a:lnTo>
                      <a:pt x="194" y="647"/>
                    </a:lnTo>
                    <a:lnTo>
                      <a:pt x="221" y="683"/>
                    </a:lnTo>
                    <a:lnTo>
                      <a:pt x="249" y="720"/>
                    </a:lnTo>
                    <a:lnTo>
                      <a:pt x="258" y="748"/>
                    </a:lnTo>
                    <a:lnTo>
                      <a:pt x="268" y="776"/>
                    </a:lnTo>
                  </a:path>
                </a:pathLst>
              </a:custGeom>
              <a:solidFill>
                <a:srgbClr val="C0504D"/>
              </a:solidFill>
              <a:ln w="12700" cap="rnd">
                <a:solidFill>
                  <a:sysClr val="windowText" lastClr="000000"/>
                </a:solidFill>
                <a:round/>
                <a:headEnd/>
                <a:tailEnd/>
              </a:ln>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sp>
            <p:nvSpPr>
              <p:cNvPr id="11" name="Freeform 40"/>
              <p:cNvSpPr>
                <a:spLocks/>
              </p:cNvSpPr>
              <p:nvPr/>
            </p:nvSpPr>
            <p:spPr bwMode="auto">
              <a:xfrm>
                <a:off x="3266" y="3353"/>
                <a:ext cx="296" cy="545"/>
              </a:xfrm>
              <a:custGeom>
                <a:avLst/>
                <a:gdLst>
                  <a:gd name="T0" fmla="*/ 142 w 296"/>
                  <a:gd name="T1" fmla="*/ 7 h 545"/>
                  <a:gd name="T2" fmla="*/ 111 w 296"/>
                  <a:gd name="T3" fmla="*/ 0 h 545"/>
                  <a:gd name="T4" fmla="*/ 83 w 296"/>
                  <a:gd name="T5" fmla="*/ 0 h 545"/>
                  <a:gd name="T6" fmla="*/ 64 w 296"/>
                  <a:gd name="T7" fmla="*/ 37 h 545"/>
                  <a:gd name="T8" fmla="*/ 37 w 296"/>
                  <a:gd name="T9" fmla="*/ 73 h 545"/>
                  <a:gd name="T10" fmla="*/ 18 w 296"/>
                  <a:gd name="T11" fmla="*/ 101 h 545"/>
                  <a:gd name="T12" fmla="*/ 9 w 296"/>
                  <a:gd name="T13" fmla="*/ 129 h 545"/>
                  <a:gd name="T14" fmla="*/ 0 w 296"/>
                  <a:gd name="T15" fmla="*/ 166 h 545"/>
                  <a:gd name="T16" fmla="*/ 0 w 296"/>
                  <a:gd name="T17" fmla="*/ 203 h 545"/>
                  <a:gd name="T18" fmla="*/ 18 w 296"/>
                  <a:gd name="T19" fmla="*/ 240 h 545"/>
                  <a:gd name="T20" fmla="*/ 37 w 296"/>
                  <a:gd name="T21" fmla="*/ 277 h 545"/>
                  <a:gd name="T22" fmla="*/ 46 w 296"/>
                  <a:gd name="T23" fmla="*/ 313 h 545"/>
                  <a:gd name="T24" fmla="*/ 64 w 296"/>
                  <a:gd name="T25" fmla="*/ 341 h 545"/>
                  <a:gd name="T26" fmla="*/ 92 w 296"/>
                  <a:gd name="T27" fmla="*/ 369 h 545"/>
                  <a:gd name="T28" fmla="*/ 120 w 296"/>
                  <a:gd name="T29" fmla="*/ 397 h 545"/>
                  <a:gd name="T30" fmla="*/ 148 w 296"/>
                  <a:gd name="T31" fmla="*/ 424 h 545"/>
                  <a:gd name="T32" fmla="*/ 157 w 296"/>
                  <a:gd name="T33" fmla="*/ 452 h 545"/>
                  <a:gd name="T34" fmla="*/ 194 w 296"/>
                  <a:gd name="T35" fmla="*/ 480 h 545"/>
                  <a:gd name="T36" fmla="*/ 231 w 296"/>
                  <a:gd name="T37" fmla="*/ 526 h 545"/>
                  <a:gd name="T38" fmla="*/ 268 w 296"/>
                  <a:gd name="T39" fmla="*/ 544 h 545"/>
                  <a:gd name="T40" fmla="*/ 295 w 296"/>
                  <a:gd name="T41" fmla="*/ 507 h 5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545"/>
                  <a:gd name="T65" fmla="*/ 296 w 296"/>
                  <a:gd name="T66" fmla="*/ 545 h 5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545">
                    <a:moveTo>
                      <a:pt x="142" y="7"/>
                    </a:moveTo>
                    <a:lnTo>
                      <a:pt x="111" y="0"/>
                    </a:lnTo>
                    <a:lnTo>
                      <a:pt x="83" y="0"/>
                    </a:lnTo>
                    <a:lnTo>
                      <a:pt x="64" y="37"/>
                    </a:lnTo>
                    <a:lnTo>
                      <a:pt x="37" y="73"/>
                    </a:lnTo>
                    <a:lnTo>
                      <a:pt x="18" y="101"/>
                    </a:lnTo>
                    <a:lnTo>
                      <a:pt x="9" y="129"/>
                    </a:lnTo>
                    <a:lnTo>
                      <a:pt x="0" y="166"/>
                    </a:lnTo>
                    <a:lnTo>
                      <a:pt x="0" y="203"/>
                    </a:lnTo>
                    <a:lnTo>
                      <a:pt x="18" y="240"/>
                    </a:lnTo>
                    <a:lnTo>
                      <a:pt x="37" y="277"/>
                    </a:lnTo>
                    <a:lnTo>
                      <a:pt x="46" y="313"/>
                    </a:lnTo>
                    <a:lnTo>
                      <a:pt x="64" y="341"/>
                    </a:lnTo>
                    <a:lnTo>
                      <a:pt x="92" y="369"/>
                    </a:lnTo>
                    <a:lnTo>
                      <a:pt x="120" y="397"/>
                    </a:lnTo>
                    <a:lnTo>
                      <a:pt x="148" y="424"/>
                    </a:lnTo>
                    <a:lnTo>
                      <a:pt x="157" y="452"/>
                    </a:lnTo>
                    <a:lnTo>
                      <a:pt x="194" y="480"/>
                    </a:lnTo>
                    <a:lnTo>
                      <a:pt x="231" y="526"/>
                    </a:lnTo>
                    <a:lnTo>
                      <a:pt x="268" y="544"/>
                    </a:lnTo>
                    <a:lnTo>
                      <a:pt x="295" y="507"/>
                    </a:lnTo>
                  </a:path>
                </a:pathLst>
              </a:custGeom>
              <a:noFill/>
              <a:ln w="12700" cap="rnd">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sp>
            <p:nvSpPr>
              <p:cNvPr id="12" name="Freeform 41"/>
              <p:cNvSpPr>
                <a:spLocks/>
              </p:cNvSpPr>
              <p:nvPr/>
            </p:nvSpPr>
            <p:spPr bwMode="auto">
              <a:xfrm>
                <a:off x="3552" y="2993"/>
                <a:ext cx="813" cy="1154"/>
              </a:xfrm>
              <a:custGeom>
                <a:avLst/>
                <a:gdLst>
                  <a:gd name="T0" fmla="*/ 28 w 813"/>
                  <a:gd name="T1" fmla="*/ 295 h 1154"/>
                  <a:gd name="T2" fmla="*/ 102 w 813"/>
                  <a:gd name="T3" fmla="*/ 360 h 1154"/>
                  <a:gd name="T4" fmla="*/ 148 w 813"/>
                  <a:gd name="T5" fmla="*/ 433 h 1154"/>
                  <a:gd name="T6" fmla="*/ 194 w 813"/>
                  <a:gd name="T7" fmla="*/ 517 h 1154"/>
                  <a:gd name="T8" fmla="*/ 231 w 813"/>
                  <a:gd name="T9" fmla="*/ 600 h 1154"/>
                  <a:gd name="T10" fmla="*/ 258 w 813"/>
                  <a:gd name="T11" fmla="*/ 683 h 1154"/>
                  <a:gd name="T12" fmla="*/ 286 w 813"/>
                  <a:gd name="T13" fmla="*/ 757 h 1154"/>
                  <a:gd name="T14" fmla="*/ 295 w 813"/>
                  <a:gd name="T15" fmla="*/ 821 h 1154"/>
                  <a:gd name="T16" fmla="*/ 314 w 813"/>
                  <a:gd name="T17" fmla="*/ 895 h 1154"/>
                  <a:gd name="T18" fmla="*/ 323 w 813"/>
                  <a:gd name="T19" fmla="*/ 969 h 1154"/>
                  <a:gd name="T20" fmla="*/ 332 w 813"/>
                  <a:gd name="T21" fmla="*/ 1033 h 1154"/>
                  <a:gd name="T22" fmla="*/ 332 w 813"/>
                  <a:gd name="T23" fmla="*/ 1089 h 1154"/>
                  <a:gd name="T24" fmla="*/ 351 w 813"/>
                  <a:gd name="T25" fmla="*/ 1153 h 1154"/>
                  <a:gd name="T26" fmla="*/ 336 w 813"/>
                  <a:gd name="T27" fmla="*/ 607 h 1154"/>
                  <a:gd name="T28" fmla="*/ 388 w 813"/>
                  <a:gd name="T29" fmla="*/ 553 h 1154"/>
                  <a:gd name="T30" fmla="*/ 425 w 813"/>
                  <a:gd name="T31" fmla="*/ 498 h 1154"/>
                  <a:gd name="T32" fmla="*/ 369 w 813"/>
                  <a:gd name="T33" fmla="*/ 489 h 1154"/>
                  <a:gd name="T34" fmla="*/ 295 w 813"/>
                  <a:gd name="T35" fmla="*/ 489 h 1154"/>
                  <a:gd name="T36" fmla="*/ 222 w 813"/>
                  <a:gd name="T37" fmla="*/ 443 h 1154"/>
                  <a:gd name="T38" fmla="*/ 175 w 813"/>
                  <a:gd name="T39" fmla="*/ 387 h 1154"/>
                  <a:gd name="T40" fmla="*/ 138 w 813"/>
                  <a:gd name="T41" fmla="*/ 323 h 1154"/>
                  <a:gd name="T42" fmla="*/ 120 w 813"/>
                  <a:gd name="T43" fmla="*/ 267 h 1154"/>
                  <a:gd name="T44" fmla="*/ 120 w 813"/>
                  <a:gd name="T45" fmla="*/ 184 h 1154"/>
                  <a:gd name="T46" fmla="*/ 166 w 813"/>
                  <a:gd name="T47" fmla="*/ 157 h 1154"/>
                  <a:gd name="T48" fmla="*/ 203 w 813"/>
                  <a:gd name="T49" fmla="*/ 221 h 1154"/>
                  <a:gd name="T50" fmla="*/ 203 w 813"/>
                  <a:gd name="T51" fmla="*/ 138 h 1154"/>
                  <a:gd name="T52" fmla="*/ 240 w 813"/>
                  <a:gd name="T53" fmla="*/ 83 h 1154"/>
                  <a:gd name="T54" fmla="*/ 295 w 813"/>
                  <a:gd name="T55" fmla="*/ 101 h 1154"/>
                  <a:gd name="T56" fmla="*/ 295 w 813"/>
                  <a:gd name="T57" fmla="*/ 83 h 1154"/>
                  <a:gd name="T58" fmla="*/ 342 w 813"/>
                  <a:gd name="T59" fmla="*/ 27 h 1154"/>
                  <a:gd name="T60" fmla="*/ 406 w 813"/>
                  <a:gd name="T61" fmla="*/ 37 h 1154"/>
                  <a:gd name="T62" fmla="*/ 434 w 813"/>
                  <a:gd name="T63" fmla="*/ 37 h 1154"/>
                  <a:gd name="T64" fmla="*/ 480 w 813"/>
                  <a:gd name="T65" fmla="*/ 0 h 1154"/>
                  <a:gd name="T66" fmla="*/ 517 w 813"/>
                  <a:gd name="T67" fmla="*/ 55 h 1154"/>
                  <a:gd name="T68" fmla="*/ 582 w 813"/>
                  <a:gd name="T69" fmla="*/ 37 h 1154"/>
                  <a:gd name="T70" fmla="*/ 655 w 813"/>
                  <a:gd name="T71" fmla="*/ 64 h 1154"/>
                  <a:gd name="T72" fmla="*/ 665 w 813"/>
                  <a:gd name="T73" fmla="*/ 64 h 1154"/>
                  <a:gd name="T74" fmla="*/ 702 w 813"/>
                  <a:gd name="T75" fmla="*/ 9 h 1154"/>
                  <a:gd name="T76" fmla="*/ 757 w 813"/>
                  <a:gd name="T77" fmla="*/ 73 h 1154"/>
                  <a:gd name="T78" fmla="*/ 775 w 813"/>
                  <a:gd name="T79" fmla="*/ 129 h 1154"/>
                  <a:gd name="T80" fmla="*/ 803 w 813"/>
                  <a:gd name="T81" fmla="*/ 212 h 1154"/>
                  <a:gd name="T82" fmla="*/ 785 w 813"/>
                  <a:gd name="T83" fmla="*/ 277 h 1154"/>
                  <a:gd name="T84" fmla="*/ 785 w 813"/>
                  <a:gd name="T85" fmla="*/ 323 h 1154"/>
                  <a:gd name="T86" fmla="*/ 803 w 813"/>
                  <a:gd name="T87" fmla="*/ 397 h 1154"/>
                  <a:gd name="T88" fmla="*/ 757 w 813"/>
                  <a:gd name="T89" fmla="*/ 452 h 1154"/>
                  <a:gd name="T90" fmla="*/ 803 w 813"/>
                  <a:gd name="T91" fmla="*/ 517 h 1154"/>
                  <a:gd name="T92" fmla="*/ 775 w 813"/>
                  <a:gd name="T93" fmla="*/ 572 h 1154"/>
                  <a:gd name="T94" fmla="*/ 757 w 813"/>
                  <a:gd name="T95" fmla="*/ 581 h 1154"/>
                  <a:gd name="T96" fmla="*/ 720 w 813"/>
                  <a:gd name="T97" fmla="*/ 609 h 1154"/>
                  <a:gd name="T98" fmla="*/ 748 w 813"/>
                  <a:gd name="T99" fmla="*/ 673 h 1154"/>
                  <a:gd name="T100" fmla="*/ 692 w 813"/>
                  <a:gd name="T101" fmla="*/ 720 h 1154"/>
                  <a:gd name="T102" fmla="*/ 618 w 813"/>
                  <a:gd name="T103" fmla="*/ 701 h 1154"/>
                  <a:gd name="T104" fmla="*/ 600 w 813"/>
                  <a:gd name="T105" fmla="*/ 710 h 1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3"/>
                  <a:gd name="T160" fmla="*/ 0 h 1154"/>
                  <a:gd name="T161" fmla="*/ 813 w 813"/>
                  <a:gd name="T162" fmla="*/ 1154 h 11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3" h="1154">
                    <a:moveTo>
                      <a:pt x="0" y="271"/>
                    </a:moveTo>
                    <a:lnTo>
                      <a:pt x="28" y="295"/>
                    </a:lnTo>
                    <a:lnTo>
                      <a:pt x="65" y="323"/>
                    </a:lnTo>
                    <a:lnTo>
                      <a:pt x="102" y="360"/>
                    </a:lnTo>
                    <a:lnTo>
                      <a:pt x="129" y="397"/>
                    </a:lnTo>
                    <a:lnTo>
                      <a:pt x="148" y="433"/>
                    </a:lnTo>
                    <a:lnTo>
                      <a:pt x="175" y="480"/>
                    </a:lnTo>
                    <a:lnTo>
                      <a:pt x="194" y="517"/>
                    </a:lnTo>
                    <a:lnTo>
                      <a:pt x="212" y="563"/>
                    </a:lnTo>
                    <a:lnTo>
                      <a:pt x="231" y="600"/>
                    </a:lnTo>
                    <a:lnTo>
                      <a:pt x="249" y="655"/>
                    </a:lnTo>
                    <a:lnTo>
                      <a:pt x="258" y="683"/>
                    </a:lnTo>
                    <a:lnTo>
                      <a:pt x="277" y="729"/>
                    </a:lnTo>
                    <a:lnTo>
                      <a:pt x="286" y="757"/>
                    </a:lnTo>
                    <a:lnTo>
                      <a:pt x="295" y="793"/>
                    </a:lnTo>
                    <a:lnTo>
                      <a:pt x="295" y="821"/>
                    </a:lnTo>
                    <a:lnTo>
                      <a:pt x="305" y="858"/>
                    </a:lnTo>
                    <a:lnTo>
                      <a:pt x="314" y="895"/>
                    </a:lnTo>
                    <a:lnTo>
                      <a:pt x="323" y="941"/>
                    </a:lnTo>
                    <a:lnTo>
                      <a:pt x="323" y="969"/>
                    </a:lnTo>
                    <a:lnTo>
                      <a:pt x="323" y="997"/>
                    </a:lnTo>
                    <a:lnTo>
                      <a:pt x="332" y="1033"/>
                    </a:lnTo>
                    <a:lnTo>
                      <a:pt x="332" y="1061"/>
                    </a:lnTo>
                    <a:lnTo>
                      <a:pt x="332" y="1089"/>
                    </a:lnTo>
                    <a:lnTo>
                      <a:pt x="342" y="1117"/>
                    </a:lnTo>
                    <a:lnTo>
                      <a:pt x="351" y="1153"/>
                    </a:lnTo>
                    <a:lnTo>
                      <a:pt x="336" y="655"/>
                    </a:lnTo>
                    <a:lnTo>
                      <a:pt x="336" y="607"/>
                    </a:lnTo>
                    <a:lnTo>
                      <a:pt x="369" y="581"/>
                    </a:lnTo>
                    <a:lnTo>
                      <a:pt x="388" y="553"/>
                    </a:lnTo>
                    <a:lnTo>
                      <a:pt x="425" y="526"/>
                    </a:lnTo>
                    <a:lnTo>
                      <a:pt x="425" y="498"/>
                    </a:lnTo>
                    <a:lnTo>
                      <a:pt x="397" y="489"/>
                    </a:lnTo>
                    <a:lnTo>
                      <a:pt x="369" y="489"/>
                    </a:lnTo>
                    <a:lnTo>
                      <a:pt x="332" y="489"/>
                    </a:lnTo>
                    <a:lnTo>
                      <a:pt x="295" y="489"/>
                    </a:lnTo>
                    <a:lnTo>
                      <a:pt x="258" y="480"/>
                    </a:lnTo>
                    <a:lnTo>
                      <a:pt x="222" y="443"/>
                    </a:lnTo>
                    <a:lnTo>
                      <a:pt x="203" y="415"/>
                    </a:lnTo>
                    <a:lnTo>
                      <a:pt x="175" y="387"/>
                    </a:lnTo>
                    <a:lnTo>
                      <a:pt x="166" y="350"/>
                    </a:lnTo>
                    <a:lnTo>
                      <a:pt x="138" y="323"/>
                    </a:lnTo>
                    <a:lnTo>
                      <a:pt x="120" y="295"/>
                    </a:lnTo>
                    <a:lnTo>
                      <a:pt x="120" y="267"/>
                    </a:lnTo>
                    <a:lnTo>
                      <a:pt x="120" y="230"/>
                    </a:lnTo>
                    <a:lnTo>
                      <a:pt x="120" y="184"/>
                    </a:lnTo>
                    <a:lnTo>
                      <a:pt x="138" y="147"/>
                    </a:lnTo>
                    <a:lnTo>
                      <a:pt x="166" y="157"/>
                    </a:lnTo>
                    <a:lnTo>
                      <a:pt x="185" y="193"/>
                    </a:lnTo>
                    <a:lnTo>
                      <a:pt x="203" y="221"/>
                    </a:lnTo>
                    <a:lnTo>
                      <a:pt x="203" y="175"/>
                    </a:lnTo>
                    <a:lnTo>
                      <a:pt x="203" y="138"/>
                    </a:lnTo>
                    <a:lnTo>
                      <a:pt x="212" y="101"/>
                    </a:lnTo>
                    <a:lnTo>
                      <a:pt x="240" y="83"/>
                    </a:lnTo>
                    <a:lnTo>
                      <a:pt x="268" y="73"/>
                    </a:lnTo>
                    <a:lnTo>
                      <a:pt x="295" y="101"/>
                    </a:lnTo>
                    <a:lnTo>
                      <a:pt x="295" y="129"/>
                    </a:lnTo>
                    <a:lnTo>
                      <a:pt x="295" y="83"/>
                    </a:lnTo>
                    <a:lnTo>
                      <a:pt x="323" y="55"/>
                    </a:lnTo>
                    <a:lnTo>
                      <a:pt x="342" y="27"/>
                    </a:lnTo>
                    <a:lnTo>
                      <a:pt x="378" y="27"/>
                    </a:lnTo>
                    <a:lnTo>
                      <a:pt x="406" y="37"/>
                    </a:lnTo>
                    <a:lnTo>
                      <a:pt x="425" y="73"/>
                    </a:lnTo>
                    <a:lnTo>
                      <a:pt x="434" y="37"/>
                    </a:lnTo>
                    <a:lnTo>
                      <a:pt x="452" y="9"/>
                    </a:lnTo>
                    <a:lnTo>
                      <a:pt x="480" y="0"/>
                    </a:lnTo>
                    <a:lnTo>
                      <a:pt x="508" y="27"/>
                    </a:lnTo>
                    <a:lnTo>
                      <a:pt x="517" y="55"/>
                    </a:lnTo>
                    <a:lnTo>
                      <a:pt x="545" y="37"/>
                    </a:lnTo>
                    <a:lnTo>
                      <a:pt x="582" y="37"/>
                    </a:lnTo>
                    <a:lnTo>
                      <a:pt x="618" y="37"/>
                    </a:lnTo>
                    <a:lnTo>
                      <a:pt x="655" y="64"/>
                    </a:lnTo>
                    <a:lnTo>
                      <a:pt x="665" y="92"/>
                    </a:lnTo>
                    <a:lnTo>
                      <a:pt x="665" y="64"/>
                    </a:lnTo>
                    <a:lnTo>
                      <a:pt x="665" y="27"/>
                    </a:lnTo>
                    <a:lnTo>
                      <a:pt x="702" y="9"/>
                    </a:lnTo>
                    <a:lnTo>
                      <a:pt x="729" y="37"/>
                    </a:lnTo>
                    <a:lnTo>
                      <a:pt x="757" y="73"/>
                    </a:lnTo>
                    <a:lnTo>
                      <a:pt x="766" y="101"/>
                    </a:lnTo>
                    <a:lnTo>
                      <a:pt x="775" y="129"/>
                    </a:lnTo>
                    <a:lnTo>
                      <a:pt x="803" y="157"/>
                    </a:lnTo>
                    <a:lnTo>
                      <a:pt x="803" y="212"/>
                    </a:lnTo>
                    <a:lnTo>
                      <a:pt x="812" y="249"/>
                    </a:lnTo>
                    <a:lnTo>
                      <a:pt x="785" y="277"/>
                    </a:lnTo>
                    <a:lnTo>
                      <a:pt x="757" y="304"/>
                    </a:lnTo>
                    <a:lnTo>
                      <a:pt x="785" y="323"/>
                    </a:lnTo>
                    <a:lnTo>
                      <a:pt x="803" y="369"/>
                    </a:lnTo>
                    <a:lnTo>
                      <a:pt x="803" y="397"/>
                    </a:lnTo>
                    <a:lnTo>
                      <a:pt x="785" y="433"/>
                    </a:lnTo>
                    <a:lnTo>
                      <a:pt x="757" y="452"/>
                    </a:lnTo>
                    <a:lnTo>
                      <a:pt x="785" y="480"/>
                    </a:lnTo>
                    <a:lnTo>
                      <a:pt x="803" y="517"/>
                    </a:lnTo>
                    <a:lnTo>
                      <a:pt x="812" y="553"/>
                    </a:lnTo>
                    <a:lnTo>
                      <a:pt x="775" y="572"/>
                    </a:lnTo>
                    <a:lnTo>
                      <a:pt x="738" y="553"/>
                    </a:lnTo>
                    <a:lnTo>
                      <a:pt x="757" y="581"/>
                    </a:lnTo>
                    <a:lnTo>
                      <a:pt x="748" y="609"/>
                    </a:lnTo>
                    <a:lnTo>
                      <a:pt x="720" y="609"/>
                    </a:lnTo>
                    <a:lnTo>
                      <a:pt x="738" y="637"/>
                    </a:lnTo>
                    <a:lnTo>
                      <a:pt x="748" y="673"/>
                    </a:lnTo>
                    <a:lnTo>
                      <a:pt x="720" y="701"/>
                    </a:lnTo>
                    <a:lnTo>
                      <a:pt x="692" y="720"/>
                    </a:lnTo>
                    <a:lnTo>
                      <a:pt x="655" y="720"/>
                    </a:lnTo>
                    <a:lnTo>
                      <a:pt x="618" y="701"/>
                    </a:lnTo>
                    <a:lnTo>
                      <a:pt x="591" y="673"/>
                    </a:lnTo>
                    <a:lnTo>
                      <a:pt x="600" y="710"/>
                    </a:lnTo>
                    <a:lnTo>
                      <a:pt x="572" y="720"/>
                    </a:lnTo>
                  </a:path>
                </a:pathLst>
              </a:custGeom>
              <a:noFill/>
              <a:ln w="12700" cap="rnd">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sp>
            <p:nvSpPr>
              <p:cNvPr id="13" name="Freeform 42"/>
              <p:cNvSpPr>
                <a:spLocks/>
              </p:cNvSpPr>
              <p:nvPr/>
            </p:nvSpPr>
            <p:spPr bwMode="auto">
              <a:xfrm>
                <a:off x="2647" y="2937"/>
                <a:ext cx="971" cy="481"/>
              </a:xfrm>
              <a:custGeom>
                <a:avLst/>
                <a:gdLst>
                  <a:gd name="T0" fmla="*/ 665 w 971"/>
                  <a:gd name="T1" fmla="*/ 423 h 481"/>
                  <a:gd name="T2" fmla="*/ 665 w 971"/>
                  <a:gd name="T3" fmla="*/ 453 h 481"/>
                  <a:gd name="T4" fmla="*/ 637 w 971"/>
                  <a:gd name="T5" fmla="*/ 480 h 481"/>
                  <a:gd name="T6" fmla="*/ 600 w 971"/>
                  <a:gd name="T7" fmla="*/ 471 h 481"/>
                  <a:gd name="T8" fmla="*/ 563 w 971"/>
                  <a:gd name="T9" fmla="*/ 462 h 481"/>
                  <a:gd name="T10" fmla="*/ 527 w 971"/>
                  <a:gd name="T11" fmla="*/ 443 h 481"/>
                  <a:gd name="T12" fmla="*/ 499 w 971"/>
                  <a:gd name="T13" fmla="*/ 434 h 481"/>
                  <a:gd name="T14" fmla="*/ 453 w 971"/>
                  <a:gd name="T15" fmla="*/ 406 h 481"/>
                  <a:gd name="T16" fmla="*/ 425 w 971"/>
                  <a:gd name="T17" fmla="*/ 360 h 481"/>
                  <a:gd name="T18" fmla="*/ 407 w 971"/>
                  <a:gd name="T19" fmla="*/ 323 h 481"/>
                  <a:gd name="T20" fmla="*/ 407 w 971"/>
                  <a:gd name="T21" fmla="*/ 286 h 481"/>
                  <a:gd name="T22" fmla="*/ 397 w 971"/>
                  <a:gd name="T23" fmla="*/ 249 h 481"/>
                  <a:gd name="T24" fmla="*/ 388 w 971"/>
                  <a:gd name="T25" fmla="*/ 213 h 481"/>
                  <a:gd name="T26" fmla="*/ 370 w 971"/>
                  <a:gd name="T27" fmla="*/ 185 h 481"/>
                  <a:gd name="T28" fmla="*/ 333 w 971"/>
                  <a:gd name="T29" fmla="*/ 148 h 481"/>
                  <a:gd name="T30" fmla="*/ 305 w 971"/>
                  <a:gd name="T31" fmla="*/ 111 h 481"/>
                  <a:gd name="T32" fmla="*/ 277 w 971"/>
                  <a:gd name="T33" fmla="*/ 93 h 481"/>
                  <a:gd name="T34" fmla="*/ 240 w 971"/>
                  <a:gd name="T35" fmla="*/ 74 h 481"/>
                  <a:gd name="T36" fmla="*/ 203 w 971"/>
                  <a:gd name="T37" fmla="*/ 65 h 481"/>
                  <a:gd name="T38" fmla="*/ 157 w 971"/>
                  <a:gd name="T39" fmla="*/ 74 h 481"/>
                  <a:gd name="T40" fmla="*/ 120 w 971"/>
                  <a:gd name="T41" fmla="*/ 93 h 481"/>
                  <a:gd name="T42" fmla="*/ 74 w 971"/>
                  <a:gd name="T43" fmla="*/ 129 h 481"/>
                  <a:gd name="T44" fmla="*/ 28 w 971"/>
                  <a:gd name="T45" fmla="*/ 166 h 481"/>
                  <a:gd name="T46" fmla="*/ 37 w 971"/>
                  <a:gd name="T47" fmla="*/ 129 h 481"/>
                  <a:gd name="T48" fmla="*/ 0 w 971"/>
                  <a:gd name="T49" fmla="*/ 102 h 481"/>
                  <a:gd name="T50" fmla="*/ 28 w 971"/>
                  <a:gd name="T51" fmla="*/ 93 h 481"/>
                  <a:gd name="T52" fmla="*/ 56 w 971"/>
                  <a:gd name="T53" fmla="*/ 65 h 481"/>
                  <a:gd name="T54" fmla="*/ 83 w 971"/>
                  <a:gd name="T55" fmla="*/ 37 h 481"/>
                  <a:gd name="T56" fmla="*/ 111 w 971"/>
                  <a:gd name="T57" fmla="*/ 28 h 481"/>
                  <a:gd name="T58" fmla="*/ 139 w 971"/>
                  <a:gd name="T59" fmla="*/ 19 h 481"/>
                  <a:gd name="T60" fmla="*/ 167 w 971"/>
                  <a:gd name="T61" fmla="*/ 0 h 481"/>
                  <a:gd name="T62" fmla="*/ 203 w 971"/>
                  <a:gd name="T63" fmla="*/ 0 h 481"/>
                  <a:gd name="T64" fmla="*/ 231 w 971"/>
                  <a:gd name="T65" fmla="*/ 0 h 481"/>
                  <a:gd name="T66" fmla="*/ 259 w 971"/>
                  <a:gd name="T67" fmla="*/ 0 h 481"/>
                  <a:gd name="T68" fmla="*/ 296 w 971"/>
                  <a:gd name="T69" fmla="*/ 0 h 481"/>
                  <a:gd name="T70" fmla="*/ 333 w 971"/>
                  <a:gd name="T71" fmla="*/ 0 h 481"/>
                  <a:gd name="T72" fmla="*/ 388 w 971"/>
                  <a:gd name="T73" fmla="*/ 9 h 481"/>
                  <a:gd name="T74" fmla="*/ 416 w 971"/>
                  <a:gd name="T75" fmla="*/ 19 h 481"/>
                  <a:gd name="T76" fmla="*/ 471 w 971"/>
                  <a:gd name="T77" fmla="*/ 28 h 481"/>
                  <a:gd name="T78" fmla="*/ 517 w 971"/>
                  <a:gd name="T79" fmla="*/ 56 h 481"/>
                  <a:gd name="T80" fmla="*/ 545 w 971"/>
                  <a:gd name="T81" fmla="*/ 74 h 481"/>
                  <a:gd name="T82" fmla="*/ 637 w 971"/>
                  <a:gd name="T83" fmla="*/ 93 h 481"/>
                  <a:gd name="T84" fmla="*/ 665 w 971"/>
                  <a:gd name="T85" fmla="*/ 102 h 481"/>
                  <a:gd name="T86" fmla="*/ 711 w 971"/>
                  <a:gd name="T87" fmla="*/ 129 h 481"/>
                  <a:gd name="T88" fmla="*/ 739 w 971"/>
                  <a:gd name="T89" fmla="*/ 148 h 481"/>
                  <a:gd name="T90" fmla="*/ 767 w 971"/>
                  <a:gd name="T91" fmla="*/ 166 h 481"/>
                  <a:gd name="T92" fmla="*/ 803 w 971"/>
                  <a:gd name="T93" fmla="*/ 185 h 481"/>
                  <a:gd name="T94" fmla="*/ 822 w 971"/>
                  <a:gd name="T95" fmla="*/ 213 h 481"/>
                  <a:gd name="T96" fmla="*/ 850 w 971"/>
                  <a:gd name="T97" fmla="*/ 231 h 481"/>
                  <a:gd name="T98" fmla="*/ 877 w 971"/>
                  <a:gd name="T99" fmla="*/ 259 h 481"/>
                  <a:gd name="T100" fmla="*/ 905 w 971"/>
                  <a:gd name="T101" fmla="*/ 296 h 481"/>
                  <a:gd name="T102" fmla="*/ 933 w 971"/>
                  <a:gd name="T103" fmla="*/ 314 h 481"/>
                  <a:gd name="T104" fmla="*/ 942 w 971"/>
                  <a:gd name="T105" fmla="*/ 342 h 481"/>
                  <a:gd name="T106" fmla="*/ 970 w 971"/>
                  <a:gd name="T107" fmla="*/ 369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1"/>
                  <a:gd name="T163" fmla="*/ 0 h 481"/>
                  <a:gd name="T164" fmla="*/ 971 w 97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1" h="481">
                    <a:moveTo>
                      <a:pt x="665" y="423"/>
                    </a:moveTo>
                    <a:lnTo>
                      <a:pt x="665" y="453"/>
                    </a:lnTo>
                    <a:lnTo>
                      <a:pt x="637" y="480"/>
                    </a:lnTo>
                    <a:lnTo>
                      <a:pt x="600" y="471"/>
                    </a:lnTo>
                    <a:lnTo>
                      <a:pt x="563" y="462"/>
                    </a:lnTo>
                    <a:lnTo>
                      <a:pt x="527" y="443"/>
                    </a:lnTo>
                    <a:lnTo>
                      <a:pt x="499" y="434"/>
                    </a:lnTo>
                    <a:lnTo>
                      <a:pt x="453" y="406"/>
                    </a:lnTo>
                    <a:lnTo>
                      <a:pt x="425" y="360"/>
                    </a:lnTo>
                    <a:lnTo>
                      <a:pt x="407" y="323"/>
                    </a:lnTo>
                    <a:lnTo>
                      <a:pt x="407" y="286"/>
                    </a:lnTo>
                    <a:lnTo>
                      <a:pt x="397" y="249"/>
                    </a:lnTo>
                    <a:lnTo>
                      <a:pt x="388" y="213"/>
                    </a:lnTo>
                    <a:lnTo>
                      <a:pt x="370" y="185"/>
                    </a:lnTo>
                    <a:lnTo>
                      <a:pt x="333" y="148"/>
                    </a:lnTo>
                    <a:lnTo>
                      <a:pt x="305" y="111"/>
                    </a:lnTo>
                    <a:lnTo>
                      <a:pt x="277" y="93"/>
                    </a:lnTo>
                    <a:lnTo>
                      <a:pt x="240" y="74"/>
                    </a:lnTo>
                    <a:lnTo>
                      <a:pt x="203" y="65"/>
                    </a:lnTo>
                    <a:lnTo>
                      <a:pt x="157" y="74"/>
                    </a:lnTo>
                    <a:lnTo>
                      <a:pt x="120" y="93"/>
                    </a:lnTo>
                    <a:lnTo>
                      <a:pt x="74" y="129"/>
                    </a:lnTo>
                    <a:lnTo>
                      <a:pt x="28" y="166"/>
                    </a:lnTo>
                    <a:lnTo>
                      <a:pt x="37" y="129"/>
                    </a:lnTo>
                    <a:lnTo>
                      <a:pt x="0" y="102"/>
                    </a:lnTo>
                    <a:lnTo>
                      <a:pt x="28" y="93"/>
                    </a:lnTo>
                    <a:lnTo>
                      <a:pt x="56" y="65"/>
                    </a:lnTo>
                    <a:lnTo>
                      <a:pt x="83" y="37"/>
                    </a:lnTo>
                    <a:lnTo>
                      <a:pt x="111" y="28"/>
                    </a:lnTo>
                    <a:lnTo>
                      <a:pt x="139" y="19"/>
                    </a:lnTo>
                    <a:lnTo>
                      <a:pt x="167" y="0"/>
                    </a:lnTo>
                    <a:lnTo>
                      <a:pt x="203" y="0"/>
                    </a:lnTo>
                    <a:lnTo>
                      <a:pt x="231" y="0"/>
                    </a:lnTo>
                    <a:lnTo>
                      <a:pt x="259" y="0"/>
                    </a:lnTo>
                    <a:lnTo>
                      <a:pt x="296" y="0"/>
                    </a:lnTo>
                    <a:lnTo>
                      <a:pt x="333" y="0"/>
                    </a:lnTo>
                    <a:lnTo>
                      <a:pt x="388" y="9"/>
                    </a:lnTo>
                    <a:lnTo>
                      <a:pt x="416" y="19"/>
                    </a:lnTo>
                    <a:lnTo>
                      <a:pt x="471" y="28"/>
                    </a:lnTo>
                    <a:lnTo>
                      <a:pt x="517" y="56"/>
                    </a:lnTo>
                    <a:lnTo>
                      <a:pt x="545" y="74"/>
                    </a:lnTo>
                    <a:lnTo>
                      <a:pt x="637" y="93"/>
                    </a:lnTo>
                    <a:lnTo>
                      <a:pt x="665" y="102"/>
                    </a:lnTo>
                    <a:lnTo>
                      <a:pt x="711" y="129"/>
                    </a:lnTo>
                    <a:lnTo>
                      <a:pt x="739" y="148"/>
                    </a:lnTo>
                    <a:lnTo>
                      <a:pt x="767" y="166"/>
                    </a:lnTo>
                    <a:lnTo>
                      <a:pt x="803" y="185"/>
                    </a:lnTo>
                    <a:lnTo>
                      <a:pt x="822" y="213"/>
                    </a:lnTo>
                    <a:lnTo>
                      <a:pt x="850" y="231"/>
                    </a:lnTo>
                    <a:lnTo>
                      <a:pt x="877" y="259"/>
                    </a:lnTo>
                    <a:lnTo>
                      <a:pt x="905" y="296"/>
                    </a:lnTo>
                    <a:lnTo>
                      <a:pt x="933" y="314"/>
                    </a:lnTo>
                    <a:lnTo>
                      <a:pt x="942" y="342"/>
                    </a:lnTo>
                    <a:lnTo>
                      <a:pt x="970" y="369"/>
                    </a:lnTo>
                  </a:path>
                </a:pathLst>
              </a:custGeom>
              <a:noFill/>
              <a:ln w="12700" cap="rnd">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sp>
            <p:nvSpPr>
              <p:cNvPr id="14" name="Rectangle 43"/>
              <p:cNvSpPr>
                <a:spLocks noChangeArrowheads="1"/>
              </p:cNvSpPr>
              <p:nvPr/>
            </p:nvSpPr>
            <p:spPr bwMode="auto">
              <a:xfrm>
                <a:off x="3491" y="2339"/>
                <a:ext cx="655"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800" b="0" i="0" u="none" strike="noStrike" kern="1200" cap="none" spc="0" normalizeH="0" baseline="0" noProof="0">
                    <a:ln>
                      <a:noFill/>
                    </a:ln>
                    <a:solidFill>
                      <a:sysClr val="window" lastClr="FFFFFF"/>
                    </a:solidFill>
                    <a:effectLst/>
                    <a:uLnTx/>
                    <a:uFillTx/>
                    <a:latin typeface="Arial" pitchFamily="34" charset="0"/>
                    <a:ea typeface="+mn-ea"/>
                    <a:cs typeface="+mn-cs"/>
                  </a:rPr>
                  <a:t>Corpus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800" b="0" i="0" u="none" strike="noStrike" kern="1200" cap="none" spc="0" normalizeH="0" baseline="0" noProof="0">
                    <a:ln>
                      <a:noFill/>
                    </a:ln>
                    <a:solidFill>
                      <a:sysClr val="window" lastClr="FFFFFF"/>
                    </a:solidFill>
                    <a:effectLst/>
                    <a:uLnTx/>
                    <a:uFillTx/>
                    <a:latin typeface="Arial" pitchFamily="34" charset="0"/>
                    <a:ea typeface="+mn-ea"/>
                    <a:cs typeface="+mn-cs"/>
                  </a:rPr>
                  <a:t>Callosum</a:t>
                </a:r>
              </a:p>
            </p:txBody>
          </p:sp>
          <p:sp>
            <p:nvSpPr>
              <p:cNvPr id="15" name="Oval 14"/>
              <p:cNvSpPr>
                <a:spLocks noChangeArrowheads="1"/>
              </p:cNvSpPr>
              <p:nvPr/>
            </p:nvSpPr>
            <p:spPr bwMode="auto">
              <a:xfrm>
                <a:off x="2308" y="2164"/>
                <a:ext cx="904" cy="616"/>
              </a:xfrm>
              <a:prstGeom prst="ellipse">
                <a:avLst/>
              </a:prstGeom>
              <a:solidFill>
                <a:sysClr val="windowText" lastClr="000000"/>
              </a:solidFill>
              <a:ln w="12700">
                <a:solidFill>
                  <a:sysClr val="windowText" lastClr="000000"/>
                </a:solidFill>
                <a:round/>
                <a:headEnd/>
                <a:tailEnd/>
              </a:ln>
            </p:spPr>
            <p:txBody>
              <a:bodyPr wrap="none" anchor="ct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sp>
            <p:nvSpPr>
              <p:cNvPr id="16" name="Rectangle 45"/>
              <p:cNvSpPr>
                <a:spLocks noChangeArrowheads="1"/>
              </p:cNvSpPr>
              <p:nvPr/>
            </p:nvSpPr>
            <p:spPr bwMode="auto">
              <a:xfrm>
                <a:off x="2210" y="2400"/>
                <a:ext cx="5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800" b="0" i="0" u="none" strike="noStrike" kern="1200" cap="none" spc="0" normalizeH="0" baseline="0" noProof="0" dirty="0" err="1">
                    <a:ln>
                      <a:noFill/>
                    </a:ln>
                    <a:solidFill>
                      <a:sysClr val="window" lastClr="FFFFFF"/>
                    </a:solidFill>
                    <a:effectLst/>
                    <a:uLnTx/>
                    <a:uFillTx/>
                    <a:latin typeface="Arial" pitchFamily="34" charset="0"/>
                    <a:ea typeface="+mn-ea"/>
                    <a:cs typeface="+mn-cs"/>
                  </a:rPr>
                  <a:t>Talamus</a:t>
                </a:r>
                <a:endParaRPr kumimoji="0" lang="en-US" altLang="tr-TR" sz="1800" b="0" i="0" u="none" strike="noStrike" kern="1200" cap="none" spc="0" normalizeH="0" baseline="0" noProof="0" dirty="0">
                  <a:ln>
                    <a:noFill/>
                  </a:ln>
                  <a:solidFill>
                    <a:sysClr val="window" lastClr="FFFFFF"/>
                  </a:solidFill>
                  <a:effectLst/>
                  <a:uLnTx/>
                  <a:uFillTx/>
                  <a:latin typeface="Arial" pitchFamily="34" charset="0"/>
                  <a:ea typeface="+mn-ea"/>
                  <a:cs typeface="+mn-cs"/>
                </a:endParaRPr>
              </a:p>
            </p:txBody>
          </p:sp>
        </p:grpSp>
        <p:sp>
          <p:nvSpPr>
            <p:cNvPr id="9" name="Rectangle 46"/>
            <p:cNvSpPr>
              <a:spLocks noChangeArrowheads="1"/>
            </p:cNvSpPr>
            <p:nvPr/>
          </p:nvSpPr>
          <p:spPr bwMode="auto">
            <a:xfrm>
              <a:off x="4059" y="2468"/>
              <a:ext cx="1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2800" b="0" i="0" u="none" strike="noStrike" kern="1200" cap="none" spc="0" normalizeH="0" baseline="0" noProof="0">
                <a:ln>
                  <a:noFill/>
                </a:ln>
                <a:solidFill>
                  <a:sysClr val="windowText" lastClr="000000"/>
                </a:solidFill>
                <a:effectLst/>
                <a:uLnTx/>
                <a:uFillTx/>
                <a:latin typeface="Arial" pitchFamily="34" charset="0"/>
                <a:ea typeface="+mn-ea"/>
                <a:cs typeface="+mn-cs"/>
              </a:endParaRPr>
            </a:p>
          </p:txBody>
        </p:sp>
      </p:grpSp>
      <p:sp>
        <p:nvSpPr>
          <p:cNvPr id="21" name="Rectangle 28"/>
          <p:cNvSpPr>
            <a:spLocks noChangeArrowheads="1"/>
          </p:cNvSpPr>
          <p:nvPr/>
        </p:nvSpPr>
        <p:spPr bwMode="auto">
          <a:xfrm rot="21314169">
            <a:off x="588417" y="1430961"/>
            <a:ext cx="2224866" cy="1269303"/>
          </a:xfrm>
          <a:prstGeom prst="rect">
            <a:avLst/>
          </a:prstGeom>
          <a:solidFill>
            <a:schemeClr val="tx1"/>
          </a:solidFill>
          <a:ln w="12700">
            <a:solidFill>
              <a:schemeClr val="tx1"/>
            </a:solidFill>
            <a:miter lim="800000"/>
            <a:headEnd/>
            <a:tailEnd/>
          </a:ln>
        </p:spPr>
        <p:txBody>
          <a:bodyPr wrap="none" anchor="ct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tr-TR" altLang="tr-TR" sz="2000" dirty="0" smtClean="0">
                <a:solidFill>
                  <a:schemeClr val="bg1"/>
                </a:solidFill>
              </a:rPr>
              <a:t>Amaca yönelik</a:t>
            </a:r>
          </a:p>
          <a:p>
            <a:pPr algn="ctr"/>
            <a:r>
              <a:rPr lang="tr-TR" altLang="tr-TR" sz="2000" dirty="0" smtClean="0">
                <a:solidFill>
                  <a:schemeClr val="bg1"/>
                </a:solidFill>
              </a:rPr>
              <a:t>Davranışta azalma</a:t>
            </a:r>
            <a:endParaRPr lang="en-US" altLang="tr-TR" sz="2000" dirty="0">
              <a:solidFill>
                <a:schemeClr val="bg1"/>
              </a:solidFill>
            </a:endParaRPr>
          </a:p>
        </p:txBody>
      </p:sp>
      <p:sp>
        <p:nvSpPr>
          <p:cNvPr id="22" name="Rectangle 18"/>
          <p:cNvSpPr>
            <a:spLocks noChangeArrowheads="1"/>
          </p:cNvSpPr>
          <p:nvPr/>
        </p:nvSpPr>
        <p:spPr bwMode="auto">
          <a:xfrm>
            <a:off x="6222212" y="1340766"/>
            <a:ext cx="2238219" cy="1152130"/>
          </a:xfrm>
          <a:prstGeom prst="rect">
            <a:avLst/>
          </a:prstGeom>
          <a:solidFill>
            <a:schemeClr val="tx1"/>
          </a:solidFill>
          <a:ln w="12700">
            <a:solidFill>
              <a:schemeClr val="tx1"/>
            </a:solidFill>
            <a:miter lim="800000"/>
            <a:headEnd/>
            <a:tailEnd/>
          </a:ln>
        </p:spPr>
        <p:txBody>
          <a:bodyPr wrap="none" anchor="ct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tr-TR" altLang="tr-TR" dirty="0">
                <a:solidFill>
                  <a:schemeClr val="bg1"/>
                </a:solidFill>
              </a:rPr>
              <a:t>Çalışma belleğinde ve</a:t>
            </a:r>
          </a:p>
          <a:p>
            <a:pPr algn="ctr"/>
            <a:r>
              <a:rPr lang="tr-TR" altLang="tr-TR" dirty="0">
                <a:solidFill>
                  <a:schemeClr val="bg1"/>
                </a:solidFill>
              </a:rPr>
              <a:t> seçici algıda bozulma </a:t>
            </a:r>
            <a:endParaRPr lang="en-US" altLang="tr-TR" dirty="0">
              <a:solidFill>
                <a:schemeClr val="bg1"/>
              </a:solidFill>
            </a:endParaRPr>
          </a:p>
        </p:txBody>
      </p:sp>
      <p:sp>
        <p:nvSpPr>
          <p:cNvPr id="23" name="Rectangle 21"/>
          <p:cNvSpPr>
            <a:spLocks noChangeArrowheads="1"/>
          </p:cNvSpPr>
          <p:nvPr/>
        </p:nvSpPr>
        <p:spPr bwMode="auto">
          <a:xfrm rot="21264687">
            <a:off x="1427804" y="5493976"/>
            <a:ext cx="2490536" cy="706720"/>
          </a:xfrm>
          <a:prstGeom prst="rect">
            <a:avLst/>
          </a:prstGeom>
          <a:solidFill>
            <a:schemeClr val="tx1"/>
          </a:solidFill>
          <a:ln w="12700">
            <a:solidFill>
              <a:schemeClr val="tx1"/>
            </a:solidFill>
            <a:miter lim="800000"/>
            <a:headEnd/>
            <a:tailEnd/>
          </a:ln>
        </p:spPr>
        <p:txBody>
          <a:bodyPr wrap="none" anchor="ct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tr-TR" altLang="tr-TR" dirty="0">
                <a:solidFill>
                  <a:schemeClr val="bg1"/>
                </a:solidFill>
              </a:rPr>
              <a:t>Gerçekliği çarpıtma</a:t>
            </a:r>
            <a:endParaRPr lang="en-US" altLang="tr-TR" dirty="0">
              <a:solidFill>
                <a:schemeClr val="bg1"/>
              </a:solidFill>
            </a:endParaRPr>
          </a:p>
        </p:txBody>
      </p:sp>
      <p:sp>
        <p:nvSpPr>
          <p:cNvPr id="24" name="AutoShape 48"/>
          <p:cNvSpPr>
            <a:spLocks noChangeArrowheads="1"/>
          </p:cNvSpPr>
          <p:nvPr/>
        </p:nvSpPr>
        <p:spPr bwMode="auto">
          <a:xfrm rot="2290885" flipV="1">
            <a:off x="1351127" y="3150836"/>
            <a:ext cx="1752600" cy="411392"/>
          </a:xfrm>
          <a:custGeom>
            <a:avLst/>
            <a:gdLst>
              <a:gd name="T0" fmla="*/ 1314450 w 21600"/>
              <a:gd name="T1" fmla="*/ 0 h 21600"/>
              <a:gd name="T2" fmla="*/ 0 w 21600"/>
              <a:gd name="T3" fmla="*/ 304800 h 21600"/>
              <a:gd name="T4" fmla="*/ 1314450 w 21600"/>
              <a:gd name="T5" fmla="*/ 609600 h 21600"/>
              <a:gd name="T6" fmla="*/ 1752600 w 21600"/>
              <a:gd name="T7" fmla="*/ 304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a:tailEnd/>
          </a:ln>
        </p:spPr>
        <p:txBody>
          <a:bodyPr wrap="none" anchor="ct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tr-TR" altLang="tr-TR"/>
          </a:p>
        </p:txBody>
      </p:sp>
      <p:sp>
        <p:nvSpPr>
          <p:cNvPr id="25" name="AutoShape 50"/>
          <p:cNvSpPr>
            <a:spLocks noChangeArrowheads="1"/>
          </p:cNvSpPr>
          <p:nvPr/>
        </p:nvSpPr>
        <p:spPr bwMode="auto">
          <a:xfrm rot="9124552">
            <a:off x="5553799" y="2769855"/>
            <a:ext cx="2286000" cy="609600"/>
          </a:xfrm>
          <a:custGeom>
            <a:avLst/>
            <a:gdLst>
              <a:gd name="T0" fmla="*/ 1714500 w 21600"/>
              <a:gd name="T1" fmla="*/ 0 h 21600"/>
              <a:gd name="T2" fmla="*/ 0 w 21600"/>
              <a:gd name="T3" fmla="*/ 304800 h 21600"/>
              <a:gd name="T4" fmla="*/ 1714500 w 21600"/>
              <a:gd name="T5" fmla="*/ 609600 h 21600"/>
              <a:gd name="T6" fmla="*/ 2286000 w 21600"/>
              <a:gd name="T7" fmla="*/ 304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a:solidFill>
              <a:schemeClr val="tx1"/>
            </a:solidFill>
            <a:miter lim="800000"/>
            <a:headEnd/>
            <a:tailEnd/>
          </a:ln>
        </p:spPr>
        <p:txBody>
          <a:bodyPr wrap="none" anchor="ct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tr-TR" altLang="tr-TR"/>
          </a:p>
        </p:txBody>
      </p:sp>
      <p:sp>
        <p:nvSpPr>
          <p:cNvPr id="26" name="AutoShape 49"/>
          <p:cNvSpPr>
            <a:spLocks noChangeArrowheads="1"/>
          </p:cNvSpPr>
          <p:nvPr/>
        </p:nvSpPr>
        <p:spPr bwMode="auto">
          <a:xfrm rot="21456018">
            <a:off x="2167100" y="4909813"/>
            <a:ext cx="1752600" cy="609600"/>
          </a:xfrm>
          <a:custGeom>
            <a:avLst/>
            <a:gdLst>
              <a:gd name="T0" fmla="*/ 1314450 w 21600"/>
              <a:gd name="T1" fmla="*/ 0 h 21600"/>
              <a:gd name="T2" fmla="*/ 0 w 21600"/>
              <a:gd name="T3" fmla="*/ 304800 h 21600"/>
              <a:gd name="T4" fmla="*/ 1314450 w 21600"/>
              <a:gd name="T5" fmla="*/ 609600 h 21600"/>
              <a:gd name="T6" fmla="*/ 1752600 w 21600"/>
              <a:gd name="T7" fmla="*/ 304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a:tailEnd/>
          </a:ln>
        </p:spPr>
        <p:txBody>
          <a:bodyPr wrap="none" anchor="ctr"/>
          <a:ls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tr-TR" altLang="tr-TR"/>
          </a:p>
        </p:txBody>
      </p:sp>
    </p:spTree>
    <p:extLst>
      <p:ext uri="{BB962C8B-B14F-4D97-AF65-F5344CB8AC3E}">
        <p14:creationId xmlns:p14="http://schemas.microsoft.com/office/powerpoint/2010/main" val="2067095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t>Şizofreni</a:t>
            </a:r>
            <a:r>
              <a:rPr lang="tr-TR" dirty="0" smtClean="0"/>
              <a:t/>
            </a:r>
            <a:br>
              <a:rPr lang="tr-TR" dirty="0" smtClean="0"/>
            </a:br>
            <a:r>
              <a:rPr lang="tr-TR" sz="4000" dirty="0" smtClean="0"/>
              <a:t>  </a:t>
            </a:r>
            <a:r>
              <a:rPr lang="tr-TR" dirty="0" err="1" smtClean="0"/>
              <a:t>Semptomatoloji</a:t>
            </a:r>
            <a:r>
              <a:rPr lang="tr-TR" dirty="0" smtClean="0"/>
              <a:t> ve Klinik Tipleri</a:t>
            </a:r>
            <a:endParaRPr lang="tr-TR" dirty="0"/>
          </a:p>
        </p:txBody>
      </p:sp>
      <p:sp>
        <p:nvSpPr>
          <p:cNvPr id="3" name="İçerik Yer Tutucusu 2"/>
          <p:cNvSpPr>
            <a:spLocks noGrp="1"/>
          </p:cNvSpPr>
          <p:nvPr>
            <p:ph idx="1"/>
          </p:nvPr>
        </p:nvSpPr>
        <p:spPr/>
        <p:txBody>
          <a:bodyPr/>
          <a:lstStyle/>
          <a:p>
            <a:r>
              <a:rPr lang="tr-TR" dirty="0" smtClean="0"/>
              <a:t>Pozitif semptomlar              Negatif semptomlar</a:t>
            </a:r>
          </a:p>
          <a:p>
            <a:endParaRPr lang="tr-TR" dirty="0"/>
          </a:p>
        </p:txBody>
      </p:sp>
      <p:pic>
        <p:nvPicPr>
          <p:cNvPr id="4" name="Picture 7" descr="anger">
            <a:hlinkClick r:id="rId2"/>
          </p:cNvPr>
          <p:cNvPicPr>
            <a:picLocks noChangeAspect="1" noChangeArrowheads="1"/>
          </p:cNvPicPr>
          <p:nvPr/>
        </p:nvPicPr>
        <p:blipFill>
          <a:blip r:embed="rId3"/>
          <a:srcRect/>
          <a:stretch>
            <a:fillRect/>
          </a:stretch>
        </p:blipFill>
        <p:spPr>
          <a:xfrm>
            <a:off x="250825" y="2349500"/>
            <a:ext cx="4249738" cy="4175125"/>
          </a:xfrm>
          <a:prstGeom prst="rect">
            <a:avLst/>
          </a:prstGeom>
        </p:spPr>
      </p:pic>
      <p:pic>
        <p:nvPicPr>
          <p:cNvPr id="5" name="Picture 10" descr="Schizophrenia">
            <a:hlinkClick r:id="rId4"/>
          </p:cNvPr>
          <p:cNvPicPr>
            <a:picLocks noChangeAspect="1" noChangeArrowheads="1"/>
          </p:cNvPicPr>
          <p:nvPr/>
        </p:nvPicPr>
        <p:blipFill>
          <a:blip r:embed="rId5"/>
          <a:srcRect/>
          <a:stretch>
            <a:fillRect/>
          </a:stretch>
        </p:blipFill>
        <p:spPr>
          <a:xfrm>
            <a:off x="4859338" y="2420938"/>
            <a:ext cx="3960812" cy="4103687"/>
          </a:xfrm>
          <a:prstGeom prst="rect">
            <a:avLst/>
          </a:prstGeom>
        </p:spPr>
      </p:pic>
    </p:spTree>
    <p:extLst>
      <p:ext uri="{BB962C8B-B14F-4D97-AF65-F5344CB8AC3E}">
        <p14:creationId xmlns:p14="http://schemas.microsoft.com/office/powerpoint/2010/main" val="92238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261937"/>
            <a:ext cx="6667500" cy="5471319"/>
          </a:xfrm>
          <a:prstGeom prst="rect">
            <a:avLst/>
          </a:prstGeom>
        </p:spPr>
      </p:pic>
    </p:spTree>
    <p:extLst>
      <p:ext uri="{BB962C8B-B14F-4D97-AF65-F5344CB8AC3E}">
        <p14:creationId xmlns:p14="http://schemas.microsoft.com/office/powerpoint/2010/main" val="2595577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t>Şizofreni</a:t>
            </a:r>
            <a:r>
              <a:rPr lang="tr-TR" dirty="0" smtClean="0"/>
              <a:t/>
            </a:r>
            <a:br>
              <a:rPr lang="tr-TR" dirty="0" smtClean="0"/>
            </a:br>
            <a:r>
              <a:rPr lang="tr-TR" sz="4000" dirty="0" smtClean="0"/>
              <a:t>  </a:t>
            </a:r>
            <a:r>
              <a:rPr lang="tr-TR" dirty="0" err="1" smtClean="0"/>
              <a:t>Semptomatoloji</a:t>
            </a:r>
            <a:r>
              <a:rPr lang="tr-TR" dirty="0" smtClean="0"/>
              <a:t> ve Klinik Tipleri</a:t>
            </a:r>
            <a:endParaRPr lang="tr-TR" dirty="0"/>
          </a:p>
        </p:txBody>
      </p:sp>
      <p:sp>
        <p:nvSpPr>
          <p:cNvPr id="3" name="İçerik Yer Tutucusu 2"/>
          <p:cNvSpPr>
            <a:spLocks noGrp="1"/>
          </p:cNvSpPr>
          <p:nvPr>
            <p:ph idx="1"/>
          </p:nvPr>
        </p:nvSpPr>
        <p:spPr/>
        <p:txBody>
          <a:bodyPr>
            <a:normAutofit/>
          </a:bodyPr>
          <a:lstStyle/>
          <a:p>
            <a:pPr>
              <a:lnSpc>
                <a:spcPct val="90000"/>
              </a:lnSpc>
            </a:pPr>
            <a:r>
              <a:rPr lang="tr-TR" sz="2400" b="1" dirty="0" smtClean="0">
                <a:solidFill>
                  <a:schemeClr val="accent1"/>
                </a:solidFill>
              </a:rPr>
              <a:t>Pozitif </a:t>
            </a:r>
            <a:r>
              <a:rPr lang="tr-TR" sz="2400" b="1" dirty="0" err="1" smtClean="0">
                <a:solidFill>
                  <a:schemeClr val="accent1"/>
                </a:solidFill>
              </a:rPr>
              <a:t>Psikotik</a:t>
            </a:r>
            <a:r>
              <a:rPr lang="tr-TR" sz="2400" b="1" dirty="0" smtClean="0">
                <a:solidFill>
                  <a:schemeClr val="accent1"/>
                </a:solidFill>
              </a:rPr>
              <a:t> Belirtiler</a:t>
            </a:r>
          </a:p>
          <a:p>
            <a:pPr>
              <a:lnSpc>
                <a:spcPct val="90000"/>
              </a:lnSpc>
            </a:pPr>
            <a:endParaRPr lang="tr-TR" sz="2400" dirty="0" smtClean="0"/>
          </a:p>
          <a:p>
            <a:pPr lvl="1">
              <a:lnSpc>
                <a:spcPct val="90000"/>
              </a:lnSpc>
            </a:pPr>
            <a:r>
              <a:rPr lang="tr-TR" b="1" dirty="0" smtClean="0"/>
              <a:t>Sanrılar (hezeyanlar)</a:t>
            </a:r>
          </a:p>
          <a:p>
            <a:pPr lvl="1">
              <a:lnSpc>
                <a:spcPct val="90000"/>
              </a:lnSpc>
            </a:pPr>
            <a:r>
              <a:rPr lang="tr-TR" b="1" dirty="0" err="1" smtClean="0"/>
              <a:t>Varsanılar</a:t>
            </a:r>
            <a:r>
              <a:rPr lang="tr-TR" b="1" dirty="0" smtClean="0"/>
              <a:t> (halüsinasyonlar)</a:t>
            </a:r>
          </a:p>
          <a:p>
            <a:pPr lvl="1">
              <a:lnSpc>
                <a:spcPct val="90000"/>
              </a:lnSpc>
            </a:pPr>
            <a:r>
              <a:rPr lang="tr-TR" b="1" dirty="0" smtClean="0"/>
              <a:t>Konuşma bozuklukları</a:t>
            </a:r>
          </a:p>
          <a:p>
            <a:pPr lvl="1">
              <a:lnSpc>
                <a:spcPct val="90000"/>
              </a:lnSpc>
            </a:pPr>
            <a:r>
              <a:rPr lang="tr-TR" b="1" dirty="0" smtClean="0"/>
              <a:t>Davranış bozuklukları</a:t>
            </a:r>
          </a:p>
          <a:p>
            <a:pPr>
              <a:lnSpc>
                <a:spcPct val="90000"/>
              </a:lnSpc>
            </a:pPr>
            <a:endParaRPr lang="fr-FR" sz="2800" b="1" dirty="0" smtClean="0"/>
          </a:p>
          <a:p>
            <a:pPr>
              <a:lnSpc>
                <a:spcPct val="90000"/>
              </a:lnSpc>
            </a:pPr>
            <a:endParaRPr lang="tr-TR" sz="2800" b="1" dirty="0" smtClean="0">
              <a:solidFill>
                <a:schemeClr val="accent1"/>
              </a:solidFill>
            </a:endParaRPr>
          </a:p>
          <a:p>
            <a:pPr>
              <a:lnSpc>
                <a:spcPct val="90000"/>
              </a:lnSpc>
            </a:pPr>
            <a:endParaRPr lang="tr-TR" sz="2400" b="1" dirty="0" smtClean="0">
              <a:solidFill>
                <a:schemeClr val="accent1"/>
              </a:solidFill>
            </a:endParaRPr>
          </a:p>
          <a:p>
            <a:endParaRPr lang="tr-TR" dirty="0"/>
          </a:p>
        </p:txBody>
      </p:sp>
    </p:spTree>
    <p:extLst>
      <p:ext uri="{BB962C8B-B14F-4D97-AF65-F5344CB8AC3E}">
        <p14:creationId xmlns:p14="http://schemas.microsoft.com/office/powerpoint/2010/main" val="1832812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sz="2400" b="1" dirty="0" smtClean="0">
                <a:solidFill>
                  <a:schemeClr val="accent1"/>
                </a:solidFill>
              </a:rPr>
              <a:t>Negatif </a:t>
            </a:r>
            <a:r>
              <a:rPr lang="tr-TR" sz="2400" b="1" dirty="0" err="1" smtClean="0">
                <a:solidFill>
                  <a:schemeClr val="accent1"/>
                </a:solidFill>
              </a:rPr>
              <a:t>Psikotik</a:t>
            </a:r>
            <a:r>
              <a:rPr lang="tr-TR" sz="2400" b="1" dirty="0" smtClean="0">
                <a:solidFill>
                  <a:schemeClr val="accent1"/>
                </a:solidFill>
              </a:rPr>
              <a:t> Belirtiler</a:t>
            </a:r>
          </a:p>
          <a:p>
            <a:endParaRPr lang="tr-TR" b="1" dirty="0" smtClean="0">
              <a:solidFill>
                <a:schemeClr val="accent1"/>
              </a:solidFill>
            </a:endParaRPr>
          </a:p>
          <a:p>
            <a:pPr lvl="1"/>
            <a:r>
              <a:rPr lang="tr-TR" sz="2400" b="1" dirty="0" smtClean="0"/>
              <a:t>Dikkat bozukluğu </a:t>
            </a:r>
          </a:p>
          <a:p>
            <a:pPr lvl="1"/>
            <a:r>
              <a:rPr lang="tr-TR" sz="2400" b="1" dirty="0" err="1" smtClean="0"/>
              <a:t>Aloji</a:t>
            </a:r>
            <a:endParaRPr lang="tr-TR" sz="2400" b="1" dirty="0" smtClean="0"/>
          </a:p>
          <a:p>
            <a:pPr lvl="1"/>
            <a:r>
              <a:rPr lang="tr-TR" sz="2400" b="1" dirty="0" err="1" smtClean="0"/>
              <a:t>Anhedoni</a:t>
            </a:r>
            <a:endParaRPr lang="tr-TR" sz="2400" b="1" dirty="0" smtClean="0"/>
          </a:p>
          <a:p>
            <a:pPr lvl="1"/>
            <a:r>
              <a:rPr lang="tr-TR" sz="2400" b="1" dirty="0" err="1" smtClean="0"/>
              <a:t>Affekt</a:t>
            </a:r>
            <a:r>
              <a:rPr lang="tr-TR" sz="2400" b="1" dirty="0" smtClean="0"/>
              <a:t> azalması</a:t>
            </a:r>
          </a:p>
          <a:p>
            <a:pPr lvl="1"/>
            <a:r>
              <a:rPr lang="tr-TR" sz="2400" b="1" dirty="0" err="1" smtClean="0"/>
              <a:t>Avolisyon</a:t>
            </a:r>
            <a:endParaRPr lang="tr-TR" sz="2400" b="1" dirty="0" smtClean="0"/>
          </a:p>
          <a:p>
            <a:pPr lvl="1"/>
            <a:r>
              <a:rPr lang="tr-TR" sz="2400" b="1" dirty="0" smtClean="0"/>
              <a:t>Sosyal </a:t>
            </a:r>
            <a:r>
              <a:rPr lang="tr-TR" sz="2400" b="1" dirty="0" err="1" smtClean="0"/>
              <a:t>içeçekilme</a:t>
            </a:r>
            <a:endParaRPr lang="tr-TR" sz="2400" b="1" dirty="0" smtClean="0"/>
          </a:p>
          <a:p>
            <a:pPr lvl="1"/>
            <a:r>
              <a:rPr lang="tr-TR" sz="2400" b="1" dirty="0" smtClean="0"/>
              <a:t>Duygusal </a:t>
            </a:r>
            <a:r>
              <a:rPr lang="tr-TR" sz="2400" b="1" dirty="0" err="1" smtClean="0"/>
              <a:t>içeçekilme</a:t>
            </a:r>
            <a:endParaRPr lang="tr-TR" sz="2400" b="1" dirty="0" smtClean="0"/>
          </a:p>
          <a:p>
            <a:pPr lvl="1"/>
            <a:r>
              <a:rPr lang="tr-TR" sz="2400" b="1" dirty="0" smtClean="0"/>
              <a:t>Kendine bakım azalması</a:t>
            </a:r>
          </a:p>
          <a:p>
            <a:pPr lvl="1"/>
            <a:r>
              <a:rPr lang="tr-TR" sz="2400" b="1" dirty="0" smtClean="0"/>
              <a:t>İşlevsellikte bozulma</a:t>
            </a:r>
          </a:p>
          <a:p>
            <a:endParaRPr lang="fr-FR" sz="2400" b="1" dirty="0" smtClean="0"/>
          </a:p>
          <a:p>
            <a:endParaRPr lang="tr-TR" dirty="0"/>
          </a:p>
        </p:txBody>
      </p:sp>
    </p:spTree>
    <p:extLst>
      <p:ext uri="{BB962C8B-B14F-4D97-AF65-F5344CB8AC3E}">
        <p14:creationId xmlns:p14="http://schemas.microsoft.com/office/powerpoint/2010/main" val="1341767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Varsanı</a:t>
            </a:r>
            <a:r>
              <a:rPr lang="tr-TR" dirty="0" smtClean="0"/>
              <a:t/>
            </a:r>
            <a:br>
              <a:rPr lang="tr-TR" dirty="0" smtClean="0"/>
            </a:br>
            <a:endParaRPr lang="tr-TR" dirty="0"/>
          </a:p>
        </p:txBody>
      </p:sp>
      <p:pic>
        <p:nvPicPr>
          <p:cNvPr id="4" name="Picture 6" descr="CKE50001"/>
          <p:cNvPicPr>
            <a:picLocks noGrp="1" noChangeAspect="1" noChangeArrowheads="1"/>
          </p:cNvPicPr>
          <p:nvPr>
            <p:ph idx="1"/>
          </p:nvPr>
        </p:nvPicPr>
        <p:blipFill>
          <a:blip r:embed="rId2"/>
          <a:srcRect/>
          <a:stretch>
            <a:fillRect/>
          </a:stretch>
        </p:blipFill>
        <p:spPr>
          <a:xfrm>
            <a:off x="6084168" y="2060848"/>
            <a:ext cx="2225233" cy="3615241"/>
          </a:xfrm>
          <a:noFill/>
        </p:spPr>
      </p:pic>
      <p:pic>
        <p:nvPicPr>
          <p:cNvPr id="5" name="Picture 6" descr="CKE50001"/>
          <p:cNvPicPr>
            <a:picLocks noChangeAspect="1" noChangeArrowheads="1"/>
          </p:cNvPicPr>
          <p:nvPr/>
        </p:nvPicPr>
        <p:blipFill>
          <a:blip r:embed="rId2"/>
          <a:srcRect/>
          <a:stretch>
            <a:fillRect/>
          </a:stretch>
        </p:blipFill>
        <p:spPr>
          <a:xfrm>
            <a:off x="5554663" y="1628775"/>
            <a:ext cx="3049587" cy="4464050"/>
          </a:xfrm>
          <a:prstGeom prst="rect">
            <a:avLst/>
          </a:prstGeom>
          <a:noFill/>
        </p:spPr>
      </p:pic>
      <p:pic>
        <p:nvPicPr>
          <p:cNvPr id="6" name="Picture 6" descr="CKE50001"/>
          <p:cNvPicPr>
            <a:picLocks noChangeAspect="1" noChangeArrowheads="1"/>
          </p:cNvPicPr>
          <p:nvPr/>
        </p:nvPicPr>
        <p:blipFill>
          <a:blip r:embed="rId2"/>
          <a:srcRect/>
          <a:stretch>
            <a:fillRect/>
          </a:stretch>
        </p:blipFill>
        <p:spPr>
          <a:xfrm>
            <a:off x="5707063" y="1781175"/>
            <a:ext cx="3049587" cy="4464050"/>
          </a:xfrm>
          <a:prstGeom prst="rect">
            <a:avLst/>
          </a:prstGeom>
          <a:noFill/>
        </p:spPr>
      </p:pic>
      <p:sp>
        <p:nvSpPr>
          <p:cNvPr id="7" name="Dikdörtgen 6"/>
          <p:cNvSpPr/>
          <p:nvPr/>
        </p:nvSpPr>
        <p:spPr>
          <a:xfrm>
            <a:off x="611560" y="1628775"/>
            <a:ext cx="4572000" cy="5632311"/>
          </a:xfrm>
          <a:prstGeom prst="rect">
            <a:avLst/>
          </a:prstGeom>
        </p:spPr>
        <p:txBody>
          <a:bodyPr>
            <a:spAutoFit/>
          </a:bodyPr>
          <a:lstStyle/>
          <a:p>
            <a:pPr marL="342900" indent="-342900">
              <a:buFont typeface="Arial" panose="020B0604020202020204" pitchFamily="34" charset="0"/>
              <a:buChar char="•"/>
            </a:pPr>
            <a:r>
              <a:rPr lang="tr-TR" sz="2400" i="1" dirty="0" smtClean="0">
                <a:solidFill>
                  <a:schemeClr val="tx2">
                    <a:lumMod val="50000"/>
                  </a:schemeClr>
                </a:solidFill>
              </a:rPr>
              <a:t>İşitsel </a:t>
            </a:r>
            <a:r>
              <a:rPr lang="tr-TR" sz="2400" i="1" dirty="0" err="1" smtClean="0">
                <a:solidFill>
                  <a:schemeClr val="tx2">
                    <a:lumMod val="50000"/>
                  </a:schemeClr>
                </a:solidFill>
              </a:rPr>
              <a:t>varsanılar</a:t>
            </a:r>
            <a:endParaRPr lang="tr-TR" sz="2400" i="1" dirty="0" smtClean="0">
              <a:solidFill>
                <a:schemeClr val="tx2">
                  <a:lumMod val="50000"/>
                </a:schemeClr>
              </a:solidFill>
            </a:endParaRPr>
          </a:p>
          <a:p>
            <a:pPr marL="800100" lvl="1" indent="-342900">
              <a:buFont typeface="Arial" panose="020B0604020202020204" pitchFamily="34" charset="0"/>
              <a:buChar char="•"/>
            </a:pPr>
            <a:r>
              <a:rPr lang="tr-TR" sz="2400" i="1" dirty="0" smtClean="0">
                <a:solidFill>
                  <a:schemeClr val="tx2">
                    <a:lumMod val="50000"/>
                  </a:schemeClr>
                </a:solidFill>
              </a:rPr>
              <a:t>Kendi aralarında konuşan sesler</a:t>
            </a:r>
          </a:p>
          <a:p>
            <a:pPr marL="800100" lvl="1" indent="-342900">
              <a:buFont typeface="Arial" panose="020B0604020202020204" pitchFamily="34" charset="0"/>
              <a:buChar char="•"/>
            </a:pPr>
            <a:r>
              <a:rPr lang="tr-TR" sz="2400" i="1" dirty="0" smtClean="0">
                <a:solidFill>
                  <a:schemeClr val="tx2">
                    <a:lumMod val="50000"/>
                  </a:schemeClr>
                </a:solidFill>
              </a:rPr>
              <a:t>Yorum yapan sesler</a:t>
            </a:r>
          </a:p>
          <a:p>
            <a:pPr marL="800100" lvl="1" indent="-342900">
              <a:buFont typeface="Arial" panose="020B0604020202020204" pitchFamily="34" charset="0"/>
              <a:buChar char="•"/>
            </a:pPr>
            <a:r>
              <a:rPr lang="tr-TR" sz="2400" i="1" dirty="0" smtClean="0">
                <a:solidFill>
                  <a:schemeClr val="tx2">
                    <a:lumMod val="50000"/>
                  </a:schemeClr>
                </a:solidFill>
              </a:rPr>
              <a:t>Emreden sesler</a:t>
            </a:r>
            <a:endParaRPr lang="fr-FR" sz="2400" i="1" dirty="0" smtClean="0">
              <a:solidFill>
                <a:schemeClr val="tx2">
                  <a:lumMod val="50000"/>
                </a:schemeClr>
              </a:solidFill>
            </a:endParaRPr>
          </a:p>
          <a:p>
            <a:pPr marL="342900" indent="-342900">
              <a:buFont typeface="Arial" panose="020B0604020202020204" pitchFamily="34" charset="0"/>
              <a:buChar char="•"/>
            </a:pPr>
            <a:endParaRPr lang="fr-FR" sz="2400" i="1" dirty="0" smtClean="0">
              <a:solidFill>
                <a:schemeClr val="tx2">
                  <a:lumMod val="50000"/>
                </a:schemeClr>
              </a:solidFill>
            </a:endParaRPr>
          </a:p>
          <a:p>
            <a:pPr marL="342900" indent="-342900">
              <a:buFont typeface="Arial" panose="020B0604020202020204" pitchFamily="34" charset="0"/>
              <a:buChar char="•"/>
            </a:pPr>
            <a:r>
              <a:rPr lang="tr-TR" sz="2400" i="1" dirty="0" smtClean="0">
                <a:solidFill>
                  <a:schemeClr val="tx2">
                    <a:lumMod val="50000"/>
                  </a:schemeClr>
                </a:solidFill>
              </a:rPr>
              <a:t>Görsel </a:t>
            </a:r>
            <a:r>
              <a:rPr lang="tr-TR" sz="2400" i="1" dirty="0" err="1" smtClean="0">
                <a:solidFill>
                  <a:schemeClr val="tx2">
                    <a:lumMod val="50000"/>
                  </a:schemeClr>
                </a:solidFill>
              </a:rPr>
              <a:t>varsanılar</a:t>
            </a:r>
            <a:endParaRPr lang="tr-TR" sz="2400" i="1" dirty="0" smtClean="0">
              <a:solidFill>
                <a:schemeClr val="tx2">
                  <a:lumMod val="50000"/>
                </a:schemeClr>
              </a:solidFill>
            </a:endParaRPr>
          </a:p>
          <a:p>
            <a:pPr marL="342900" indent="-342900">
              <a:buFont typeface="Arial" panose="020B0604020202020204" pitchFamily="34" charset="0"/>
              <a:buChar char="•"/>
            </a:pPr>
            <a:r>
              <a:rPr lang="tr-TR" sz="2400" i="1" dirty="0" smtClean="0">
                <a:solidFill>
                  <a:schemeClr val="tx2">
                    <a:lumMod val="50000"/>
                  </a:schemeClr>
                </a:solidFill>
              </a:rPr>
              <a:t>Temas </a:t>
            </a:r>
            <a:r>
              <a:rPr lang="tr-TR" sz="2400" i="1" dirty="0" err="1" smtClean="0">
                <a:solidFill>
                  <a:schemeClr val="tx2">
                    <a:lumMod val="50000"/>
                  </a:schemeClr>
                </a:solidFill>
              </a:rPr>
              <a:t>varsanıları</a:t>
            </a:r>
            <a:endParaRPr lang="tr-TR" sz="2400" i="1" dirty="0" smtClean="0">
              <a:solidFill>
                <a:schemeClr val="tx2">
                  <a:lumMod val="50000"/>
                </a:schemeClr>
              </a:solidFill>
            </a:endParaRPr>
          </a:p>
          <a:p>
            <a:pPr marL="342900" indent="-342900">
              <a:buFont typeface="Arial" panose="020B0604020202020204" pitchFamily="34" charset="0"/>
              <a:buChar char="•"/>
            </a:pPr>
            <a:r>
              <a:rPr lang="tr-TR" sz="2400" i="1" dirty="0" smtClean="0">
                <a:solidFill>
                  <a:schemeClr val="tx2">
                    <a:lumMod val="50000"/>
                  </a:schemeClr>
                </a:solidFill>
              </a:rPr>
              <a:t>Koku </a:t>
            </a:r>
            <a:r>
              <a:rPr lang="tr-TR" sz="2400" i="1" dirty="0" err="1" smtClean="0">
                <a:solidFill>
                  <a:schemeClr val="tx2">
                    <a:lumMod val="50000"/>
                  </a:schemeClr>
                </a:solidFill>
              </a:rPr>
              <a:t>varsanılar</a:t>
            </a:r>
            <a:endParaRPr lang="tr-TR" sz="2400" i="1" dirty="0" smtClean="0">
              <a:solidFill>
                <a:schemeClr val="tx2">
                  <a:lumMod val="50000"/>
                </a:schemeClr>
              </a:solidFill>
            </a:endParaRPr>
          </a:p>
          <a:p>
            <a:pPr marL="342900" indent="-342900">
              <a:buFont typeface="Arial" panose="020B0604020202020204" pitchFamily="34" charset="0"/>
              <a:buChar char="•"/>
            </a:pPr>
            <a:r>
              <a:rPr lang="tr-TR" sz="2400" i="1" dirty="0" smtClean="0">
                <a:solidFill>
                  <a:schemeClr val="tx2">
                    <a:lumMod val="50000"/>
                  </a:schemeClr>
                </a:solidFill>
              </a:rPr>
              <a:t>Tat </a:t>
            </a:r>
            <a:r>
              <a:rPr lang="tr-TR" sz="2400" i="1" dirty="0" err="1" smtClean="0">
                <a:solidFill>
                  <a:schemeClr val="tx2">
                    <a:lumMod val="50000"/>
                  </a:schemeClr>
                </a:solidFill>
              </a:rPr>
              <a:t>varsanıları</a:t>
            </a:r>
            <a:endParaRPr lang="tr-TR" sz="2400" i="1" dirty="0" smtClean="0">
              <a:solidFill>
                <a:schemeClr val="tx2">
                  <a:lumMod val="50000"/>
                </a:schemeClr>
              </a:solidFill>
            </a:endParaRPr>
          </a:p>
          <a:p>
            <a:pPr marL="342900" indent="-342900">
              <a:buFont typeface="Arial" panose="020B0604020202020204" pitchFamily="34" charset="0"/>
              <a:buChar char="•"/>
            </a:pPr>
            <a:r>
              <a:rPr lang="tr-TR" sz="2400" i="1" dirty="0" smtClean="0">
                <a:solidFill>
                  <a:schemeClr val="tx2">
                    <a:lumMod val="50000"/>
                  </a:schemeClr>
                </a:solidFill>
              </a:rPr>
              <a:t>Hareket </a:t>
            </a:r>
            <a:r>
              <a:rPr lang="tr-TR" sz="2400" i="1" dirty="0" err="1" smtClean="0">
                <a:solidFill>
                  <a:schemeClr val="tx2">
                    <a:lumMod val="50000"/>
                  </a:schemeClr>
                </a:solidFill>
              </a:rPr>
              <a:t>varsanıları</a:t>
            </a:r>
            <a:endParaRPr lang="tr-TR" sz="2400" i="1" dirty="0" smtClean="0">
              <a:solidFill>
                <a:schemeClr val="tx2">
                  <a:lumMod val="50000"/>
                </a:schemeClr>
              </a:solidFill>
            </a:endParaRPr>
          </a:p>
          <a:p>
            <a:pPr marL="342900" indent="-342900">
              <a:buFont typeface="Arial" panose="020B0604020202020204" pitchFamily="34" charset="0"/>
              <a:buChar char="•"/>
            </a:pPr>
            <a:endParaRPr lang="tr-TR" sz="2400" i="1" dirty="0">
              <a:solidFill>
                <a:schemeClr val="accent6">
                  <a:lumMod val="75000"/>
                </a:schemeClr>
              </a:solidFill>
            </a:endParaRPr>
          </a:p>
          <a:p>
            <a:pPr marL="342900" indent="-342900">
              <a:buFont typeface="Arial" panose="020B0604020202020204" pitchFamily="34" charset="0"/>
              <a:buChar char="•"/>
            </a:pPr>
            <a:endParaRPr lang="tr-TR" sz="2400" i="1" dirty="0" smtClean="0">
              <a:solidFill>
                <a:schemeClr val="accent6">
                  <a:lumMod val="75000"/>
                </a:schemeClr>
              </a:solidFill>
            </a:endParaRPr>
          </a:p>
          <a:p>
            <a:pPr marL="342900" indent="-342900">
              <a:buFont typeface="Arial" panose="020B0604020202020204" pitchFamily="34" charset="0"/>
              <a:buChar char="•"/>
            </a:pPr>
            <a:endParaRPr lang="tr-TR" sz="2400" i="1" dirty="0">
              <a:solidFill>
                <a:schemeClr val="accent6">
                  <a:lumMod val="75000"/>
                </a:schemeClr>
              </a:solidFill>
            </a:endParaRPr>
          </a:p>
          <a:p>
            <a:endParaRPr lang="tr-TR" sz="2400" dirty="0" smtClean="0"/>
          </a:p>
        </p:txBody>
      </p:sp>
    </p:spTree>
    <p:extLst>
      <p:ext uri="{BB962C8B-B14F-4D97-AF65-F5344CB8AC3E}">
        <p14:creationId xmlns:p14="http://schemas.microsoft.com/office/powerpoint/2010/main" val="52457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Dezorganize</a:t>
            </a:r>
            <a:r>
              <a:rPr lang="tr-TR" dirty="0" smtClean="0"/>
              <a:t> Konuşma</a:t>
            </a:r>
            <a:endParaRPr lang="tr-TR" dirty="0"/>
          </a:p>
        </p:txBody>
      </p:sp>
      <p:pic>
        <p:nvPicPr>
          <p:cNvPr id="4" name="Picture 7" descr="CAIB4H6Z"/>
          <p:cNvPicPr>
            <a:picLocks noGrp="1" noChangeAspect="1" noChangeArrowheads="1"/>
          </p:cNvPicPr>
          <p:nvPr>
            <p:ph idx="1"/>
          </p:nvPr>
        </p:nvPicPr>
        <p:blipFill>
          <a:blip r:embed="rId2"/>
          <a:srcRect/>
          <a:stretch>
            <a:fillRect/>
          </a:stretch>
        </p:blipFill>
        <p:spPr>
          <a:xfrm>
            <a:off x="5726347" y="1700808"/>
            <a:ext cx="3417653" cy="4525963"/>
          </a:xfrm>
          <a:noFill/>
        </p:spPr>
      </p:pic>
      <p:sp>
        <p:nvSpPr>
          <p:cNvPr id="5" name="Dikdörtgen 4"/>
          <p:cNvSpPr/>
          <p:nvPr/>
        </p:nvSpPr>
        <p:spPr>
          <a:xfrm>
            <a:off x="755576" y="2492896"/>
            <a:ext cx="4572000" cy="2585323"/>
          </a:xfrm>
          <a:prstGeom prst="rect">
            <a:avLst/>
          </a:prstGeom>
        </p:spPr>
        <p:txBody>
          <a:bodyPr>
            <a:spAutoFit/>
          </a:bodyPr>
          <a:lstStyle/>
          <a:p>
            <a:pPr marL="285750" indent="-285750">
              <a:buFont typeface="Arial" panose="020B0604020202020204" pitchFamily="34" charset="0"/>
              <a:buChar char="•"/>
            </a:pPr>
            <a:r>
              <a:rPr lang="tr-TR" b="1" dirty="0" smtClean="0">
                <a:solidFill>
                  <a:schemeClr val="tx2">
                    <a:lumMod val="75000"/>
                  </a:schemeClr>
                </a:solidFill>
              </a:rPr>
              <a:t>Mantıksızlık</a:t>
            </a:r>
          </a:p>
          <a:p>
            <a:pPr marL="285750" indent="-285750">
              <a:buFont typeface="Arial" panose="020B0604020202020204" pitchFamily="34" charset="0"/>
              <a:buChar char="•"/>
            </a:pPr>
            <a:r>
              <a:rPr lang="tr-TR" b="1" dirty="0" smtClean="0">
                <a:solidFill>
                  <a:schemeClr val="tx2">
                    <a:lumMod val="75000"/>
                  </a:schemeClr>
                </a:solidFill>
              </a:rPr>
              <a:t>Yandan cevap</a:t>
            </a:r>
          </a:p>
          <a:p>
            <a:pPr marL="285750" indent="-285750">
              <a:buFont typeface="Arial" panose="020B0604020202020204" pitchFamily="34" charset="0"/>
              <a:buChar char="•"/>
            </a:pPr>
            <a:r>
              <a:rPr lang="tr-TR" b="1" dirty="0" smtClean="0">
                <a:solidFill>
                  <a:schemeClr val="tx2">
                    <a:lumMod val="75000"/>
                  </a:schemeClr>
                </a:solidFill>
              </a:rPr>
              <a:t>Raydan çıkma</a:t>
            </a:r>
          </a:p>
          <a:p>
            <a:pPr marL="285750" indent="-285750">
              <a:buFont typeface="Arial" panose="020B0604020202020204" pitchFamily="34" charset="0"/>
              <a:buChar char="•"/>
            </a:pPr>
            <a:r>
              <a:rPr lang="tr-TR" b="1" dirty="0" err="1" smtClean="0">
                <a:solidFill>
                  <a:schemeClr val="tx2">
                    <a:lumMod val="75000"/>
                  </a:schemeClr>
                </a:solidFill>
              </a:rPr>
              <a:t>Teğetsellik</a:t>
            </a:r>
            <a:endParaRPr lang="tr-TR" b="1" dirty="0" smtClean="0">
              <a:solidFill>
                <a:schemeClr val="tx2">
                  <a:lumMod val="75000"/>
                </a:schemeClr>
              </a:solidFill>
            </a:endParaRPr>
          </a:p>
          <a:p>
            <a:pPr marL="285750" indent="-285750">
              <a:buFont typeface="Arial" panose="020B0604020202020204" pitchFamily="34" charset="0"/>
              <a:buChar char="•"/>
            </a:pPr>
            <a:r>
              <a:rPr lang="tr-TR" b="1" dirty="0" err="1" smtClean="0">
                <a:solidFill>
                  <a:schemeClr val="tx2">
                    <a:lumMod val="75000"/>
                  </a:schemeClr>
                </a:solidFill>
              </a:rPr>
              <a:t>Ayrıntıcılık</a:t>
            </a:r>
            <a:endParaRPr lang="tr-TR" b="1" dirty="0" smtClean="0">
              <a:solidFill>
                <a:schemeClr val="tx2">
                  <a:lumMod val="75000"/>
                </a:schemeClr>
              </a:solidFill>
            </a:endParaRPr>
          </a:p>
          <a:p>
            <a:pPr marL="285750" indent="-285750">
              <a:buFont typeface="Arial" panose="020B0604020202020204" pitchFamily="34" charset="0"/>
              <a:buChar char="•"/>
            </a:pPr>
            <a:r>
              <a:rPr lang="tr-TR" b="1" dirty="0" smtClean="0">
                <a:solidFill>
                  <a:schemeClr val="tx2">
                    <a:lumMod val="75000"/>
                  </a:schemeClr>
                </a:solidFill>
              </a:rPr>
              <a:t>Fikir uçuşması</a:t>
            </a:r>
          </a:p>
          <a:p>
            <a:pPr marL="285750" indent="-285750">
              <a:buFont typeface="Arial" panose="020B0604020202020204" pitchFamily="34" charset="0"/>
              <a:buChar char="•"/>
            </a:pPr>
            <a:r>
              <a:rPr lang="tr-TR" b="1" dirty="0" smtClean="0">
                <a:solidFill>
                  <a:schemeClr val="tx2">
                    <a:lumMod val="75000"/>
                  </a:schemeClr>
                </a:solidFill>
              </a:rPr>
              <a:t>Laf salatası (</a:t>
            </a:r>
            <a:r>
              <a:rPr lang="tr-TR" b="1" dirty="0" err="1" smtClean="0">
                <a:solidFill>
                  <a:schemeClr val="tx2">
                    <a:lumMod val="75000"/>
                  </a:schemeClr>
                </a:solidFill>
              </a:rPr>
              <a:t>enkoherans</a:t>
            </a:r>
            <a:r>
              <a:rPr lang="tr-TR" b="1" dirty="0" smtClean="0">
                <a:solidFill>
                  <a:schemeClr val="tx2">
                    <a:lumMod val="75000"/>
                  </a:schemeClr>
                </a:solidFill>
              </a:rPr>
              <a:t>)</a:t>
            </a:r>
          </a:p>
          <a:p>
            <a:pPr marL="285750" indent="-285750">
              <a:buFont typeface="Arial" panose="020B0604020202020204" pitchFamily="34" charset="0"/>
              <a:buChar char="•"/>
            </a:pPr>
            <a:r>
              <a:rPr lang="tr-TR" b="1" dirty="0" err="1" smtClean="0">
                <a:solidFill>
                  <a:schemeClr val="tx2">
                    <a:lumMod val="75000"/>
                  </a:schemeClr>
                </a:solidFill>
              </a:rPr>
              <a:t>Perseverasyon</a:t>
            </a:r>
            <a:endParaRPr lang="tr-TR" b="1" dirty="0" smtClean="0">
              <a:solidFill>
                <a:schemeClr val="tx2">
                  <a:lumMod val="75000"/>
                </a:schemeClr>
              </a:solidFill>
            </a:endParaRPr>
          </a:p>
          <a:p>
            <a:pPr marL="285750" indent="-285750">
              <a:buFont typeface="Arial" panose="020B0604020202020204" pitchFamily="34" charset="0"/>
              <a:buChar char="•"/>
            </a:pPr>
            <a:r>
              <a:rPr lang="tr-TR" b="1" dirty="0" smtClean="0">
                <a:solidFill>
                  <a:schemeClr val="tx2">
                    <a:lumMod val="75000"/>
                  </a:schemeClr>
                </a:solidFill>
              </a:rPr>
              <a:t>Neolojizm</a:t>
            </a:r>
          </a:p>
        </p:txBody>
      </p:sp>
    </p:spTree>
    <p:extLst>
      <p:ext uri="{BB962C8B-B14F-4D97-AF65-F5344CB8AC3E}">
        <p14:creationId xmlns:p14="http://schemas.microsoft.com/office/powerpoint/2010/main" val="988407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Dezorganize</a:t>
            </a:r>
            <a:r>
              <a:rPr lang="tr-TR" dirty="0" smtClean="0"/>
              <a:t> Davranış</a:t>
            </a:r>
            <a:endParaRPr lang="tr-TR" dirty="0"/>
          </a:p>
        </p:txBody>
      </p:sp>
      <p:pic>
        <p:nvPicPr>
          <p:cNvPr id="4" name="Picture 6" descr="CAWPSDKV"/>
          <p:cNvPicPr>
            <a:picLocks noGrp="1" noChangeAspect="1" noChangeArrowheads="1"/>
          </p:cNvPicPr>
          <p:nvPr>
            <p:ph idx="1"/>
          </p:nvPr>
        </p:nvPicPr>
        <p:blipFill>
          <a:blip r:embed="rId2"/>
          <a:srcRect/>
          <a:stretch>
            <a:fillRect/>
          </a:stretch>
        </p:blipFill>
        <p:spPr>
          <a:xfrm>
            <a:off x="5868144" y="1700808"/>
            <a:ext cx="2672588" cy="4525963"/>
          </a:xfrm>
          <a:noFill/>
        </p:spPr>
      </p:pic>
      <p:sp>
        <p:nvSpPr>
          <p:cNvPr id="5" name="Dikdörtgen 4"/>
          <p:cNvSpPr/>
          <p:nvPr/>
        </p:nvSpPr>
        <p:spPr>
          <a:xfrm>
            <a:off x="251520" y="1988840"/>
            <a:ext cx="4572000" cy="2923877"/>
          </a:xfrm>
          <a:prstGeom prst="rect">
            <a:avLst/>
          </a:prstGeom>
        </p:spPr>
        <p:txBody>
          <a:bodyPr>
            <a:spAutoFit/>
          </a:bodyPr>
          <a:lstStyle/>
          <a:p>
            <a:pPr marL="457200" indent="-457200">
              <a:buFont typeface="Arial" panose="020B0604020202020204" pitchFamily="34" charset="0"/>
              <a:buChar char="•"/>
            </a:pPr>
            <a:r>
              <a:rPr lang="tr-TR" sz="2800" b="1" dirty="0" smtClean="0">
                <a:solidFill>
                  <a:schemeClr val="tx2">
                    <a:lumMod val="75000"/>
                  </a:schemeClr>
                </a:solidFill>
              </a:rPr>
              <a:t>Taşkınlık</a:t>
            </a:r>
          </a:p>
          <a:p>
            <a:pPr marL="457200" indent="-457200">
              <a:buFont typeface="Arial" panose="020B0604020202020204" pitchFamily="34" charset="0"/>
              <a:buChar char="•"/>
            </a:pPr>
            <a:r>
              <a:rPr lang="tr-TR" sz="2800" b="1" dirty="0" smtClean="0">
                <a:solidFill>
                  <a:schemeClr val="tx2">
                    <a:lumMod val="75000"/>
                  </a:schemeClr>
                </a:solidFill>
              </a:rPr>
              <a:t>Hareket tekrarları (stereotipi)</a:t>
            </a:r>
          </a:p>
          <a:p>
            <a:pPr marL="457200" indent="-457200">
              <a:buFont typeface="Arial" panose="020B0604020202020204" pitchFamily="34" charset="0"/>
              <a:buChar char="•"/>
            </a:pPr>
            <a:r>
              <a:rPr lang="tr-TR" sz="2800" b="1" dirty="0" err="1" smtClean="0">
                <a:solidFill>
                  <a:schemeClr val="tx2">
                    <a:lumMod val="75000"/>
                  </a:schemeClr>
                </a:solidFill>
              </a:rPr>
              <a:t>Donakalım</a:t>
            </a:r>
            <a:r>
              <a:rPr lang="tr-TR" sz="2800" b="1" dirty="0" smtClean="0">
                <a:solidFill>
                  <a:schemeClr val="tx2">
                    <a:lumMod val="75000"/>
                  </a:schemeClr>
                </a:solidFill>
              </a:rPr>
              <a:t> </a:t>
            </a:r>
            <a:r>
              <a:rPr lang="tr-TR" sz="2800" b="1" dirty="0" err="1" smtClean="0">
                <a:solidFill>
                  <a:schemeClr val="tx2">
                    <a:lumMod val="75000"/>
                  </a:schemeClr>
                </a:solidFill>
              </a:rPr>
              <a:t>beliritileri</a:t>
            </a:r>
            <a:endParaRPr lang="tr-TR" sz="2800" b="1" dirty="0" smtClean="0">
              <a:solidFill>
                <a:schemeClr val="tx2">
                  <a:lumMod val="75000"/>
                </a:schemeClr>
              </a:solidFill>
            </a:endParaRPr>
          </a:p>
          <a:p>
            <a:pPr lvl="1"/>
            <a:r>
              <a:rPr lang="tr-TR" sz="2400" dirty="0" smtClean="0">
                <a:solidFill>
                  <a:schemeClr val="tx2">
                    <a:lumMod val="75000"/>
                  </a:schemeClr>
                </a:solidFill>
              </a:rPr>
              <a:t>Balmumu belirtisi</a:t>
            </a:r>
          </a:p>
          <a:p>
            <a:pPr lvl="1"/>
            <a:r>
              <a:rPr lang="tr-TR" sz="2400" dirty="0" smtClean="0">
                <a:solidFill>
                  <a:schemeClr val="tx2">
                    <a:lumMod val="75000"/>
                  </a:schemeClr>
                </a:solidFill>
              </a:rPr>
              <a:t>Duruş bozukluğu</a:t>
            </a:r>
          </a:p>
          <a:p>
            <a:pPr lvl="1"/>
            <a:r>
              <a:rPr lang="tr-TR" sz="2400" dirty="0" smtClean="0">
                <a:solidFill>
                  <a:schemeClr val="tx2">
                    <a:lumMod val="75000"/>
                  </a:schemeClr>
                </a:solidFill>
              </a:rPr>
              <a:t>Katılık hali</a:t>
            </a:r>
          </a:p>
        </p:txBody>
      </p:sp>
    </p:spTree>
    <p:extLst>
      <p:ext uri="{BB962C8B-B14F-4D97-AF65-F5344CB8AC3E}">
        <p14:creationId xmlns:p14="http://schemas.microsoft.com/office/powerpoint/2010/main" val="2886610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t> </a:t>
            </a:r>
            <a:r>
              <a:rPr lang="tr-TR" dirty="0" smtClean="0"/>
              <a:t>Dikkat eksikliği</a:t>
            </a:r>
            <a:endParaRPr lang="tr-TR" dirty="0"/>
          </a:p>
        </p:txBody>
      </p:sp>
      <p:pic>
        <p:nvPicPr>
          <p:cNvPr id="4" name="Picture 8" descr="9765-2272-1704"/>
          <p:cNvPicPr>
            <a:picLocks noGrp="1" noChangeAspect="1" noChangeArrowheads="1"/>
          </p:cNvPicPr>
          <p:nvPr>
            <p:ph idx="1"/>
          </p:nvPr>
        </p:nvPicPr>
        <p:blipFill>
          <a:blip r:embed="rId2"/>
          <a:srcRect/>
          <a:stretch>
            <a:fillRect/>
          </a:stretch>
        </p:blipFill>
        <p:spPr>
          <a:xfrm>
            <a:off x="4716016" y="2348880"/>
            <a:ext cx="4067944" cy="2692896"/>
          </a:xfrm>
          <a:noFill/>
        </p:spPr>
      </p:pic>
      <p:sp>
        <p:nvSpPr>
          <p:cNvPr id="5" name="Dikdörtgen 4"/>
          <p:cNvSpPr/>
          <p:nvPr/>
        </p:nvSpPr>
        <p:spPr>
          <a:xfrm>
            <a:off x="432342" y="2276766"/>
            <a:ext cx="4572000" cy="1015663"/>
          </a:xfrm>
          <a:prstGeom prst="rect">
            <a:avLst/>
          </a:prstGeom>
        </p:spPr>
        <p:txBody>
          <a:bodyPr>
            <a:spAutoFit/>
          </a:bodyPr>
          <a:lstStyle/>
          <a:p>
            <a:pPr marL="342900" indent="-342900">
              <a:buFont typeface="Arial" panose="020B0604020202020204" pitchFamily="34" charset="0"/>
              <a:buChar char="•"/>
            </a:pPr>
            <a:r>
              <a:rPr lang="tr-TR" sz="2000" b="1" dirty="0" smtClean="0">
                <a:solidFill>
                  <a:schemeClr val="tx2">
                    <a:lumMod val="75000"/>
                  </a:schemeClr>
                </a:solidFill>
              </a:rPr>
              <a:t>Zihnin bir uyaran üzerinde toplanamaması </a:t>
            </a:r>
          </a:p>
          <a:p>
            <a:pPr marL="342900" indent="-342900">
              <a:buFont typeface="Arial" panose="020B0604020202020204" pitchFamily="34" charset="0"/>
              <a:buChar char="•"/>
            </a:pPr>
            <a:r>
              <a:rPr lang="tr-TR" sz="2000" b="1" dirty="0" smtClean="0">
                <a:solidFill>
                  <a:schemeClr val="tx2">
                    <a:lumMod val="75000"/>
                  </a:schemeClr>
                </a:solidFill>
              </a:rPr>
              <a:t>Konsantrasyon güçlüğü</a:t>
            </a:r>
          </a:p>
        </p:txBody>
      </p:sp>
    </p:spTree>
    <p:extLst>
      <p:ext uri="{BB962C8B-B14F-4D97-AF65-F5344CB8AC3E}">
        <p14:creationId xmlns:p14="http://schemas.microsoft.com/office/powerpoint/2010/main" val="3058631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t>Negatif </a:t>
            </a:r>
            <a:r>
              <a:rPr lang="tr-TR" sz="2400" dirty="0" err="1" smtClean="0"/>
              <a:t>Semptomatoloji</a:t>
            </a:r>
            <a:r>
              <a:rPr lang="tr-TR" sz="2400" dirty="0" smtClean="0"/>
              <a:t/>
            </a:r>
            <a:br>
              <a:rPr lang="tr-TR" sz="2400" dirty="0" smtClean="0"/>
            </a:br>
            <a:r>
              <a:rPr lang="tr-TR" sz="2400" dirty="0" smtClean="0"/>
              <a:t>     </a:t>
            </a:r>
            <a:r>
              <a:rPr lang="tr-TR" dirty="0" smtClean="0"/>
              <a:t>Sosyal ve </a:t>
            </a:r>
            <a:r>
              <a:rPr lang="tr-TR" dirty="0" err="1" smtClean="0"/>
              <a:t>Emosyonel</a:t>
            </a:r>
            <a:r>
              <a:rPr lang="tr-TR" dirty="0" smtClean="0"/>
              <a:t> </a:t>
            </a:r>
            <a:r>
              <a:rPr lang="tr-TR" dirty="0" err="1" smtClean="0"/>
              <a:t>İçeçekilme</a:t>
            </a:r>
            <a:endParaRPr lang="tr-TR" dirty="0"/>
          </a:p>
        </p:txBody>
      </p:sp>
      <p:pic>
        <p:nvPicPr>
          <p:cNvPr id="4" name="Picture 6" descr="loneliness"/>
          <p:cNvPicPr>
            <a:picLocks noGrp="1" noChangeAspect="1" noChangeArrowheads="1"/>
          </p:cNvPicPr>
          <p:nvPr>
            <p:ph idx="1"/>
          </p:nvPr>
        </p:nvPicPr>
        <p:blipFill>
          <a:blip r:embed="rId2"/>
          <a:srcRect/>
          <a:stretch>
            <a:fillRect/>
          </a:stretch>
        </p:blipFill>
        <p:spPr>
          <a:xfrm>
            <a:off x="5508104" y="1988840"/>
            <a:ext cx="2743200" cy="3962400"/>
          </a:xfrm>
          <a:noFill/>
        </p:spPr>
      </p:pic>
      <p:sp>
        <p:nvSpPr>
          <p:cNvPr id="5" name="Dikdörtgen 4"/>
          <p:cNvSpPr/>
          <p:nvPr/>
        </p:nvSpPr>
        <p:spPr>
          <a:xfrm>
            <a:off x="323528" y="2636912"/>
            <a:ext cx="4572000" cy="923330"/>
          </a:xfrm>
          <a:prstGeom prst="rect">
            <a:avLst/>
          </a:prstGeom>
        </p:spPr>
        <p:txBody>
          <a:bodyPr>
            <a:spAutoFit/>
          </a:bodyPr>
          <a:lstStyle/>
          <a:p>
            <a:r>
              <a:rPr lang="tr-TR" b="1" dirty="0" smtClean="0">
                <a:solidFill>
                  <a:schemeClr val="tx2">
                    <a:lumMod val="75000"/>
                  </a:schemeClr>
                </a:solidFill>
              </a:rPr>
              <a:t>Kendini sosyal ilişkilerden çekme, </a:t>
            </a:r>
          </a:p>
          <a:p>
            <a:r>
              <a:rPr lang="tr-TR" b="1" dirty="0" smtClean="0">
                <a:solidFill>
                  <a:schemeClr val="tx2">
                    <a:lumMod val="75000"/>
                  </a:schemeClr>
                </a:solidFill>
              </a:rPr>
              <a:t>içe kapanma</a:t>
            </a:r>
          </a:p>
          <a:p>
            <a:r>
              <a:rPr lang="tr-TR" b="1" dirty="0" smtClean="0">
                <a:solidFill>
                  <a:schemeClr val="tx2">
                    <a:lumMod val="75000"/>
                  </a:schemeClr>
                </a:solidFill>
              </a:rPr>
              <a:t>İnsanlarla duygusal ilişki kuramama</a:t>
            </a:r>
          </a:p>
        </p:txBody>
      </p:sp>
    </p:spTree>
    <p:extLst>
      <p:ext uri="{BB962C8B-B14F-4D97-AF65-F5344CB8AC3E}">
        <p14:creationId xmlns:p14="http://schemas.microsoft.com/office/powerpoint/2010/main" val="4041653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err="1" smtClean="0"/>
              <a:t>Özbakım</a:t>
            </a:r>
            <a:r>
              <a:rPr lang="tr-TR" dirty="0" smtClean="0"/>
              <a:t> Eksikliği</a:t>
            </a:r>
            <a:br>
              <a:rPr lang="tr-TR" dirty="0" smtClean="0"/>
            </a:br>
            <a:endParaRPr lang="tr-TR" dirty="0"/>
          </a:p>
        </p:txBody>
      </p:sp>
      <p:pic>
        <p:nvPicPr>
          <p:cNvPr id="4" name="Picture 2" descr="C:\Users\x\Desktop\6.jpg"/>
          <p:cNvPicPr>
            <a:picLocks noGrp="1" noChangeAspect="1" noChangeArrowheads="1"/>
          </p:cNvPicPr>
          <p:nvPr>
            <p:ph idx="1"/>
          </p:nvPr>
        </p:nvPicPr>
        <p:blipFill>
          <a:blip r:embed="rId2"/>
          <a:srcRect/>
          <a:stretch>
            <a:fillRect/>
          </a:stretch>
        </p:blipFill>
        <p:spPr bwMode="auto">
          <a:xfrm>
            <a:off x="5508104" y="1988840"/>
            <a:ext cx="2667000" cy="2667000"/>
          </a:xfrm>
          <a:prstGeom prst="rect">
            <a:avLst/>
          </a:prstGeom>
          <a:noFill/>
        </p:spPr>
      </p:pic>
      <p:sp>
        <p:nvSpPr>
          <p:cNvPr id="5" name="Dikdörtgen 4"/>
          <p:cNvSpPr/>
          <p:nvPr/>
        </p:nvSpPr>
        <p:spPr>
          <a:xfrm>
            <a:off x="323528" y="2564904"/>
            <a:ext cx="4572000" cy="1754326"/>
          </a:xfrm>
          <a:prstGeom prst="rect">
            <a:avLst/>
          </a:prstGeom>
        </p:spPr>
        <p:txBody>
          <a:bodyPr>
            <a:spAutoFit/>
          </a:bodyPr>
          <a:lstStyle/>
          <a:p>
            <a:r>
              <a:rPr lang="tr-TR" b="1" dirty="0" smtClean="0">
                <a:solidFill>
                  <a:schemeClr val="tx2">
                    <a:lumMod val="75000"/>
                  </a:schemeClr>
                </a:solidFill>
              </a:rPr>
              <a:t>Kişisel temizliğine</a:t>
            </a:r>
          </a:p>
          <a:p>
            <a:r>
              <a:rPr lang="tr-TR" b="1" dirty="0" smtClean="0">
                <a:solidFill>
                  <a:schemeClr val="tx2">
                    <a:lumMod val="75000"/>
                  </a:schemeClr>
                </a:solidFill>
              </a:rPr>
              <a:t>Kılık kıyafet temizliğine ve düzenine</a:t>
            </a:r>
          </a:p>
          <a:p>
            <a:r>
              <a:rPr lang="tr-TR" b="1" dirty="0" err="1" smtClean="0">
                <a:solidFill>
                  <a:schemeClr val="tx2">
                    <a:lumMod val="75000"/>
                  </a:schemeClr>
                </a:solidFill>
              </a:rPr>
              <a:t>Traş</a:t>
            </a:r>
            <a:r>
              <a:rPr lang="tr-TR" b="1" dirty="0" smtClean="0">
                <a:solidFill>
                  <a:schemeClr val="tx2">
                    <a:lumMod val="75000"/>
                  </a:schemeClr>
                </a:solidFill>
              </a:rPr>
              <a:t> olma, tırnak kesme, makyaj </a:t>
            </a:r>
            <a:r>
              <a:rPr lang="tr-TR" b="1" dirty="0" err="1" smtClean="0">
                <a:solidFill>
                  <a:schemeClr val="tx2">
                    <a:lumMod val="75000"/>
                  </a:schemeClr>
                </a:solidFill>
              </a:rPr>
              <a:t>yapme</a:t>
            </a:r>
            <a:r>
              <a:rPr lang="tr-TR" b="1" dirty="0" smtClean="0">
                <a:solidFill>
                  <a:schemeClr val="tx2">
                    <a:lumMod val="75000"/>
                  </a:schemeClr>
                </a:solidFill>
              </a:rPr>
              <a:t>, makul aralıklarla çamaşır değiştirme vb. hususlara </a:t>
            </a:r>
          </a:p>
          <a:p>
            <a:r>
              <a:rPr lang="tr-TR" b="1" dirty="0" smtClean="0">
                <a:solidFill>
                  <a:schemeClr val="tx2">
                    <a:lumMod val="75000"/>
                  </a:schemeClr>
                </a:solidFill>
              </a:rPr>
              <a:t>özen göstermeme</a:t>
            </a:r>
          </a:p>
        </p:txBody>
      </p:sp>
    </p:spTree>
    <p:extLst>
      <p:ext uri="{BB962C8B-B14F-4D97-AF65-F5344CB8AC3E}">
        <p14:creationId xmlns:p14="http://schemas.microsoft.com/office/powerpoint/2010/main" val="236031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Sosyal / Mesleki İşlevsellikte Bozulma</a:t>
            </a:r>
            <a:endParaRPr lang="tr-TR" dirty="0"/>
          </a:p>
        </p:txBody>
      </p:sp>
      <p:pic>
        <p:nvPicPr>
          <p:cNvPr id="4" name="Picture 6" descr="hermit_bed2"/>
          <p:cNvPicPr>
            <a:picLocks noGrp="1" noChangeAspect="1" noChangeArrowheads="1"/>
          </p:cNvPicPr>
          <p:nvPr>
            <p:ph idx="1"/>
          </p:nvPr>
        </p:nvPicPr>
        <p:blipFill>
          <a:blip r:embed="rId2"/>
          <a:srcRect/>
          <a:stretch>
            <a:fillRect/>
          </a:stretch>
        </p:blipFill>
        <p:spPr>
          <a:xfrm>
            <a:off x="4716016" y="2492896"/>
            <a:ext cx="3600401" cy="2516460"/>
          </a:xfrm>
          <a:noFill/>
        </p:spPr>
      </p:pic>
      <p:sp>
        <p:nvSpPr>
          <p:cNvPr id="5" name="Dikdörtgen 4"/>
          <p:cNvSpPr/>
          <p:nvPr/>
        </p:nvSpPr>
        <p:spPr>
          <a:xfrm>
            <a:off x="0" y="2636912"/>
            <a:ext cx="4572000" cy="923330"/>
          </a:xfrm>
          <a:prstGeom prst="rect">
            <a:avLst/>
          </a:prstGeom>
        </p:spPr>
        <p:txBody>
          <a:bodyPr>
            <a:spAutoFit/>
          </a:bodyPr>
          <a:lstStyle/>
          <a:p>
            <a:r>
              <a:rPr lang="tr-TR" b="1" dirty="0" smtClean="0">
                <a:solidFill>
                  <a:schemeClr val="tx2">
                    <a:lumMod val="75000"/>
                  </a:schemeClr>
                </a:solidFill>
              </a:rPr>
              <a:t>Kendini sosyal ilişkilerden çekme, içe kapanma</a:t>
            </a:r>
          </a:p>
          <a:p>
            <a:r>
              <a:rPr lang="tr-TR" b="1" dirty="0" smtClean="0">
                <a:solidFill>
                  <a:schemeClr val="tx2">
                    <a:lumMod val="75000"/>
                  </a:schemeClr>
                </a:solidFill>
              </a:rPr>
              <a:t>İnsanlarla duygusal ilişki kuramama</a:t>
            </a:r>
          </a:p>
        </p:txBody>
      </p:sp>
    </p:spTree>
    <p:extLst>
      <p:ext uri="{BB962C8B-B14F-4D97-AF65-F5344CB8AC3E}">
        <p14:creationId xmlns:p14="http://schemas.microsoft.com/office/powerpoint/2010/main" val="2782729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Anhedoni</a:t>
            </a:r>
            <a:endParaRPr lang="tr-TR" dirty="0"/>
          </a:p>
        </p:txBody>
      </p:sp>
      <p:pic>
        <p:nvPicPr>
          <p:cNvPr id="4" name="Picture 6" descr="depression-pic"/>
          <p:cNvPicPr>
            <a:picLocks noGrp="1" noChangeAspect="1" noChangeArrowheads="1"/>
          </p:cNvPicPr>
          <p:nvPr>
            <p:ph idx="1"/>
          </p:nvPr>
        </p:nvPicPr>
        <p:blipFill>
          <a:blip r:embed="rId2"/>
          <a:srcRect/>
          <a:stretch>
            <a:fillRect/>
          </a:stretch>
        </p:blipFill>
        <p:spPr>
          <a:xfrm>
            <a:off x="4860032" y="2492896"/>
            <a:ext cx="2938636" cy="3096344"/>
          </a:xfrm>
          <a:noFill/>
        </p:spPr>
      </p:pic>
      <p:sp>
        <p:nvSpPr>
          <p:cNvPr id="5" name="Dikdörtgen 4"/>
          <p:cNvSpPr/>
          <p:nvPr/>
        </p:nvSpPr>
        <p:spPr>
          <a:xfrm>
            <a:off x="0" y="2489630"/>
            <a:ext cx="4572000" cy="646331"/>
          </a:xfrm>
          <a:prstGeom prst="rect">
            <a:avLst/>
          </a:prstGeom>
        </p:spPr>
        <p:txBody>
          <a:bodyPr>
            <a:spAutoFit/>
          </a:bodyPr>
          <a:lstStyle/>
          <a:p>
            <a:r>
              <a:rPr lang="tr-TR" b="1" dirty="0" smtClean="0"/>
              <a:t>Yaşamdan tat / zevk alamama, </a:t>
            </a:r>
          </a:p>
          <a:p>
            <a:r>
              <a:rPr lang="tr-TR" b="1" dirty="0" smtClean="0"/>
              <a:t>Duyguların yaşanamaması hali</a:t>
            </a:r>
          </a:p>
        </p:txBody>
      </p:sp>
    </p:spTree>
    <p:extLst>
      <p:ext uri="{BB962C8B-B14F-4D97-AF65-F5344CB8AC3E}">
        <p14:creationId xmlns:p14="http://schemas.microsoft.com/office/powerpoint/2010/main" val="363688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2144713"/>
            <a:ext cx="6194425"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69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Şizofreni Tanı ölçütleri </a:t>
            </a:r>
          </a:p>
        </p:txBody>
      </p:sp>
      <p:sp>
        <p:nvSpPr>
          <p:cNvPr id="3" name="İçerik Yer Tutucusu 2"/>
          <p:cNvSpPr>
            <a:spLocks noGrp="1"/>
          </p:cNvSpPr>
          <p:nvPr>
            <p:ph idx="1"/>
          </p:nvPr>
        </p:nvSpPr>
        <p:spPr/>
        <p:txBody>
          <a:bodyPr/>
          <a:lstStyle/>
          <a:p>
            <a:pPr>
              <a:lnSpc>
                <a:spcPct val="90000"/>
              </a:lnSpc>
              <a:buClr>
                <a:schemeClr val="tx2"/>
              </a:buClr>
              <a:buSzPct val="70000"/>
              <a:buFont typeface="Wingdings" pitchFamily="2" charset="2"/>
              <a:buChar char="u"/>
            </a:pPr>
            <a:r>
              <a:rPr lang="tr-TR" altLang="tr-TR" sz="2800" b="1" dirty="0" smtClean="0"/>
              <a:t>A. </a:t>
            </a:r>
            <a:r>
              <a:rPr lang="tr-TR" altLang="tr-TR" b="1" dirty="0"/>
              <a:t>Karakteristik Belirtiler</a:t>
            </a:r>
          </a:p>
          <a:p>
            <a:pPr>
              <a:lnSpc>
                <a:spcPct val="90000"/>
              </a:lnSpc>
              <a:buClr>
                <a:schemeClr val="tx2"/>
              </a:buClr>
              <a:buSzPct val="70000"/>
              <a:buNone/>
            </a:pPr>
            <a:r>
              <a:rPr lang="tr-TR" altLang="tr-TR" sz="2800" b="1" dirty="0" smtClean="0"/>
              <a:t>   </a:t>
            </a:r>
            <a:r>
              <a:rPr lang="tr-TR" altLang="tr-TR" sz="2800" dirty="0" smtClean="0"/>
              <a:t>Bir aylık bir sürenin önemli bir bölümünde aşağıdakilerden iki ya da daha çoğunun bulunması:</a:t>
            </a:r>
          </a:p>
          <a:p>
            <a:pPr lvl="1">
              <a:lnSpc>
                <a:spcPct val="90000"/>
              </a:lnSpc>
              <a:buClr>
                <a:schemeClr val="bg2"/>
              </a:buClr>
              <a:buSzPct val="65000"/>
              <a:buFont typeface="Wingdings" pitchFamily="2" charset="2"/>
              <a:buChar char="n"/>
            </a:pPr>
            <a:r>
              <a:rPr lang="tr-TR" altLang="tr-TR" sz="2400" dirty="0" smtClean="0"/>
              <a:t>sanrılar</a:t>
            </a:r>
          </a:p>
          <a:p>
            <a:pPr lvl="1">
              <a:lnSpc>
                <a:spcPct val="90000"/>
              </a:lnSpc>
              <a:buClr>
                <a:schemeClr val="bg2"/>
              </a:buClr>
              <a:buSzPct val="65000"/>
              <a:buFont typeface="Wingdings" pitchFamily="2" charset="2"/>
              <a:buChar char="n"/>
            </a:pPr>
            <a:r>
              <a:rPr lang="tr-TR" altLang="tr-TR" sz="2400" dirty="0" err="1" smtClean="0"/>
              <a:t>varsanılar</a:t>
            </a:r>
            <a:endParaRPr lang="tr-TR" altLang="tr-TR" sz="2400" dirty="0" smtClean="0"/>
          </a:p>
          <a:p>
            <a:pPr lvl="1">
              <a:lnSpc>
                <a:spcPct val="90000"/>
              </a:lnSpc>
              <a:buClr>
                <a:schemeClr val="bg2"/>
              </a:buClr>
              <a:buSzPct val="65000"/>
              <a:buFont typeface="Wingdings" pitchFamily="2" charset="2"/>
              <a:buChar char="n"/>
            </a:pPr>
            <a:r>
              <a:rPr lang="tr-TR" altLang="tr-TR" sz="2400" dirty="0" err="1" smtClean="0"/>
              <a:t>dezorganize</a:t>
            </a:r>
            <a:r>
              <a:rPr lang="tr-TR" altLang="tr-TR" sz="2400" dirty="0" smtClean="0"/>
              <a:t> (dağınık- amaçsız) konuşma</a:t>
            </a:r>
          </a:p>
          <a:p>
            <a:pPr lvl="1">
              <a:lnSpc>
                <a:spcPct val="90000"/>
              </a:lnSpc>
              <a:buClr>
                <a:schemeClr val="bg2"/>
              </a:buClr>
              <a:buSzPct val="65000"/>
              <a:buFont typeface="Wingdings" pitchFamily="2" charset="2"/>
              <a:buChar char="n"/>
            </a:pPr>
            <a:r>
              <a:rPr lang="tr-TR" altLang="tr-TR" sz="2400" dirty="0" smtClean="0"/>
              <a:t>İleri derecede </a:t>
            </a:r>
            <a:r>
              <a:rPr lang="tr-TR" altLang="tr-TR" sz="2400" dirty="0" err="1" smtClean="0"/>
              <a:t>dezorganize</a:t>
            </a:r>
            <a:r>
              <a:rPr lang="tr-TR" altLang="tr-TR" sz="2400" dirty="0" smtClean="0"/>
              <a:t> ya da </a:t>
            </a:r>
            <a:r>
              <a:rPr lang="tr-TR" altLang="tr-TR" sz="2400" dirty="0" err="1" smtClean="0"/>
              <a:t>katatonik</a:t>
            </a:r>
            <a:r>
              <a:rPr lang="tr-TR" altLang="tr-TR" sz="2400" dirty="0" smtClean="0"/>
              <a:t> davranış</a:t>
            </a:r>
          </a:p>
          <a:p>
            <a:pPr lvl="1">
              <a:lnSpc>
                <a:spcPct val="90000"/>
              </a:lnSpc>
              <a:buClr>
                <a:schemeClr val="bg2"/>
              </a:buClr>
              <a:buSzPct val="65000"/>
              <a:buFont typeface="Wingdings" pitchFamily="2" charset="2"/>
              <a:buChar char="n"/>
            </a:pPr>
            <a:r>
              <a:rPr lang="tr-TR" altLang="tr-TR" sz="2400" dirty="0" smtClean="0"/>
              <a:t>Negatif belirtiler; duygusal </a:t>
            </a:r>
            <a:r>
              <a:rPr lang="tr-TR" altLang="tr-TR" sz="2400" dirty="0" err="1" smtClean="0"/>
              <a:t>küntlük</a:t>
            </a:r>
            <a:r>
              <a:rPr lang="tr-TR" altLang="tr-TR" sz="2400" dirty="0" smtClean="0"/>
              <a:t>, düşünce içeriğinin yoksullaşması ya da istem yokluğu </a:t>
            </a:r>
          </a:p>
          <a:p>
            <a:endParaRPr lang="tr-TR" altLang="tr-TR" dirty="0"/>
          </a:p>
          <a:p>
            <a:endParaRPr lang="tr-TR" dirty="0"/>
          </a:p>
        </p:txBody>
      </p:sp>
    </p:spTree>
    <p:extLst>
      <p:ext uri="{BB962C8B-B14F-4D97-AF65-F5344CB8AC3E}">
        <p14:creationId xmlns:p14="http://schemas.microsoft.com/office/powerpoint/2010/main" val="3695751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buClr>
                <a:schemeClr val="tx2"/>
              </a:buClr>
              <a:buSzPct val="70000"/>
              <a:buFont typeface="Wingdings" pitchFamily="2" charset="2"/>
              <a:buChar char="u"/>
            </a:pPr>
            <a:r>
              <a:rPr lang="tr-TR" altLang="tr-TR" b="1" dirty="0" err="1"/>
              <a:t>B.Toplumsal</a:t>
            </a:r>
            <a:r>
              <a:rPr lang="tr-TR" altLang="tr-TR" b="1" dirty="0"/>
              <a:t>/ mesleksel işlev bozukluğu: </a:t>
            </a:r>
          </a:p>
          <a:p>
            <a:pPr lvl="1">
              <a:buClr>
                <a:schemeClr val="bg2"/>
              </a:buClr>
              <a:buSzPct val="65000"/>
              <a:buFont typeface="Wingdings" pitchFamily="2" charset="2"/>
              <a:buChar char="n"/>
            </a:pPr>
            <a:r>
              <a:rPr lang="tr-TR" altLang="tr-TR" dirty="0"/>
              <a:t>İş, kişiler arası ilişkiler ya da </a:t>
            </a:r>
          </a:p>
          <a:p>
            <a:pPr lvl="1">
              <a:buClr>
                <a:schemeClr val="bg2"/>
              </a:buClr>
              <a:buSzPct val="65000"/>
              <a:buFont typeface="Wingdings" pitchFamily="2" charset="2"/>
              <a:buChar char="n"/>
            </a:pPr>
            <a:r>
              <a:rPr lang="tr-TR" altLang="tr-TR" dirty="0"/>
              <a:t>kendine bakım gibi önemli işlevsellik alanlarından birinde ya da   </a:t>
            </a:r>
          </a:p>
          <a:p>
            <a:pPr lvl="1">
              <a:buClr>
                <a:schemeClr val="bg2"/>
              </a:buClr>
              <a:buSzPct val="65000"/>
              <a:buFont typeface="Wingdings" pitchFamily="2" charset="2"/>
              <a:buChar char="n"/>
            </a:pPr>
            <a:r>
              <a:rPr lang="tr-TR" altLang="tr-TR" dirty="0"/>
              <a:t>daha  fazlasında, hastalık öncesine göre belirgin bozulma.  </a:t>
            </a:r>
          </a:p>
          <a:p>
            <a:endParaRPr lang="tr-TR" dirty="0"/>
          </a:p>
        </p:txBody>
      </p:sp>
    </p:spTree>
    <p:extLst>
      <p:ext uri="{BB962C8B-B14F-4D97-AF65-F5344CB8AC3E}">
        <p14:creationId xmlns:p14="http://schemas.microsoft.com/office/powerpoint/2010/main" val="2225517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609600" indent="-609600">
              <a:lnSpc>
                <a:spcPct val="90000"/>
              </a:lnSpc>
              <a:buClr>
                <a:schemeClr val="tx2"/>
              </a:buClr>
              <a:buSzPct val="70000"/>
              <a:buFont typeface="Wingdings" pitchFamily="2" charset="2"/>
              <a:buChar char="u"/>
              <a:defRPr/>
            </a:pPr>
            <a:r>
              <a:rPr lang="tr-TR" b="1" dirty="0"/>
              <a:t>C. Süre:</a:t>
            </a:r>
            <a:r>
              <a:rPr lang="tr-TR" dirty="0"/>
              <a:t> Belirtiler en az 6 aydır sürüyor olmalıdır. Bu 6 aylık sürenin en az 1 aylık döneminde </a:t>
            </a:r>
            <a:r>
              <a:rPr lang="tr-TR" b="1" dirty="0"/>
              <a:t>A</a:t>
            </a:r>
            <a:r>
              <a:rPr lang="tr-TR" dirty="0"/>
              <a:t> tanı ölçütünü karşılayan belirtiler bulunmalıdır. </a:t>
            </a:r>
          </a:p>
          <a:p>
            <a:pPr marL="609600" indent="-609600">
              <a:lnSpc>
                <a:spcPct val="90000"/>
              </a:lnSpc>
              <a:buClr>
                <a:schemeClr val="tx2"/>
              </a:buClr>
              <a:buSzPct val="70000"/>
              <a:buFont typeface="Wingdings" pitchFamily="2" charset="2"/>
              <a:buChar char="u"/>
              <a:defRPr/>
            </a:pPr>
            <a:r>
              <a:rPr lang="tr-TR" dirty="0" err="1"/>
              <a:t>Şizoaffektif</a:t>
            </a:r>
            <a:r>
              <a:rPr lang="tr-TR" dirty="0"/>
              <a:t> bozukluğun ve </a:t>
            </a:r>
            <a:r>
              <a:rPr lang="tr-TR" dirty="0" err="1"/>
              <a:t>duygudurum</a:t>
            </a:r>
            <a:r>
              <a:rPr lang="tr-TR" dirty="0"/>
              <a:t> </a:t>
            </a:r>
            <a:r>
              <a:rPr lang="tr-TR" dirty="0" err="1"/>
              <a:t>bozukluğununun</a:t>
            </a:r>
            <a:r>
              <a:rPr lang="tr-TR" dirty="0"/>
              <a:t> dışlanması</a:t>
            </a:r>
          </a:p>
          <a:p>
            <a:pPr marL="609600" indent="-609600">
              <a:lnSpc>
                <a:spcPct val="90000"/>
              </a:lnSpc>
              <a:buClr>
                <a:schemeClr val="tx2"/>
              </a:buClr>
              <a:buSzPct val="70000"/>
              <a:buFont typeface="Wingdings" pitchFamily="2" charset="2"/>
              <a:buChar char="u"/>
              <a:defRPr/>
            </a:pPr>
            <a:r>
              <a:rPr lang="tr-TR" dirty="0"/>
              <a:t>Madde Kullanımının ve Genel Tıbbi Durumun dışlanması </a:t>
            </a:r>
          </a:p>
          <a:p>
            <a:endParaRPr lang="tr-TR" dirty="0"/>
          </a:p>
        </p:txBody>
      </p:sp>
    </p:spTree>
    <p:extLst>
      <p:ext uri="{BB962C8B-B14F-4D97-AF65-F5344CB8AC3E}">
        <p14:creationId xmlns:p14="http://schemas.microsoft.com/office/powerpoint/2010/main" val="1350714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İyi seyir kriterleri</a:t>
            </a:r>
            <a:endParaRPr lang="tr-TR" dirty="0"/>
          </a:p>
        </p:txBody>
      </p:sp>
      <p:sp>
        <p:nvSpPr>
          <p:cNvPr id="3" name="İçerik Yer Tutucusu 2"/>
          <p:cNvSpPr>
            <a:spLocks noGrp="1"/>
          </p:cNvSpPr>
          <p:nvPr>
            <p:ph idx="1"/>
          </p:nvPr>
        </p:nvSpPr>
        <p:spPr/>
        <p:txBody>
          <a:bodyPr>
            <a:normAutofit fontScale="92500" lnSpcReduction="10000"/>
          </a:bodyPr>
          <a:lstStyle/>
          <a:p>
            <a:pPr fontAlgn="auto">
              <a:spcAft>
                <a:spcPts val="0"/>
              </a:spcAft>
              <a:defRPr/>
            </a:pPr>
            <a:r>
              <a:rPr lang="tr-TR" dirty="0"/>
              <a:t>Hastalık başlamadan önce iyi işlev görme</a:t>
            </a:r>
          </a:p>
          <a:p>
            <a:pPr fontAlgn="auto">
              <a:spcAft>
                <a:spcPts val="0"/>
              </a:spcAft>
              <a:defRPr/>
            </a:pPr>
            <a:r>
              <a:rPr lang="tr-TR" dirty="0"/>
              <a:t>Hastalığın stres etkeni ile başlaması </a:t>
            </a:r>
          </a:p>
          <a:p>
            <a:pPr fontAlgn="auto">
              <a:spcAft>
                <a:spcPts val="0"/>
              </a:spcAft>
              <a:defRPr/>
            </a:pPr>
            <a:r>
              <a:rPr lang="tr-TR" dirty="0"/>
              <a:t>Orta yaşlar  </a:t>
            </a:r>
          </a:p>
          <a:p>
            <a:pPr fontAlgn="auto">
              <a:spcAft>
                <a:spcPts val="0"/>
              </a:spcAft>
              <a:defRPr/>
            </a:pPr>
            <a:r>
              <a:rPr lang="tr-TR" dirty="0"/>
              <a:t>Orta, yüksek ekonomik düzey</a:t>
            </a:r>
          </a:p>
          <a:p>
            <a:pPr fontAlgn="auto">
              <a:spcAft>
                <a:spcPts val="0"/>
              </a:spcAft>
              <a:defRPr/>
            </a:pPr>
            <a:r>
              <a:rPr lang="tr-TR" dirty="0"/>
              <a:t>Olumsuz sosyal etkenlerin olmaması</a:t>
            </a:r>
          </a:p>
          <a:p>
            <a:pPr fontAlgn="auto">
              <a:lnSpc>
                <a:spcPct val="90000"/>
              </a:lnSpc>
              <a:spcAft>
                <a:spcPts val="0"/>
              </a:spcAft>
              <a:defRPr/>
            </a:pPr>
            <a:r>
              <a:rPr lang="tr-TR" dirty="0"/>
              <a:t>Ailede </a:t>
            </a:r>
            <a:r>
              <a:rPr lang="tr-TR" dirty="0" err="1"/>
              <a:t>affektif</a:t>
            </a:r>
            <a:r>
              <a:rPr lang="tr-TR" dirty="0"/>
              <a:t> bozukluk öyküsü</a:t>
            </a:r>
          </a:p>
          <a:p>
            <a:pPr fontAlgn="auto">
              <a:lnSpc>
                <a:spcPct val="90000"/>
              </a:lnSpc>
              <a:spcAft>
                <a:spcPts val="0"/>
              </a:spcAft>
              <a:defRPr/>
            </a:pPr>
            <a:r>
              <a:rPr lang="tr-TR" dirty="0" err="1"/>
              <a:t>Katatonik</a:t>
            </a:r>
            <a:r>
              <a:rPr lang="tr-TR" dirty="0"/>
              <a:t> ve </a:t>
            </a:r>
            <a:r>
              <a:rPr lang="tr-TR" dirty="0" err="1"/>
              <a:t>paranoid</a:t>
            </a:r>
            <a:r>
              <a:rPr lang="tr-TR" dirty="0"/>
              <a:t> tip</a:t>
            </a:r>
          </a:p>
          <a:p>
            <a:pPr fontAlgn="auto">
              <a:lnSpc>
                <a:spcPct val="90000"/>
              </a:lnSpc>
              <a:spcAft>
                <a:spcPts val="0"/>
              </a:spcAft>
              <a:defRPr/>
            </a:pPr>
            <a:r>
              <a:rPr lang="tr-TR" dirty="0"/>
              <a:t>Ailede duygu dışavurumunun düşük olması</a:t>
            </a:r>
          </a:p>
          <a:p>
            <a:pPr fontAlgn="auto">
              <a:lnSpc>
                <a:spcPct val="90000"/>
              </a:lnSpc>
              <a:spcAft>
                <a:spcPts val="0"/>
              </a:spcAft>
              <a:defRPr/>
            </a:pPr>
            <a:r>
              <a:rPr lang="tr-TR" dirty="0"/>
              <a:t>Beyin görüntülemede normal görüntü</a:t>
            </a:r>
          </a:p>
          <a:p>
            <a:endParaRPr lang="tr-TR" dirty="0"/>
          </a:p>
        </p:txBody>
      </p:sp>
    </p:spTree>
    <p:extLst>
      <p:ext uri="{BB962C8B-B14F-4D97-AF65-F5344CB8AC3E}">
        <p14:creationId xmlns:p14="http://schemas.microsoft.com/office/powerpoint/2010/main" val="1612209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Kötü seyir kriterleri</a:t>
            </a:r>
            <a:endParaRPr lang="tr-TR" dirty="0"/>
          </a:p>
        </p:txBody>
      </p:sp>
      <p:sp>
        <p:nvSpPr>
          <p:cNvPr id="3" name="İçerik Yer Tutucusu 2"/>
          <p:cNvSpPr>
            <a:spLocks noGrp="1"/>
          </p:cNvSpPr>
          <p:nvPr>
            <p:ph idx="1"/>
          </p:nvPr>
        </p:nvSpPr>
        <p:spPr/>
        <p:txBody>
          <a:bodyPr>
            <a:normAutofit fontScale="77500" lnSpcReduction="20000"/>
          </a:bodyPr>
          <a:lstStyle/>
          <a:p>
            <a:pPr fontAlgn="auto">
              <a:spcAft>
                <a:spcPts val="0"/>
              </a:spcAft>
              <a:defRPr/>
            </a:pPr>
            <a:r>
              <a:rPr lang="tr-TR" dirty="0"/>
              <a:t>Erken ve sinsi başlangıç, yavaş seyir</a:t>
            </a:r>
          </a:p>
          <a:p>
            <a:pPr fontAlgn="auto">
              <a:spcAft>
                <a:spcPts val="0"/>
              </a:spcAft>
              <a:defRPr/>
            </a:pPr>
            <a:r>
              <a:rPr lang="tr-TR" dirty="0"/>
              <a:t>Düşük sosyoekonomik düzey</a:t>
            </a:r>
          </a:p>
          <a:p>
            <a:pPr fontAlgn="auto">
              <a:spcAft>
                <a:spcPts val="0"/>
              </a:spcAft>
              <a:defRPr/>
            </a:pPr>
            <a:r>
              <a:rPr lang="tr-TR" dirty="0"/>
              <a:t>Düşük işlevsellik</a:t>
            </a:r>
          </a:p>
          <a:p>
            <a:pPr fontAlgn="auto">
              <a:spcAft>
                <a:spcPts val="0"/>
              </a:spcAft>
              <a:defRPr/>
            </a:pPr>
            <a:r>
              <a:rPr lang="tr-TR" dirty="0"/>
              <a:t>Çocukluktan itibaren sosyal yaşama uyum sağlamada güçlük</a:t>
            </a:r>
          </a:p>
          <a:p>
            <a:pPr fontAlgn="auto">
              <a:spcAft>
                <a:spcPts val="0"/>
              </a:spcAft>
              <a:defRPr/>
            </a:pPr>
            <a:r>
              <a:rPr lang="tr-TR" dirty="0"/>
              <a:t>Ailede şizofreni öyküsü</a:t>
            </a:r>
          </a:p>
          <a:p>
            <a:pPr fontAlgn="auto">
              <a:lnSpc>
                <a:spcPct val="90000"/>
              </a:lnSpc>
              <a:spcAft>
                <a:spcPts val="0"/>
              </a:spcAft>
              <a:defRPr/>
            </a:pPr>
            <a:r>
              <a:rPr lang="tr-TR" dirty="0"/>
              <a:t>Negatif belirtiler, obsesif </a:t>
            </a:r>
            <a:r>
              <a:rPr lang="tr-TR" dirty="0" err="1"/>
              <a:t>kompulsif</a:t>
            </a:r>
            <a:r>
              <a:rPr lang="tr-TR" dirty="0"/>
              <a:t> belirtiler</a:t>
            </a:r>
          </a:p>
          <a:p>
            <a:pPr fontAlgn="auto">
              <a:lnSpc>
                <a:spcPct val="90000"/>
              </a:lnSpc>
              <a:spcAft>
                <a:spcPts val="0"/>
              </a:spcAft>
              <a:defRPr/>
            </a:pPr>
            <a:r>
              <a:rPr lang="tr-TR" dirty="0"/>
              <a:t>Beyin görüntülemesinde genişlemiş </a:t>
            </a:r>
            <a:r>
              <a:rPr lang="tr-TR" dirty="0" err="1"/>
              <a:t>ventriküller</a:t>
            </a:r>
            <a:r>
              <a:rPr lang="tr-TR" dirty="0"/>
              <a:t>, </a:t>
            </a:r>
            <a:r>
              <a:rPr lang="tr-TR" dirty="0" err="1"/>
              <a:t>atrofik</a:t>
            </a:r>
            <a:r>
              <a:rPr lang="tr-TR" dirty="0"/>
              <a:t> beyin</a:t>
            </a:r>
          </a:p>
          <a:p>
            <a:pPr fontAlgn="auto">
              <a:lnSpc>
                <a:spcPct val="90000"/>
              </a:lnSpc>
              <a:spcAft>
                <a:spcPts val="0"/>
              </a:spcAft>
              <a:defRPr/>
            </a:pPr>
            <a:r>
              <a:rPr lang="tr-TR" dirty="0"/>
              <a:t>Ailede yüksek </a:t>
            </a:r>
            <a:r>
              <a:rPr lang="tr-TR" dirty="0" err="1"/>
              <a:t>duygudışavurumu</a:t>
            </a:r>
            <a:endParaRPr lang="tr-TR" dirty="0"/>
          </a:p>
          <a:p>
            <a:pPr fontAlgn="auto">
              <a:lnSpc>
                <a:spcPct val="90000"/>
              </a:lnSpc>
              <a:spcAft>
                <a:spcPts val="0"/>
              </a:spcAft>
              <a:defRPr/>
            </a:pPr>
            <a:r>
              <a:rPr lang="tr-TR" dirty="0"/>
              <a:t>Sık hastaneye yatış </a:t>
            </a:r>
          </a:p>
          <a:p>
            <a:pPr fontAlgn="auto">
              <a:lnSpc>
                <a:spcPct val="90000"/>
              </a:lnSpc>
              <a:spcAft>
                <a:spcPts val="0"/>
              </a:spcAft>
              <a:defRPr/>
            </a:pPr>
            <a:r>
              <a:rPr lang="tr-TR" dirty="0" err="1"/>
              <a:t>Psikotik</a:t>
            </a:r>
            <a:r>
              <a:rPr lang="tr-TR" dirty="0"/>
              <a:t> saldırganlık</a:t>
            </a:r>
          </a:p>
          <a:p>
            <a:endParaRPr lang="tr-TR" dirty="0"/>
          </a:p>
        </p:txBody>
      </p:sp>
    </p:spTree>
    <p:extLst>
      <p:ext uri="{BB962C8B-B14F-4D97-AF65-F5344CB8AC3E}">
        <p14:creationId xmlns:p14="http://schemas.microsoft.com/office/powerpoint/2010/main" val="3998403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t> </a:t>
            </a:r>
            <a:r>
              <a:rPr lang="tr-TR" dirty="0" smtClean="0"/>
              <a:t>Gidiş ve Sonlanış Özellikleri</a:t>
            </a:r>
            <a:endParaRPr lang="tr-TR" dirty="0"/>
          </a:p>
        </p:txBody>
      </p:sp>
      <p:sp>
        <p:nvSpPr>
          <p:cNvPr id="3" name="İçerik Yer Tutucusu 2"/>
          <p:cNvSpPr>
            <a:spLocks noGrp="1"/>
          </p:cNvSpPr>
          <p:nvPr>
            <p:ph idx="1"/>
          </p:nvPr>
        </p:nvSpPr>
        <p:spPr/>
        <p:txBody>
          <a:bodyPr/>
          <a:lstStyle/>
          <a:p>
            <a:r>
              <a:rPr lang="tr-TR" dirty="0" smtClean="0"/>
              <a:t>Şizofreni tanısı almış</a:t>
            </a:r>
          </a:p>
          <a:p>
            <a:pPr>
              <a:buNone/>
            </a:pPr>
            <a:r>
              <a:rPr lang="tr-TR" dirty="0" smtClean="0"/>
              <a:t>	hastaların %15 kadarı</a:t>
            </a:r>
          </a:p>
          <a:p>
            <a:pPr>
              <a:buNone/>
            </a:pPr>
            <a:r>
              <a:rPr lang="tr-TR" dirty="0" smtClean="0"/>
              <a:t>	yaşamlarını intihar </a:t>
            </a:r>
          </a:p>
          <a:p>
            <a:pPr>
              <a:buNone/>
            </a:pPr>
            <a:r>
              <a:rPr lang="tr-TR" dirty="0" smtClean="0"/>
              <a:t>	sonucu kaybederler.</a:t>
            </a:r>
          </a:p>
          <a:p>
            <a:endParaRPr lang="tr-TR" dirty="0"/>
          </a:p>
        </p:txBody>
      </p:sp>
      <p:pic>
        <p:nvPicPr>
          <p:cNvPr id="4" name="Picture 5" descr="Portug"/>
          <p:cNvPicPr>
            <a:picLocks noChangeAspect="1" noChangeArrowheads="1"/>
          </p:cNvPicPr>
          <p:nvPr/>
        </p:nvPicPr>
        <p:blipFill>
          <a:blip r:embed="rId2"/>
          <a:srcRect/>
          <a:stretch>
            <a:fillRect/>
          </a:stretch>
        </p:blipFill>
        <p:spPr>
          <a:xfrm>
            <a:off x="4787900" y="1773238"/>
            <a:ext cx="4105275" cy="4464050"/>
          </a:xfrm>
          <a:prstGeom prst="rect">
            <a:avLst/>
          </a:prstGeom>
          <a:noFill/>
        </p:spPr>
      </p:pic>
    </p:spTree>
    <p:extLst>
      <p:ext uri="{BB962C8B-B14F-4D97-AF65-F5344CB8AC3E}">
        <p14:creationId xmlns:p14="http://schemas.microsoft.com/office/powerpoint/2010/main" val="2016301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90000"/>
              </a:lnSpc>
            </a:pPr>
            <a:r>
              <a:rPr lang="tr-TR" sz="2400" dirty="0" smtClean="0"/>
              <a:t>Şizofreni tanısı almış</a:t>
            </a:r>
          </a:p>
          <a:p>
            <a:pPr>
              <a:lnSpc>
                <a:spcPct val="90000"/>
              </a:lnSpc>
              <a:buNone/>
            </a:pPr>
            <a:r>
              <a:rPr lang="tr-TR" sz="2400" dirty="0" smtClean="0"/>
              <a:t>	hastaların beklenen yaşam süreleri genel </a:t>
            </a:r>
            <a:r>
              <a:rPr lang="tr-TR" sz="2400" dirty="0" err="1" smtClean="0"/>
              <a:t>nufusa</a:t>
            </a:r>
            <a:r>
              <a:rPr lang="tr-TR" sz="2400" dirty="0" smtClean="0"/>
              <a:t> oranla ortalama </a:t>
            </a:r>
          </a:p>
          <a:p>
            <a:pPr>
              <a:lnSpc>
                <a:spcPct val="90000"/>
              </a:lnSpc>
              <a:buNone/>
            </a:pPr>
            <a:r>
              <a:rPr lang="tr-TR" sz="2400" dirty="0" smtClean="0"/>
              <a:t>	9-10 yıl daha azdır.</a:t>
            </a:r>
          </a:p>
          <a:p>
            <a:pPr lvl="1">
              <a:lnSpc>
                <a:spcPct val="90000"/>
              </a:lnSpc>
            </a:pPr>
            <a:r>
              <a:rPr lang="tr-TR" sz="2000" dirty="0" smtClean="0"/>
              <a:t>İntihar</a:t>
            </a:r>
          </a:p>
          <a:p>
            <a:pPr lvl="1">
              <a:lnSpc>
                <a:spcPct val="90000"/>
              </a:lnSpc>
            </a:pPr>
            <a:r>
              <a:rPr lang="tr-TR" sz="2000" dirty="0" err="1" smtClean="0"/>
              <a:t>Özbakım</a:t>
            </a:r>
            <a:r>
              <a:rPr lang="tr-TR" sz="2000" dirty="0" smtClean="0"/>
              <a:t> eksikliği </a:t>
            </a:r>
          </a:p>
          <a:p>
            <a:pPr lvl="1">
              <a:lnSpc>
                <a:spcPct val="90000"/>
              </a:lnSpc>
            </a:pPr>
            <a:r>
              <a:rPr lang="tr-TR" sz="2000" dirty="0" smtClean="0"/>
              <a:t>Beslenme bozuklukları</a:t>
            </a:r>
          </a:p>
          <a:p>
            <a:pPr lvl="1">
              <a:lnSpc>
                <a:spcPct val="90000"/>
              </a:lnSpc>
            </a:pPr>
            <a:r>
              <a:rPr lang="tr-TR" sz="2000" dirty="0" smtClean="0"/>
              <a:t>Alkol ve madde bağımlılıkları</a:t>
            </a:r>
          </a:p>
          <a:p>
            <a:pPr lvl="1">
              <a:lnSpc>
                <a:spcPct val="90000"/>
              </a:lnSpc>
            </a:pPr>
            <a:r>
              <a:rPr lang="tr-TR" sz="2000" dirty="0" smtClean="0"/>
              <a:t>Barınma sorunları</a:t>
            </a:r>
          </a:p>
          <a:p>
            <a:pPr lvl="1">
              <a:lnSpc>
                <a:spcPct val="90000"/>
              </a:lnSpc>
            </a:pPr>
            <a:r>
              <a:rPr lang="tr-TR" sz="2000" dirty="0" smtClean="0"/>
              <a:t>Tıbbi hastalıklar</a:t>
            </a:r>
          </a:p>
          <a:p>
            <a:endParaRPr lang="tr-TR" dirty="0"/>
          </a:p>
        </p:txBody>
      </p:sp>
      <p:pic>
        <p:nvPicPr>
          <p:cNvPr id="4" name="Picture 6" descr="CA6RC5I3"/>
          <p:cNvPicPr>
            <a:picLocks noChangeAspect="1" noChangeArrowheads="1"/>
          </p:cNvPicPr>
          <p:nvPr/>
        </p:nvPicPr>
        <p:blipFill>
          <a:blip r:embed="rId2"/>
          <a:srcRect/>
          <a:stretch>
            <a:fillRect/>
          </a:stretch>
        </p:blipFill>
        <p:spPr>
          <a:xfrm>
            <a:off x="4920531" y="1628800"/>
            <a:ext cx="3887787" cy="4824413"/>
          </a:xfrm>
          <a:prstGeom prst="rect">
            <a:avLst/>
          </a:prstGeom>
        </p:spPr>
      </p:pic>
    </p:spTree>
    <p:extLst>
      <p:ext uri="{BB962C8B-B14F-4D97-AF65-F5344CB8AC3E}">
        <p14:creationId xmlns:p14="http://schemas.microsoft.com/office/powerpoint/2010/main" val="1437412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Tedavi</a:t>
            </a:r>
            <a:br>
              <a:rPr lang="tr-TR" dirty="0" smtClean="0"/>
            </a:br>
            <a:endParaRPr lang="tr-TR" dirty="0"/>
          </a:p>
        </p:txBody>
      </p:sp>
      <p:sp>
        <p:nvSpPr>
          <p:cNvPr id="3" name="İçerik Yer Tutucusu 2"/>
          <p:cNvSpPr>
            <a:spLocks noGrp="1"/>
          </p:cNvSpPr>
          <p:nvPr>
            <p:ph idx="1"/>
          </p:nvPr>
        </p:nvSpPr>
        <p:spPr/>
        <p:txBody>
          <a:bodyPr/>
          <a:lstStyle/>
          <a:p>
            <a:r>
              <a:rPr lang="tr-TR" dirty="0" smtClean="0"/>
              <a:t>ANTİPSİKOTİK İLAÇLAR</a:t>
            </a:r>
          </a:p>
          <a:p>
            <a:r>
              <a:rPr lang="tr-TR" dirty="0" err="1" smtClean="0"/>
              <a:t>Antipsikotik</a:t>
            </a:r>
            <a:r>
              <a:rPr lang="tr-TR" dirty="0" smtClean="0"/>
              <a:t> tedavisinde hedef; semptomların hızlı şekilde geriletilmesidir.</a:t>
            </a:r>
          </a:p>
          <a:p>
            <a:r>
              <a:rPr lang="tr-TR" dirty="0" smtClean="0"/>
              <a:t>ANTİKOLİNERJİK İLAÇLAR</a:t>
            </a:r>
          </a:p>
          <a:p>
            <a:r>
              <a:rPr lang="tr-TR" dirty="0" smtClean="0"/>
              <a:t>Gerek birinci kuşak gerekse ikinci kuşak </a:t>
            </a:r>
            <a:r>
              <a:rPr lang="tr-TR" dirty="0" err="1" smtClean="0"/>
              <a:t>antipsikotiklerin</a:t>
            </a:r>
            <a:r>
              <a:rPr lang="tr-TR" dirty="0" smtClean="0"/>
              <a:t> tremor </a:t>
            </a:r>
            <a:r>
              <a:rPr lang="tr-TR" dirty="0" err="1" smtClean="0"/>
              <a:t>akatizi</a:t>
            </a:r>
            <a:r>
              <a:rPr lang="tr-TR" dirty="0" smtClean="0"/>
              <a:t> gibi semptomlarını gidermekte kullanılır.</a:t>
            </a:r>
          </a:p>
          <a:p>
            <a:r>
              <a:rPr lang="tr-TR" dirty="0" err="1" smtClean="0"/>
              <a:t>akineton</a:t>
            </a:r>
            <a:endParaRPr lang="tr-TR" dirty="0"/>
          </a:p>
        </p:txBody>
      </p:sp>
    </p:spTree>
    <p:extLst>
      <p:ext uri="{BB962C8B-B14F-4D97-AF65-F5344CB8AC3E}">
        <p14:creationId xmlns:p14="http://schemas.microsoft.com/office/powerpoint/2010/main" val="1114371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Elektro-</a:t>
            </a:r>
            <a:r>
              <a:rPr lang="tr-TR" dirty="0" err="1" smtClean="0"/>
              <a:t>konvulsif</a:t>
            </a:r>
            <a:r>
              <a:rPr lang="tr-TR" dirty="0" smtClean="0"/>
              <a:t> tedavi</a:t>
            </a:r>
            <a:br>
              <a:rPr lang="tr-TR" dirty="0" smtClean="0"/>
            </a:br>
            <a:endParaRPr lang="tr-TR" dirty="0"/>
          </a:p>
        </p:txBody>
      </p:sp>
      <p:sp>
        <p:nvSpPr>
          <p:cNvPr id="3" name="İçerik Yer Tutucusu 2"/>
          <p:cNvSpPr>
            <a:spLocks noGrp="1"/>
          </p:cNvSpPr>
          <p:nvPr>
            <p:ph idx="1"/>
          </p:nvPr>
        </p:nvSpPr>
        <p:spPr/>
        <p:txBody>
          <a:bodyPr/>
          <a:lstStyle/>
          <a:p>
            <a:r>
              <a:rPr lang="tr-TR" dirty="0" smtClean="0"/>
              <a:t>İlaç sağaltımına yeterli yanıt vermeyen olgularda </a:t>
            </a:r>
            <a:r>
              <a:rPr lang="tr-TR" dirty="0" err="1" smtClean="0"/>
              <a:t>ekt</a:t>
            </a:r>
            <a:r>
              <a:rPr lang="tr-TR" dirty="0" smtClean="0"/>
              <a:t> uygulaması olumlu </a:t>
            </a:r>
            <a:r>
              <a:rPr lang="tr-TR" dirty="0" err="1" smtClean="0"/>
              <a:t>sonuc</a:t>
            </a:r>
            <a:r>
              <a:rPr lang="tr-TR" dirty="0" smtClean="0"/>
              <a:t> verebilir.</a:t>
            </a:r>
          </a:p>
          <a:p>
            <a:r>
              <a:rPr lang="tr-TR" dirty="0" smtClean="0"/>
              <a:t>İlaçlara dirençli ,</a:t>
            </a:r>
            <a:r>
              <a:rPr lang="tr-TR" dirty="0" err="1" smtClean="0"/>
              <a:t>intar</a:t>
            </a:r>
            <a:r>
              <a:rPr lang="tr-TR" dirty="0" smtClean="0"/>
              <a:t> eğilimi olan yada </a:t>
            </a:r>
            <a:r>
              <a:rPr lang="tr-TR" dirty="0" err="1" smtClean="0"/>
              <a:t>katatonik</a:t>
            </a:r>
            <a:r>
              <a:rPr lang="tr-TR" dirty="0" smtClean="0"/>
              <a:t> eğilimi olan hastalarda kullanılabilir.</a:t>
            </a:r>
            <a:endParaRPr lang="tr-TR" dirty="0"/>
          </a:p>
        </p:txBody>
      </p:sp>
    </p:spTree>
    <p:extLst>
      <p:ext uri="{BB962C8B-B14F-4D97-AF65-F5344CB8AC3E}">
        <p14:creationId xmlns:p14="http://schemas.microsoft.com/office/powerpoint/2010/main" val="117539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20688"/>
            <a:ext cx="7416824" cy="5505475"/>
          </a:xfrm>
          <a:prstGeom prst="rect">
            <a:avLst/>
          </a:prstGeom>
        </p:spPr>
      </p:pic>
    </p:spTree>
    <p:extLst>
      <p:ext uri="{BB962C8B-B14F-4D97-AF65-F5344CB8AC3E}">
        <p14:creationId xmlns:p14="http://schemas.microsoft.com/office/powerpoint/2010/main" val="185125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28587"/>
            <a:ext cx="6667500" cy="6600825"/>
          </a:xfrm>
          <a:prstGeom prst="rect">
            <a:avLst/>
          </a:prstGeom>
        </p:spPr>
      </p:pic>
    </p:spTree>
    <p:extLst>
      <p:ext uri="{BB962C8B-B14F-4D97-AF65-F5344CB8AC3E}">
        <p14:creationId xmlns:p14="http://schemas.microsoft.com/office/powerpoint/2010/main" val="1970087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09600"/>
            <a:ext cx="8229600" cy="3467471"/>
          </a:xfrm>
        </p:spPr>
        <p:txBody>
          <a:bodyPr>
            <a:normAutofit fontScale="77500" lnSpcReduction="20000"/>
          </a:bodyPr>
          <a:lstStyle/>
          <a:p>
            <a:r>
              <a:rPr lang="tr-TR" b="1" dirty="0" smtClean="0"/>
              <a:t>Aile Eğitimi</a:t>
            </a:r>
            <a:endParaRPr lang="tr-TR" dirty="0" smtClean="0"/>
          </a:p>
          <a:p>
            <a:endParaRPr lang="tr-TR" dirty="0" smtClean="0"/>
          </a:p>
          <a:p>
            <a:r>
              <a:rPr lang="tr-TR" dirty="0" smtClean="0"/>
              <a:t>Şizofreni tedavi sürecinde görülebilecek psikolojik tepkilerin anlaşılabilmesi, ilacın neden olduğu etkilerin tanınması ve bu sorunların tedavi uyumunu bozmadan yönetilmesinde, aile ve kişinin psikolojik eğitimine günümüzde oldukça önem verilmektedir. Böylece hastaların tedaviyi bırakma oranlarının azaldığı, ailenin hastalarıyla ilişkilerindeki çıkmazların tanımlanarak aile içi uyumun arttığı gösterilmiştir.</a:t>
            </a:r>
          </a:p>
          <a:p>
            <a:endParaRPr lang="tr-TR" dirty="0" smtClean="0"/>
          </a:p>
          <a:p>
            <a:endParaRPr lang="tr-TR" dirty="0"/>
          </a:p>
        </p:txBody>
      </p:sp>
      <p:pic>
        <p:nvPicPr>
          <p:cNvPr id="4" name="Picture 2" descr="C:\Users\x\Desktop\8.jpg"/>
          <p:cNvPicPr>
            <a:picLocks noChangeAspect="1" noChangeArrowheads="1"/>
          </p:cNvPicPr>
          <p:nvPr/>
        </p:nvPicPr>
        <p:blipFill>
          <a:blip r:embed="rId2"/>
          <a:srcRect/>
          <a:stretch>
            <a:fillRect/>
          </a:stretch>
        </p:blipFill>
        <p:spPr bwMode="auto">
          <a:xfrm>
            <a:off x="1142976" y="3857628"/>
            <a:ext cx="6191250" cy="2428892"/>
          </a:xfrm>
          <a:prstGeom prst="rect">
            <a:avLst/>
          </a:prstGeom>
          <a:noFill/>
        </p:spPr>
      </p:pic>
    </p:spTree>
    <p:extLst>
      <p:ext uri="{BB962C8B-B14F-4D97-AF65-F5344CB8AC3E}">
        <p14:creationId xmlns:p14="http://schemas.microsoft.com/office/powerpoint/2010/main" val="1151732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b="1" dirty="0" smtClean="0"/>
              <a:t>Psikoterapiler</a:t>
            </a:r>
            <a:endParaRPr lang="tr-TR" dirty="0" smtClean="0"/>
          </a:p>
          <a:p>
            <a:endParaRPr lang="tr-TR" dirty="0" smtClean="0"/>
          </a:p>
          <a:p>
            <a:r>
              <a:rPr lang="tr-TR" dirty="0" smtClean="0"/>
              <a:t>Şizofreni hastalığı ile başa çıkmada, semptomları tanıma, erken fark etme, tedavi uyumunu ve sosyal-mesleki işlevselliği arttırmada psikoterapiler uygulanabilmektedir. Bireysel psikoterapiler, aile terapileri, grup terapileri, şizofrenide uygulanabilen terapi yöntemlerinin başında gelir.</a:t>
            </a:r>
          </a:p>
          <a:p>
            <a:pPr>
              <a:buNone/>
            </a:pPr>
            <a:endParaRPr lang="tr-TR" dirty="0" smtClean="0"/>
          </a:p>
          <a:p>
            <a:endParaRPr lang="tr-TR" dirty="0"/>
          </a:p>
        </p:txBody>
      </p:sp>
    </p:spTree>
    <p:extLst>
      <p:ext uri="{BB962C8B-B14F-4D97-AF65-F5344CB8AC3E}">
        <p14:creationId xmlns:p14="http://schemas.microsoft.com/office/powerpoint/2010/main" val="375478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b="1" dirty="0"/>
              <a:t>Şizofreni hastalarına yaklaşım nasıl olmalıdır?</a:t>
            </a:r>
            <a:r>
              <a:rPr lang="tr-TR" dirty="0" smtClean="0"/>
              <a:t/>
            </a:r>
            <a:br>
              <a:rPr lang="tr-TR" dirty="0" smtClean="0"/>
            </a:br>
            <a:r>
              <a:rPr lang="tr-TR" dirty="0"/>
              <a:t>Şizofreniye yaklaşım konusunda, öncelikle ailenin hastalıkla ilgili detaylı bilgi sahibi olması gerekir. Beklentiler daha gerçekçi tutulmalı ve tedavi planının çıkarılmasında bu durum dikkate alınmalıdır. İlaç tedavisinin düzenli yapılması, aksatılmaması ve hastanın yaşamını </a:t>
            </a:r>
            <a:r>
              <a:rPr lang="tr-TR" dirty="0" err="1"/>
              <a:t>rehabilite</a:t>
            </a:r>
            <a:r>
              <a:rPr lang="tr-TR" dirty="0"/>
              <a:t> edici bir planlamanın yapılmasında hasta, hekim ve ailenin iyi bir işbirliği içine girmesi sağlanmalıdır. Diğer kişilerin şizofreni hastasına olumsuz tavır takınmaları durumunda, şizofreniye ek olarak başka psikiyatrik rahatsızlıklar da ortaya çıkabilir. Depresyon ve kaygı bozukluğu en sık görülenleridir. Empati ile bu sorun da kolaylıkla aşılabilir.“</a:t>
            </a:r>
          </a:p>
        </p:txBody>
      </p:sp>
    </p:spTree>
    <p:extLst>
      <p:ext uri="{BB962C8B-B14F-4D97-AF65-F5344CB8AC3E}">
        <p14:creationId xmlns:p14="http://schemas.microsoft.com/office/powerpoint/2010/main" val="2921320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340768"/>
            <a:ext cx="8229600" cy="1143000"/>
          </a:xfrm>
        </p:spPr>
        <p:txBody>
          <a:bodyPr>
            <a:normAutofit fontScale="90000"/>
          </a:bodyPr>
          <a:lstStyle/>
          <a:p>
            <a:r>
              <a:rPr lang="tr-TR" sz="2200" dirty="0" smtClean="0"/>
              <a:t/>
            </a:r>
            <a:br>
              <a:rPr lang="tr-TR" sz="2200" dirty="0" smtClean="0"/>
            </a:br>
            <a:r>
              <a:rPr lang="tr-TR" sz="2200" dirty="0"/>
              <a:t/>
            </a:r>
            <a:br>
              <a:rPr lang="tr-TR" sz="2200" dirty="0"/>
            </a:br>
            <a:r>
              <a:rPr lang="tr-TR" sz="2200" dirty="0" smtClean="0"/>
              <a:t>ŞİZOFRENİ;</a:t>
            </a:r>
            <a:br>
              <a:rPr lang="tr-TR" sz="2200" dirty="0" smtClean="0"/>
            </a:br>
            <a:r>
              <a:rPr lang="tr-TR" sz="2200" dirty="0" smtClean="0"/>
              <a:t>      UYGUN VE DÜZENLİ TEDAVİ İLE KONTROL ALTINA ALINABİLEN BİR HASTALIKTIR.</a:t>
            </a:r>
            <a:br>
              <a:rPr lang="tr-TR" sz="2200" dirty="0" smtClean="0"/>
            </a:br>
            <a:r>
              <a:rPr lang="tr-TR" dirty="0" smtClean="0"/>
              <a:t/>
            </a:r>
            <a:br>
              <a:rPr lang="tr-TR" dirty="0" smtClean="0"/>
            </a:br>
            <a:endParaRPr lang="tr-TR" dirty="0"/>
          </a:p>
        </p:txBody>
      </p:sp>
      <p:pic>
        <p:nvPicPr>
          <p:cNvPr id="4" name="Picture 2" descr="C:\Users\x\Desktop\2.jpg"/>
          <p:cNvPicPr>
            <a:picLocks noGrp="1" noChangeAspect="1" noChangeArrowheads="1"/>
          </p:cNvPicPr>
          <p:nvPr>
            <p:ph idx="1"/>
          </p:nvPr>
        </p:nvPicPr>
        <p:blipFill>
          <a:blip r:embed="rId2"/>
          <a:srcRect/>
          <a:stretch>
            <a:fillRect/>
          </a:stretch>
        </p:blipFill>
        <p:spPr bwMode="auto">
          <a:xfrm>
            <a:off x="3851920" y="2348880"/>
            <a:ext cx="4641106" cy="3528392"/>
          </a:xfrm>
          <a:prstGeom prst="rect">
            <a:avLst/>
          </a:prstGeom>
          <a:noFill/>
        </p:spPr>
      </p:pic>
    </p:spTree>
    <p:extLst>
      <p:ext uri="{BB962C8B-B14F-4D97-AF65-F5344CB8AC3E}">
        <p14:creationId xmlns:p14="http://schemas.microsoft.com/office/powerpoint/2010/main" val="3220553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r>
              <a:rPr lang="tr-TR" dirty="0" smtClean="0"/>
              <a:t>SİZOFRENİ NEDİR?</a:t>
            </a:r>
          </a:p>
          <a:p>
            <a:r>
              <a:rPr lang="tr-TR" dirty="0" smtClean="0"/>
              <a:t>SİZOFRENİ TANISI NASIL KONULUR?</a:t>
            </a:r>
          </a:p>
          <a:p>
            <a:r>
              <a:rPr lang="tr-TR" dirty="0" smtClean="0"/>
              <a:t>SİZOFRENİ NEGATİF VE POZİTİF SEMPTOMLARI NELERDİR?</a:t>
            </a:r>
            <a:endParaRPr lang="tr-TR" dirty="0"/>
          </a:p>
          <a:p>
            <a:r>
              <a:rPr lang="tr-TR" dirty="0" smtClean="0"/>
              <a:t>SIZOFRENİ IYI PROGNOZ KOTU PROGNOZ KRİTERLERİ NELERDİR?</a:t>
            </a:r>
          </a:p>
          <a:p>
            <a:r>
              <a:rPr lang="tr-TR" dirty="0" smtClean="0"/>
              <a:t>TEDAVİ YONETİMİ NASILDIR?</a:t>
            </a:r>
          </a:p>
          <a:p>
            <a:endParaRPr lang="tr-TR" dirty="0"/>
          </a:p>
        </p:txBody>
      </p:sp>
    </p:spTree>
    <p:extLst>
      <p:ext uri="{BB962C8B-B14F-4D97-AF65-F5344CB8AC3E}">
        <p14:creationId xmlns:p14="http://schemas.microsoft.com/office/powerpoint/2010/main" val="2932174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Kaynaklar</a:t>
            </a:r>
            <a:br>
              <a:rPr lang="tr-TR" dirty="0" smtClean="0"/>
            </a:br>
            <a:endParaRPr lang="tr-TR" dirty="0"/>
          </a:p>
        </p:txBody>
      </p:sp>
      <p:sp>
        <p:nvSpPr>
          <p:cNvPr id="3" name="İçerik Yer Tutucusu 2"/>
          <p:cNvSpPr>
            <a:spLocks noGrp="1"/>
          </p:cNvSpPr>
          <p:nvPr>
            <p:ph idx="1"/>
          </p:nvPr>
        </p:nvSpPr>
        <p:spPr/>
        <p:txBody>
          <a:bodyPr/>
          <a:lstStyle/>
          <a:p>
            <a:r>
              <a:rPr lang="tr-TR" sz="2000" b="1" dirty="0" err="1"/>
              <a:t>Turkiye</a:t>
            </a:r>
            <a:r>
              <a:rPr lang="tr-TR" sz="2000" b="1" dirty="0"/>
              <a:t> Klinikleri J </a:t>
            </a:r>
            <a:r>
              <a:rPr lang="tr-TR" sz="2000" b="1" dirty="0" err="1"/>
              <a:t>Psychiatry</a:t>
            </a:r>
            <a:r>
              <a:rPr lang="tr-TR" sz="2000" b="1" dirty="0"/>
              <a:t>-Special </a:t>
            </a:r>
            <a:r>
              <a:rPr lang="tr-TR" sz="2000" b="1" dirty="0" err="1"/>
              <a:t>Topics</a:t>
            </a:r>
            <a:r>
              <a:rPr lang="tr-TR" sz="2000" b="1" dirty="0"/>
              <a:t> 2016;9(2):</a:t>
            </a:r>
            <a:r>
              <a:rPr lang="tr-TR" sz="2000" b="1" dirty="0" smtClean="0"/>
              <a:t>1-8</a:t>
            </a:r>
          </a:p>
          <a:p>
            <a:r>
              <a:rPr lang="tr-TR" sz="2000" b="1" dirty="0" err="1"/>
              <a:t>Current</a:t>
            </a:r>
            <a:r>
              <a:rPr lang="tr-TR" sz="2000" b="1" dirty="0"/>
              <a:t> </a:t>
            </a:r>
            <a:r>
              <a:rPr lang="tr-TR" sz="2000" b="1" dirty="0" err="1"/>
              <a:t>Opinion</a:t>
            </a:r>
            <a:r>
              <a:rPr lang="tr-TR" sz="2000" b="1" dirty="0"/>
              <a:t> in </a:t>
            </a:r>
            <a:r>
              <a:rPr lang="tr-TR" sz="2000" b="1" dirty="0" err="1" smtClean="0"/>
              <a:t>Psychiatry</a:t>
            </a:r>
            <a:endParaRPr lang="tr-TR" sz="2000" b="1" dirty="0" smtClean="0"/>
          </a:p>
          <a:p>
            <a:r>
              <a:rPr lang="tr-TR" sz="2000" b="1" dirty="0" smtClean="0"/>
              <a:t>http://www.drahmettiryaki.com/blog-sizofreni.html</a:t>
            </a:r>
            <a:endParaRPr lang="tr-TR" sz="2000" b="1" dirty="0"/>
          </a:p>
          <a:p>
            <a:endParaRPr lang="tr-TR" b="1" dirty="0"/>
          </a:p>
          <a:p>
            <a:endParaRPr lang="tr-TR" dirty="0"/>
          </a:p>
        </p:txBody>
      </p:sp>
    </p:spTree>
    <p:extLst>
      <p:ext uri="{BB962C8B-B14F-4D97-AF65-F5344CB8AC3E}">
        <p14:creationId xmlns:p14="http://schemas.microsoft.com/office/powerpoint/2010/main" val="2864978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i="1" dirty="0" smtClean="0">
                <a:solidFill>
                  <a:srgbClr val="C00000"/>
                </a:solidFill>
              </a:rPr>
              <a:t>Dinlediğiniz için teşekkür ederim..</a:t>
            </a:r>
            <a:endParaRPr lang="tr-TR" i="1" dirty="0">
              <a:solidFill>
                <a:srgbClr val="C00000"/>
              </a:solidFill>
            </a:endParaRPr>
          </a:p>
        </p:txBody>
      </p:sp>
    </p:spTree>
    <p:extLst>
      <p:ext uri="{BB962C8B-B14F-4D97-AF65-F5344CB8AC3E}">
        <p14:creationId xmlns:p14="http://schemas.microsoft.com/office/powerpoint/2010/main" val="166244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95250"/>
            <a:ext cx="6667500" cy="6667500"/>
          </a:xfrm>
          <a:prstGeom prst="rect">
            <a:avLst/>
          </a:prstGeom>
        </p:spPr>
      </p:pic>
    </p:spTree>
    <p:extLst>
      <p:ext uri="{BB962C8B-B14F-4D97-AF65-F5344CB8AC3E}">
        <p14:creationId xmlns:p14="http://schemas.microsoft.com/office/powerpoint/2010/main" val="982473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900" b="1" dirty="0" smtClean="0">
                <a:solidFill>
                  <a:srgbClr val="C00000"/>
                </a:solidFill>
              </a:rPr>
              <a:t>İçerik</a:t>
            </a:r>
            <a:endParaRPr lang="tr-TR" dirty="0"/>
          </a:p>
        </p:txBody>
      </p:sp>
      <p:sp>
        <p:nvSpPr>
          <p:cNvPr id="3" name="İçerik Yer Tutucusu 2"/>
          <p:cNvSpPr>
            <a:spLocks noGrp="1"/>
          </p:cNvSpPr>
          <p:nvPr>
            <p:ph idx="1"/>
          </p:nvPr>
        </p:nvSpPr>
        <p:spPr/>
        <p:txBody>
          <a:bodyPr/>
          <a:lstStyle/>
          <a:p>
            <a:r>
              <a:rPr lang="tr-TR" b="1" dirty="0" err="1" smtClean="0"/>
              <a:t>Sizofreni</a:t>
            </a:r>
            <a:r>
              <a:rPr lang="tr-TR" b="1" dirty="0" smtClean="0"/>
              <a:t> tanımı</a:t>
            </a:r>
          </a:p>
          <a:p>
            <a:r>
              <a:rPr lang="tr-TR" b="1" dirty="0" smtClean="0"/>
              <a:t>DSM V tanımlaması</a:t>
            </a:r>
          </a:p>
          <a:p>
            <a:r>
              <a:rPr lang="tr-TR" b="1" dirty="0" smtClean="0"/>
              <a:t>Epidemiyoloji</a:t>
            </a:r>
          </a:p>
          <a:p>
            <a:r>
              <a:rPr lang="tr-TR" b="1" dirty="0" smtClean="0"/>
              <a:t>Etiyoloji</a:t>
            </a:r>
          </a:p>
          <a:p>
            <a:r>
              <a:rPr lang="tr-TR" b="1" dirty="0" smtClean="0"/>
              <a:t>Klinik belirti ve bulgular</a:t>
            </a:r>
          </a:p>
          <a:p>
            <a:r>
              <a:rPr lang="tr-TR" b="1" dirty="0" smtClean="0"/>
              <a:t>Pozitif ve negatif semptomlar</a:t>
            </a:r>
          </a:p>
          <a:p>
            <a:r>
              <a:rPr lang="tr-TR" b="1" dirty="0" smtClean="0"/>
              <a:t>Tedavi</a:t>
            </a:r>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772816"/>
            <a:ext cx="2838450" cy="2828925"/>
          </a:xfrm>
          <a:prstGeom prst="rect">
            <a:avLst/>
          </a:prstGeom>
        </p:spPr>
      </p:pic>
    </p:spTree>
    <p:extLst>
      <p:ext uri="{BB962C8B-B14F-4D97-AF65-F5344CB8AC3E}">
        <p14:creationId xmlns:p14="http://schemas.microsoft.com/office/powerpoint/2010/main" val="283073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C00000"/>
                </a:solidFill>
              </a:rPr>
              <a:t>Şizofreni nedir?</a:t>
            </a:r>
            <a:endParaRPr lang="tr-TR" b="1" dirty="0">
              <a:solidFill>
                <a:srgbClr val="C00000"/>
              </a:solidFill>
            </a:endParaRPr>
          </a:p>
        </p:txBody>
      </p:sp>
      <p:sp>
        <p:nvSpPr>
          <p:cNvPr id="3" name="İçerik Yer Tutucusu 2"/>
          <p:cNvSpPr>
            <a:spLocks noGrp="1"/>
          </p:cNvSpPr>
          <p:nvPr>
            <p:ph idx="1"/>
          </p:nvPr>
        </p:nvSpPr>
        <p:spPr/>
        <p:txBody>
          <a:bodyPr/>
          <a:lstStyle/>
          <a:p>
            <a:r>
              <a:rPr lang="tr-TR" b="1" dirty="0" smtClean="0"/>
              <a:t>Şizofreni sıklıkla belirgin halüsinasyonlar ya da hezeyanlar ile giden, davranışın kognitif , </a:t>
            </a:r>
            <a:r>
              <a:rPr lang="tr-TR" b="1" dirty="0" err="1" smtClean="0"/>
              <a:t>emosyonel</a:t>
            </a:r>
            <a:r>
              <a:rPr lang="tr-TR" b="1" dirty="0" smtClean="0"/>
              <a:t>  ve diğer fonksiyonel bozulmalarla değişkenlik gösteren, kronik ve sıklıkla </a:t>
            </a:r>
            <a:r>
              <a:rPr lang="tr-TR" b="1" dirty="0" err="1" smtClean="0"/>
              <a:t>relapslarla</a:t>
            </a:r>
            <a:r>
              <a:rPr lang="tr-TR" b="1" dirty="0" smtClean="0"/>
              <a:t> seyreden bir klinik sendromdur.</a:t>
            </a:r>
            <a:endParaRPr lang="tr-TR" b="1" dirty="0"/>
          </a:p>
        </p:txBody>
      </p:sp>
    </p:spTree>
    <p:extLst>
      <p:ext uri="{BB962C8B-B14F-4D97-AF65-F5344CB8AC3E}">
        <p14:creationId xmlns:p14="http://schemas.microsoft.com/office/powerpoint/2010/main" val="2944176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5"/>
            <a:endParaRPr lang="tr-TR" b="1" dirty="0" smtClean="0"/>
          </a:p>
          <a:p>
            <a:r>
              <a:rPr lang="tr-TR" b="1" dirty="0" err="1" smtClean="0"/>
              <a:t>Eugen</a:t>
            </a:r>
            <a:r>
              <a:rPr lang="tr-TR" b="1" dirty="0" smtClean="0"/>
              <a:t> </a:t>
            </a:r>
            <a:r>
              <a:rPr lang="tr-TR" b="1" dirty="0" err="1"/>
              <a:t>B</a:t>
            </a:r>
            <a:r>
              <a:rPr lang="tr-TR" b="1" dirty="0" err="1" smtClean="0"/>
              <a:t>leuler</a:t>
            </a:r>
            <a:r>
              <a:rPr lang="tr-TR" b="1" dirty="0" smtClean="0"/>
              <a:t> </a:t>
            </a:r>
            <a:r>
              <a:rPr lang="tr-TR" b="1" dirty="0" err="1" smtClean="0"/>
              <a:t>litaratürde</a:t>
            </a:r>
            <a:r>
              <a:rPr lang="tr-TR" b="1" dirty="0" smtClean="0"/>
              <a:t> ilk kez zihin yarılması anlamına gelen şizofreni terimini  </a:t>
            </a:r>
            <a:r>
              <a:rPr lang="tr-TR" b="1" dirty="0" err="1" smtClean="0"/>
              <a:t>kullamıştır</a:t>
            </a:r>
            <a:r>
              <a:rPr lang="tr-TR" b="1" dirty="0" smtClean="0"/>
              <a:t>.</a:t>
            </a:r>
          </a:p>
          <a:p>
            <a:endParaRPr lang="tr-TR" b="1" dirty="0"/>
          </a:p>
          <a:p>
            <a:r>
              <a:rPr lang="tr-TR" b="1" i="1" dirty="0" err="1" smtClean="0">
                <a:solidFill>
                  <a:srgbClr val="C00000"/>
                </a:solidFill>
              </a:rPr>
              <a:t>Şizo</a:t>
            </a:r>
            <a:r>
              <a:rPr lang="tr-TR" b="1" dirty="0" smtClean="0"/>
              <a:t>(</a:t>
            </a:r>
            <a:r>
              <a:rPr lang="tr-TR" b="1" dirty="0" err="1" smtClean="0"/>
              <a:t>schizen</a:t>
            </a:r>
            <a:r>
              <a:rPr lang="tr-TR" b="1" dirty="0" smtClean="0"/>
              <a:t>) </a:t>
            </a:r>
            <a:r>
              <a:rPr lang="tr-TR" b="1" dirty="0" err="1" smtClean="0"/>
              <a:t>bölünme+</a:t>
            </a:r>
            <a:r>
              <a:rPr lang="tr-TR" b="1" dirty="0" err="1" smtClean="0">
                <a:solidFill>
                  <a:srgbClr val="C00000"/>
                </a:solidFill>
              </a:rPr>
              <a:t>frenos</a:t>
            </a:r>
            <a:r>
              <a:rPr lang="tr-TR" b="1" dirty="0" smtClean="0"/>
              <a:t>(</a:t>
            </a:r>
            <a:r>
              <a:rPr lang="tr-TR" b="1" dirty="0" err="1" smtClean="0"/>
              <a:t>pheren</a:t>
            </a:r>
            <a:r>
              <a:rPr lang="tr-TR" b="1" dirty="0" smtClean="0"/>
              <a:t>) akıl</a:t>
            </a:r>
            <a:endParaRPr lang="tr-TR" b="1" dirty="0"/>
          </a:p>
        </p:txBody>
      </p:sp>
    </p:spTree>
    <p:extLst>
      <p:ext uri="{BB962C8B-B14F-4D97-AF65-F5344CB8AC3E}">
        <p14:creationId xmlns:p14="http://schemas.microsoft.com/office/powerpoint/2010/main" val="4228460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smtClean="0"/>
              <a:t>Erişkinlerde </a:t>
            </a:r>
            <a:r>
              <a:rPr lang="tr-TR" b="1" dirty="0" err="1" smtClean="0"/>
              <a:t>prevalansı</a:t>
            </a:r>
            <a:r>
              <a:rPr lang="tr-TR" b="1" dirty="0" smtClean="0"/>
              <a:t> % 0.3- % 1 arasında değişmektedir.</a:t>
            </a:r>
          </a:p>
          <a:p>
            <a:endParaRPr lang="tr-TR" b="1" dirty="0"/>
          </a:p>
          <a:p>
            <a:r>
              <a:rPr lang="tr-TR" b="1" dirty="0" err="1" smtClean="0"/>
              <a:t>Hastalıgın</a:t>
            </a:r>
            <a:r>
              <a:rPr lang="tr-TR" b="1" dirty="0" smtClean="0"/>
              <a:t> başlama yaşı kadınlarda 15-25 erkeklerde 25-35 yas </a:t>
            </a:r>
            <a:r>
              <a:rPr lang="tr-TR" b="1" dirty="0" err="1" smtClean="0"/>
              <a:t>aralıgında</a:t>
            </a:r>
            <a:r>
              <a:rPr lang="tr-TR" b="1" dirty="0" smtClean="0"/>
              <a:t> değişmektedir</a:t>
            </a:r>
            <a:r>
              <a:rPr lang="tr-TR" dirty="0" smtClean="0"/>
              <a:t>.</a:t>
            </a:r>
            <a:endParaRPr lang="tr-TR" dirty="0"/>
          </a:p>
        </p:txBody>
      </p:sp>
    </p:spTree>
    <p:extLst>
      <p:ext uri="{BB962C8B-B14F-4D97-AF65-F5344CB8AC3E}">
        <p14:creationId xmlns:p14="http://schemas.microsoft.com/office/powerpoint/2010/main" val="453067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896</Words>
  <Application>Microsoft Office PowerPoint</Application>
  <PresentationFormat>Ekran Gösterisi (4:3)</PresentationFormat>
  <Paragraphs>230</Paragraphs>
  <Slides>46</Slides>
  <Notes>1</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ŞİZOFRENİ</vt:lpstr>
      <vt:lpstr>PowerPoint Sunusu</vt:lpstr>
      <vt:lpstr>PowerPoint Sunusu</vt:lpstr>
      <vt:lpstr>PowerPoint Sunusu</vt:lpstr>
      <vt:lpstr>PowerPoint Sunusu</vt:lpstr>
      <vt:lpstr>İçerik</vt:lpstr>
      <vt:lpstr>Şizofreni nedir?</vt:lpstr>
      <vt:lpstr>PowerPoint Sunusu</vt:lpstr>
      <vt:lpstr>PowerPoint Sunusu</vt:lpstr>
      <vt:lpstr> Etiyoloji  </vt:lpstr>
      <vt:lpstr>Genetik risk</vt:lpstr>
      <vt:lpstr>PowerPoint Sunusu</vt:lpstr>
      <vt:lpstr>Çevresel etkenler </vt:lpstr>
      <vt:lpstr>Nörokimyasal etkenler </vt:lpstr>
      <vt:lpstr>PowerPoint Sunusu</vt:lpstr>
      <vt:lpstr>PowerPoint Sunusu</vt:lpstr>
      <vt:lpstr>PowerPoint Sunusu</vt:lpstr>
      <vt:lpstr>Beyin yapılarında bozukluk</vt:lpstr>
      <vt:lpstr>Şizofreni   Semptomatoloji ve Klinik Tipleri</vt:lpstr>
      <vt:lpstr>Şizofreni   Semptomatoloji ve Klinik Tipleri</vt:lpstr>
      <vt:lpstr>PowerPoint Sunusu</vt:lpstr>
      <vt:lpstr>Varsanı </vt:lpstr>
      <vt:lpstr>Dezorganize Konuşma</vt:lpstr>
      <vt:lpstr>Dezorganize Davranış</vt:lpstr>
      <vt:lpstr> Dikkat eksikliği</vt:lpstr>
      <vt:lpstr>Negatif Semptomatoloji      Sosyal ve Emosyonel İçeçekilme</vt:lpstr>
      <vt:lpstr> Özbakım Eksikliği </vt:lpstr>
      <vt:lpstr>Sosyal / Mesleki İşlevsellikte Bozulma</vt:lpstr>
      <vt:lpstr>Anhedoni</vt:lpstr>
      <vt:lpstr>Şizofreni Tanı ölçütleri </vt:lpstr>
      <vt:lpstr>PowerPoint Sunusu</vt:lpstr>
      <vt:lpstr>PowerPoint Sunusu</vt:lpstr>
      <vt:lpstr>İyi seyir kriterleri</vt:lpstr>
      <vt:lpstr>Kötü seyir kriterleri</vt:lpstr>
      <vt:lpstr> Gidiş ve Sonlanış Özellikleri</vt:lpstr>
      <vt:lpstr>PowerPoint Sunusu</vt:lpstr>
      <vt:lpstr>Tedavi </vt:lpstr>
      <vt:lpstr>Elektro-konvulsif tedavi </vt:lpstr>
      <vt:lpstr>PowerPoint Sunusu</vt:lpstr>
      <vt:lpstr>PowerPoint Sunusu</vt:lpstr>
      <vt:lpstr>PowerPoint Sunusu</vt:lpstr>
      <vt:lpstr>PowerPoint Sunusu</vt:lpstr>
      <vt:lpstr>  ŞİZOFRENİ;       UYGUN VE DÜZENLİ TEDAVİ İLE KONTROL ALTINA ALINABİLEN BİR HASTALIKTIR.  </vt:lpstr>
      <vt:lpstr>PowerPoint Sunusu</vt:lpstr>
      <vt:lpstr>Kaynaklar </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ŞİZOFRENİ</dc:title>
  <dc:creator>user</dc:creator>
  <cp:lastModifiedBy>Win7</cp:lastModifiedBy>
  <cp:revision>22</cp:revision>
  <dcterms:created xsi:type="dcterms:W3CDTF">2018-01-03T16:32:37Z</dcterms:created>
  <dcterms:modified xsi:type="dcterms:W3CDTF">2018-01-05T06:43:51Z</dcterms:modified>
</cp:coreProperties>
</file>